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11"/>
  </p:notesMasterIdLst>
  <p:sldIdLst>
    <p:sldId id="264" r:id="rId3"/>
    <p:sldId id="882" r:id="rId4"/>
    <p:sldId id="918" r:id="rId5"/>
    <p:sldId id="921" r:id="rId6"/>
    <p:sldId id="925" r:id="rId7"/>
    <p:sldId id="926" r:id="rId8"/>
    <p:sldId id="266" r:id="rId9"/>
    <p:sldId id="924" r:id="rId10"/>
  </p:sldIdLst>
  <p:sldSz cx="12192000" cy="6858000"/>
  <p:notesSz cx="9926638" cy="14355763"/>
  <p:embeddedFontLst>
    <p:embeddedFont>
      <p:font typeface="Calibri" panose="020F0502020204030204" pitchFamily="34" charset="0"/>
      <p:regular r:id="rId12"/>
      <p:bold r:id="rId13"/>
      <p:italic r:id="rId14"/>
      <p:boldItalic r:id="rId15"/>
    </p:embeddedFont>
    <p:embeddedFont>
      <p:font typeface="Klavika Light" panose="020B0506040000020004" pitchFamily="34" charset="0"/>
      <p:regular r:id="rId16"/>
      <p:bold r:id="rId17"/>
      <p:italic r:id="rId18"/>
      <p:boldItalic r:id="rId19"/>
    </p:embeddedFont>
    <p:embeddedFont>
      <p:font typeface="Klavika Regular" panose="020B05060400000200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E1EF"/>
    <a:srgbClr val="FFC000"/>
    <a:srgbClr val="7A67AE"/>
    <a:srgbClr val="B9E1F8"/>
    <a:srgbClr val="C49B9E"/>
    <a:srgbClr val="080808"/>
    <a:srgbClr val="005958"/>
    <a:srgbClr val="FFCCFF"/>
    <a:srgbClr val="005388"/>
    <a:srgbClr val="408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779" autoAdjust="0"/>
  </p:normalViewPr>
  <p:slideViewPr>
    <p:cSldViewPr snapToGrid="0">
      <p:cViewPr varScale="1">
        <p:scale>
          <a:sx n="96" d="100"/>
          <a:sy n="96" d="100"/>
        </p:scale>
        <p:origin x="103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10.fntdata"/><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40" b="0" i="0" u="none" strike="noStrike" kern="1200" spc="0" baseline="0">
                <a:solidFill>
                  <a:schemeClr val="tx1"/>
                </a:solidFill>
                <a:latin typeface="Klavika Regular" panose="020B0506040000020004" pitchFamily="34" charset="0"/>
                <a:ea typeface="+mn-ea"/>
                <a:cs typeface="+mn-cs"/>
              </a:defRPr>
            </a:pPr>
            <a:r>
              <a:rPr lang="en-US"/>
              <a:t>US$/ carat prices</a:t>
            </a:r>
          </a:p>
        </c:rich>
      </c:tx>
      <c:overlay val="0"/>
      <c:spPr>
        <a:solidFill>
          <a:schemeClr val="accent5">
            <a:lumMod val="20000"/>
            <a:lumOff val="80000"/>
          </a:schemeClr>
        </a:solidFill>
        <a:ln>
          <a:noFill/>
        </a:ln>
        <a:effectLst/>
      </c:spPr>
      <c:txPr>
        <a:bodyPr rot="0" spcFirstLastPara="1" vertOverflow="ellipsis" vert="horz" wrap="square" anchor="ctr" anchorCtr="1"/>
        <a:lstStyle/>
        <a:p>
          <a:pPr>
            <a:defRPr sz="840" b="0" i="0" u="none" strike="noStrike" kern="1200" spc="0" baseline="0">
              <a:solidFill>
                <a:schemeClr val="tx1"/>
              </a:solidFill>
              <a:latin typeface="Klavika Regular" panose="020B0506040000020004" pitchFamily="34" charset="0"/>
              <a:ea typeface="+mn-ea"/>
              <a:cs typeface="+mn-cs"/>
            </a:defRPr>
          </a:pPr>
          <a:endParaRPr lang="en-US"/>
        </a:p>
      </c:txPr>
    </c:title>
    <c:autoTitleDeleted val="0"/>
    <c:plotArea>
      <c:layout>
        <c:manualLayout>
          <c:layoutTarget val="inner"/>
          <c:xMode val="edge"/>
          <c:yMode val="edge"/>
          <c:x val="0.13101616820504428"/>
          <c:y val="0.26769904953661211"/>
          <c:w val="0.84006782954747172"/>
          <c:h val="0.49490603301576258"/>
        </c:manualLayout>
      </c:layout>
      <c:barChart>
        <c:barDir val="col"/>
        <c:grouping val="clustered"/>
        <c:varyColors val="0"/>
        <c:ser>
          <c:idx val="0"/>
          <c:order val="0"/>
          <c:tx>
            <c:strRef>
              <c:f>Sheet1!$C$1</c:f>
              <c:strCache>
                <c:ptCount val="1"/>
                <c:pt idx="0">
                  <c:v>US$ per carat</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94F1-4CA8-B99A-085E87BC42E7}"/>
              </c:ext>
            </c:extLst>
          </c:dPt>
          <c:dPt>
            <c:idx val="1"/>
            <c:invertIfNegative val="0"/>
            <c:bubble3D val="0"/>
            <c:spPr>
              <a:solidFill>
                <a:schemeClr val="accent5">
                  <a:lumMod val="20000"/>
                  <a:lumOff val="80000"/>
                </a:schemeClr>
              </a:solidFill>
              <a:ln>
                <a:noFill/>
              </a:ln>
              <a:effectLst/>
            </c:spPr>
            <c:extLst>
              <c:ext xmlns:c16="http://schemas.microsoft.com/office/drawing/2014/chart" uri="{C3380CC4-5D6E-409C-BE32-E72D297353CC}">
                <c16:uniqueId val="{00000003-94F1-4CA8-B99A-085E87BC42E7}"/>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5-94F1-4CA8-B99A-085E87BC42E7}"/>
              </c:ext>
            </c:extLst>
          </c:dPt>
          <c:dPt>
            <c:idx val="3"/>
            <c:invertIfNegative val="0"/>
            <c:bubble3D val="0"/>
            <c:spPr>
              <a:solidFill>
                <a:schemeClr val="accent5">
                  <a:lumMod val="20000"/>
                  <a:lumOff val="80000"/>
                </a:schemeClr>
              </a:solidFill>
              <a:ln>
                <a:noFill/>
              </a:ln>
              <a:effectLst/>
            </c:spPr>
            <c:extLst>
              <c:ext xmlns:c16="http://schemas.microsoft.com/office/drawing/2014/chart" uri="{C3380CC4-5D6E-409C-BE32-E72D297353CC}">
                <c16:uniqueId val="{00000007-94F1-4CA8-B99A-085E87BC42E7}"/>
              </c:ext>
            </c:extLst>
          </c:dPt>
          <c:dPt>
            <c:idx val="4"/>
            <c:invertIfNegative val="0"/>
            <c:bubble3D val="0"/>
            <c:spPr>
              <a:solidFill>
                <a:srgbClr val="E4E1EF"/>
              </a:solidFill>
              <a:ln>
                <a:noFill/>
              </a:ln>
              <a:effectLst/>
            </c:spPr>
            <c:extLst>
              <c:ext xmlns:c16="http://schemas.microsoft.com/office/drawing/2014/chart" uri="{C3380CC4-5D6E-409C-BE32-E72D297353CC}">
                <c16:uniqueId val="{0000000B-94F1-4CA8-B99A-085E87BC42E7}"/>
              </c:ext>
            </c:extLst>
          </c:dPt>
          <c:dPt>
            <c:idx val="5"/>
            <c:invertIfNegative val="0"/>
            <c:bubble3D val="0"/>
            <c:spPr>
              <a:solidFill>
                <a:srgbClr val="FFC000"/>
              </a:solidFill>
              <a:ln>
                <a:noFill/>
              </a:ln>
              <a:effectLst/>
            </c:spPr>
            <c:extLst>
              <c:ext xmlns:c16="http://schemas.microsoft.com/office/drawing/2014/chart" uri="{C3380CC4-5D6E-409C-BE32-E72D297353CC}">
                <c16:uniqueId val="{0000000D-A3B3-452B-8EBE-2E19808DAD6F}"/>
              </c:ext>
            </c:extLst>
          </c:dPt>
          <c:cat>
            <c:multiLvlStrRef>
              <c:f>Sheet1!$A$2:$B$8</c:f>
              <c:multiLvlStrCache>
                <c:ptCount val="6"/>
                <c:lvl>
                  <c:pt idx="0">
                    <c:v>Lulo (A)</c:v>
                  </c:pt>
                  <c:pt idx="1">
                    <c:v>Letšeng (K)</c:v>
                  </c:pt>
                  <c:pt idx="2">
                    <c:v>Mothae (K)</c:v>
                  </c:pt>
                  <c:pt idx="3">
                    <c:v>Somiluana (A)</c:v>
                  </c:pt>
                  <c:pt idx="4">
                    <c:v>Karowe (K)</c:v>
                  </c:pt>
                  <c:pt idx="5">
                    <c:v>Global average</c:v>
                  </c:pt>
                </c:lvl>
                <c:lvl>
                  <c:pt idx="0">
                    <c:v>Angola</c:v>
                  </c:pt>
                  <c:pt idx="1">
                    <c:v>Lesotho</c:v>
                  </c:pt>
                  <c:pt idx="2">
                    <c:v>Lesotho</c:v>
                  </c:pt>
                  <c:pt idx="3">
                    <c:v>Angola</c:v>
                  </c:pt>
                  <c:pt idx="4">
                    <c:v>Botswana</c:v>
                  </c:pt>
                </c:lvl>
              </c:multiLvlStrCache>
            </c:multiLvlStrRef>
          </c:cat>
          <c:val>
            <c:numRef>
              <c:f>Sheet1!$C$2:$C$8</c:f>
              <c:numCache>
                <c:formatCode>General</c:formatCode>
                <c:ptCount val="6"/>
                <c:pt idx="0">
                  <c:v>1918</c:v>
                </c:pt>
                <c:pt idx="1">
                  <c:v>1637</c:v>
                </c:pt>
                <c:pt idx="2">
                  <c:v>575</c:v>
                </c:pt>
                <c:pt idx="3">
                  <c:v>547</c:v>
                </c:pt>
                <c:pt idx="4">
                  <c:v>468</c:v>
                </c:pt>
                <c:pt idx="5">
                  <c:v>120</c:v>
                </c:pt>
              </c:numCache>
            </c:numRef>
          </c:val>
          <c:extLst>
            <c:ext xmlns:c16="http://schemas.microsoft.com/office/drawing/2014/chart" uri="{C3380CC4-5D6E-409C-BE32-E72D297353CC}">
              <c16:uniqueId val="{0000000C-94F1-4CA8-B99A-085E87BC42E7}"/>
            </c:ext>
          </c:extLst>
        </c:ser>
        <c:dLbls>
          <c:showLegendKey val="0"/>
          <c:showVal val="0"/>
          <c:showCatName val="0"/>
          <c:showSerName val="0"/>
          <c:showPercent val="0"/>
          <c:showBubbleSize val="0"/>
        </c:dLbls>
        <c:gapWidth val="219"/>
        <c:axId val="770426912"/>
        <c:axId val="770433800"/>
      </c:barChart>
      <c:catAx>
        <c:axId val="77042691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solidFill>
                <a:latin typeface="Klavika Regular" panose="020B0506040000020004" pitchFamily="34" charset="0"/>
                <a:ea typeface="+mn-ea"/>
                <a:cs typeface="+mn-cs"/>
              </a:defRPr>
            </a:pPr>
            <a:endParaRPr lang="en-US"/>
          </a:p>
        </c:txPr>
        <c:crossAx val="770433800"/>
        <c:crosses val="autoZero"/>
        <c:auto val="1"/>
        <c:lblAlgn val="ctr"/>
        <c:lblOffset val="100"/>
        <c:noMultiLvlLbl val="1"/>
      </c:catAx>
      <c:valAx>
        <c:axId val="770433800"/>
        <c:scaling>
          <c:orientation val="minMax"/>
          <c:max val="2000"/>
        </c:scaling>
        <c:delete val="0"/>
        <c:axPos val="l"/>
        <c:numFmt formatCode="#,##0;[Red]\(#,##0\);_-* &quot;-&quot;??_-;_-@_-"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Klavika Regular" panose="020B0506040000020004" pitchFamily="34" charset="0"/>
                <a:ea typeface="+mn-ea"/>
                <a:cs typeface="+mn-cs"/>
              </a:defRPr>
            </a:pPr>
            <a:endParaRPr lang="en-US"/>
          </a:p>
        </c:txPr>
        <c:crossAx val="770426912"/>
        <c:crosses val="autoZero"/>
        <c:crossBetween val="between"/>
        <c:majorUnit val="5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700">
          <a:solidFill>
            <a:schemeClr val="tx1"/>
          </a:solidFill>
          <a:latin typeface="Klavika Regular" panose="020B05060400000200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none" baseline="0">
                <a:solidFill>
                  <a:schemeClr val="tx1">
                    <a:lumMod val="65000"/>
                    <a:lumOff val="35000"/>
                  </a:schemeClr>
                </a:solidFill>
                <a:latin typeface="Klavika Regular" panose="020B0506040000020004" pitchFamily="34" charset="0"/>
                <a:ea typeface="+mn-ea"/>
                <a:cs typeface="+mn-cs"/>
              </a:defRPr>
            </a:pPr>
            <a:r>
              <a:rPr lang="en-US" sz="1400" dirty="0">
                <a:solidFill>
                  <a:schemeClr val="tx1">
                    <a:lumMod val="65000"/>
                    <a:lumOff val="35000"/>
                  </a:schemeClr>
                </a:solidFill>
              </a:rPr>
              <a:t>Rough Diamond</a:t>
            </a:r>
          </a:p>
          <a:p>
            <a:pPr>
              <a:defRPr sz="1400">
                <a:solidFill>
                  <a:schemeClr val="tx1">
                    <a:lumMod val="65000"/>
                    <a:lumOff val="35000"/>
                  </a:schemeClr>
                </a:solidFill>
              </a:defRPr>
            </a:pPr>
            <a:r>
              <a:rPr lang="en-US" sz="1400" dirty="0">
                <a:solidFill>
                  <a:schemeClr val="tx1">
                    <a:lumMod val="65000"/>
                    <a:lumOff val="35000"/>
                  </a:schemeClr>
                </a:solidFill>
              </a:rPr>
              <a:t>Price Index</a:t>
            </a:r>
          </a:p>
          <a:p>
            <a:pPr>
              <a:defRPr sz="1400">
                <a:solidFill>
                  <a:schemeClr val="tx1">
                    <a:lumMod val="65000"/>
                    <a:lumOff val="35000"/>
                  </a:schemeClr>
                </a:solidFill>
              </a:defRPr>
            </a:pPr>
            <a:r>
              <a:rPr lang="en-US" sz="1400" dirty="0">
                <a:solidFill>
                  <a:schemeClr val="tx1">
                    <a:lumMod val="65000"/>
                    <a:lumOff val="35000"/>
                  </a:schemeClr>
                </a:solidFill>
              </a:rPr>
              <a:t>(Jan 2019 = 100)</a:t>
            </a:r>
          </a:p>
        </c:rich>
      </c:tx>
      <c:layout>
        <c:manualLayout>
          <c:xMode val="edge"/>
          <c:yMode val="edge"/>
          <c:x val="0.45313485198000758"/>
          <c:y val="1.5195022732711175E-2"/>
        </c:manualLayout>
      </c:layout>
      <c:overlay val="0"/>
      <c:spPr>
        <a:solidFill>
          <a:schemeClr val="bg1">
            <a:lumMod val="85000"/>
          </a:schemeClr>
        </a:solidFill>
        <a:ln>
          <a:noFill/>
        </a:ln>
        <a:effectLst/>
      </c:spPr>
      <c:txPr>
        <a:bodyPr rot="0" spcFirstLastPara="1" vertOverflow="ellipsis" vert="horz" wrap="square" anchor="ctr" anchorCtr="1"/>
        <a:lstStyle/>
        <a:p>
          <a:pPr>
            <a:defRPr sz="1400" b="1" i="0" u="none" strike="noStrike" kern="1200" cap="none" baseline="0">
              <a:solidFill>
                <a:schemeClr val="tx1">
                  <a:lumMod val="65000"/>
                  <a:lumOff val="35000"/>
                </a:schemeClr>
              </a:solidFill>
              <a:latin typeface="Klavika Regular" panose="020B0506040000020004" pitchFamily="34" charset="0"/>
              <a:ea typeface="+mn-ea"/>
              <a:cs typeface="+mn-cs"/>
            </a:defRPr>
          </a:pPr>
          <a:endParaRPr lang="en-US"/>
        </a:p>
      </c:txPr>
    </c:title>
    <c:autoTitleDeleted val="0"/>
    <c:plotArea>
      <c:layout>
        <c:manualLayout>
          <c:layoutTarget val="inner"/>
          <c:xMode val="edge"/>
          <c:yMode val="edge"/>
          <c:x val="9.1275913080684626E-2"/>
          <c:y val="0.17289504614317419"/>
          <c:w val="0.85081796275608834"/>
          <c:h val="0.70378637099506947"/>
        </c:manualLayout>
      </c:layout>
      <c:lineChart>
        <c:grouping val="standard"/>
        <c:varyColors val="0"/>
        <c:ser>
          <c:idx val="1"/>
          <c:order val="1"/>
          <c:tx>
            <c:strRef>
              <c:f>Sheet1!$C$1</c:f>
              <c:strCache>
                <c:ptCount val="1"/>
                <c:pt idx="0">
                  <c:v>Rough Index A</c:v>
                </c:pt>
              </c:strCache>
            </c:strRef>
          </c:tx>
          <c:spPr>
            <a:ln w="38100" cap="rnd">
              <a:solidFill>
                <a:schemeClr val="accent2"/>
              </a:solidFill>
            </a:ln>
            <a:effectLst>
              <a:glow rad="139700">
                <a:schemeClr val="accent2">
                  <a:satMod val="175000"/>
                  <a:alpha val="14000"/>
                </a:schemeClr>
              </a:glow>
            </a:effectLst>
          </c:spPr>
          <c:marker>
            <c:symbol val="none"/>
          </c:marker>
          <c:cat>
            <c:numRef>
              <c:f>Sheet1!$A$2:$A$188</c:f>
              <c:numCache>
                <c:formatCode>mmm\-yy</c:formatCode>
                <c:ptCount val="27"/>
                <c:pt idx="0">
                  <c:v>43480</c:v>
                </c:pt>
                <c:pt idx="1">
                  <c:v>43511</c:v>
                </c:pt>
                <c:pt idx="2">
                  <c:v>43539</c:v>
                </c:pt>
                <c:pt idx="3">
                  <c:v>43570</c:v>
                </c:pt>
                <c:pt idx="4">
                  <c:v>43600</c:v>
                </c:pt>
                <c:pt idx="5">
                  <c:v>43631</c:v>
                </c:pt>
                <c:pt idx="6">
                  <c:v>43661</c:v>
                </c:pt>
                <c:pt idx="7">
                  <c:v>43692</c:v>
                </c:pt>
                <c:pt idx="8">
                  <c:v>43723</c:v>
                </c:pt>
                <c:pt idx="9">
                  <c:v>43753</c:v>
                </c:pt>
                <c:pt idx="10">
                  <c:v>43784</c:v>
                </c:pt>
                <c:pt idx="11">
                  <c:v>43814</c:v>
                </c:pt>
                <c:pt idx="12">
                  <c:v>43845</c:v>
                </c:pt>
                <c:pt idx="13">
                  <c:v>43876</c:v>
                </c:pt>
                <c:pt idx="14">
                  <c:v>43905</c:v>
                </c:pt>
                <c:pt idx="15">
                  <c:v>43936</c:v>
                </c:pt>
                <c:pt idx="16">
                  <c:v>43966</c:v>
                </c:pt>
                <c:pt idx="17">
                  <c:v>43997</c:v>
                </c:pt>
                <c:pt idx="18">
                  <c:v>44027</c:v>
                </c:pt>
                <c:pt idx="19">
                  <c:v>44058</c:v>
                </c:pt>
                <c:pt idx="20">
                  <c:v>44089</c:v>
                </c:pt>
                <c:pt idx="21">
                  <c:v>44119</c:v>
                </c:pt>
                <c:pt idx="22">
                  <c:v>44150</c:v>
                </c:pt>
                <c:pt idx="23">
                  <c:v>44180</c:v>
                </c:pt>
                <c:pt idx="24">
                  <c:v>44211</c:v>
                </c:pt>
                <c:pt idx="25">
                  <c:v>44242</c:v>
                </c:pt>
                <c:pt idx="26">
                  <c:v>44270</c:v>
                </c:pt>
              </c:numCache>
            </c:numRef>
          </c:cat>
          <c:val>
            <c:numRef>
              <c:f>Sheet1!$C$2:$C$188</c:f>
              <c:numCache>
                <c:formatCode>_-* #,##0_-;\-* #,##0_-;_-* "-"??_-;_-@_-</c:formatCode>
                <c:ptCount val="27"/>
                <c:pt idx="0">
                  <c:v>100</c:v>
                </c:pt>
                <c:pt idx="1">
                  <c:v>100.49446668236403</c:v>
                </c:pt>
                <c:pt idx="2">
                  <c:v>98.987520602778432</c:v>
                </c:pt>
                <c:pt idx="3">
                  <c:v>98.469507887920884</c:v>
                </c:pt>
                <c:pt idx="4">
                  <c:v>96.538733223451857</c:v>
                </c:pt>
                <c:pt idx="5">
                  <c:v>92.865552154461966</c:v>
                </c:pt>
                <c:pt idx="6">
                  <c:v>91.028961619967035</c:v>
                </c:pt>
                <c:pt idx="7">
                  <c:v>89.663291735342597</c:v>
                </c:pt>
              </c:numCache>
            </c:numRef>
          </c:val>
          <c:smooth val="0"/>
          <c:extLst>
            <c:ext xmlns:c16="http://schemas.microsoft.com/office/drawing/2014/chart" uri="{C3380CC4-5D6E-409C-BE32-E72D297353CC}">
              <c16:uniqueId val="{00000000-FE89-4313-8B31-9369AE6B415A}"/>
            </c:ext>
          </c:extLst>
        </c:ser>
        <c:ser>
          <c:idx val="2"/>
          <c:order val="2"/>
          <c:tx>
            <c:strRef>
              <c:f>Sheet1!$D$1</c:f>
              <c:strCache>
                <c:ptCount val="1"/>
                <c:pt idx="0">
                  <c:v>Rough Index B</c:v>
                </c:pt>
              </c:strCache>
            </c:strRef>
          </c:tx>
          <c:spPr>
            <a:ln w="38100" cap="rnd">
              <a:solidFill>
                <a:schemeClr val="accent1"/>
              </a:solidFill>
            </a:ln>
            <a:effectLst>
              <a:glow rad="139700">
                <a:schemeClr val="accent1">
                  <a:alpha val="14000"/>
                </a:schemeClr>
              </a:glow>
            </a:effectLst>
          </c:spPr>
          <c:marker>
            <c:symbol val="none"/>
          </c:marker>
          <c:cat>
            <c:numRef>
              <c:f>Sheet1!$A$2:$A$188</c:f>
              <c:numCache>
                <c:formatCode>mmm\-yy</c:formatCode>
                <c:ptCount val="27"/>
                <c:pt idx="0">
                  <c:v>43480</c:v>
                </c:pt>
                <c:pt idx="1">
                  <c:v>43511</c:v>
                </c:pt>
                <c:pt idx="2">
                  <c:v>43539</c:v>
                </c:pt>
                <c:pt idx="3">
                  <c:v>43570</c:v>
                </c:pt>
                <c:pt idx="4">
                  <c:v>43600</c:v>
                </c:pt>
                <c:pt idx="5">
                  <c:v>43631</c:v>
                </c:pt>
                <c:pt idx="6">
                  <c:v>43661</c:v>
                </c:pt>
                <c:pt idx="7">
                  <c:v>43692</c:v>
                </c:pt>
                <c:pt idx="8">
                  <c:v>43723</c:v>
                </c:pt>
                <c:pt idx="9">
                  <c:v>43753</c:v>
                </c:pt>
                <c:pt idx="10">
                  <c:v>43784</c:v>
                </c:pt>
                <c:pt idx="11">
                  <c:v>43814</c:v>
                </c:pt>
                <c:pt idx="12">
                  <c:v>43845</c:v>
                </c:pt>
                <c:pt idx="13">
                  <c:v>43876</c:v>
                </c:pt>
                <c:pt idx="14">
                  <c:v>43905</c:v>
                </c:pt>
                <c:pt idx="15">
                  <c:v>43936</c:v>
                </c:pt>
                <c:pt idx="16">
                  <c:v>43966</c:v>
                </c:pt>
                <c:pt idx="17">
                  <c:v>43997</c:v>
                </c:pt>
                <c:pt idx="18">
                  <c:v>44027</c:v>
                </c:pt>
                <c:pt idx="19">
                  <c:v>44058</c:v>
                </c:pt>
                <c:pt idx="20">
                  <c:v>44089</c:v>
                </c:pt>
                <c:pt idx="21">
                  <c:v>44119</c:v>
                </c:pt>
                <c:pt idx="22">
                  <c:v>44150</c:v>
                </c:pt>
                <c:pt idx="23">
                  <c:v>44180</c:v>
                </c:pt>
                <c:pt idx="24">
                  <c:v>44211</c:v>
                </c:pt>
                <c:pt idx="25">
                  <c:v>44242</c:v>
                </c:pt>
                <c:pt idx="26">
                  <c:v>44270</c:v>
                </c:pt>
              </c:numCache>
            </c:numRef>
          </c:cat>
          <c:val>
            <c:numRef>
              <c:f>Sheet1!$D$2:$D$188</c:f>
              <c:numCache>
                <c:formatCode>General</c:formatCode>
                <c:ptCount val="27"/>
                <c:pt idx="7" formatCode="_-* #,##0_-;\-* #,##0_-;_-* &quot;-&quot;??_-;_-@_-">
                  <c:v>89.663291735342597</c:v>
                </c:pt>
                <c:pt idx="8" formatCode="_-* #,##0_-;\-* #,##0_-;_-* &quot;-&quot;??_-;_-@_-">
                  <c:v>90.134212385213104</c:v>
                </c:pt>
                <c:pt idx="9" formatCode="_-* #,##0_-;\-* #,##0_-;_-* &quot;-&quot;??_-;_-@_-">
                  <c:v>91.005415587473522</c:v>
                </c:pt>
                <c:pt idx="10" formatCode="_-* #,##0_-;\-* #,##0_-;_-* &quot;-&quot;??_-;_-@_-">
                  <c:v>92.394631504591473</c:v>
                </c:pt>
                <c:pt idx="11" formatCode="_-* #,##0_-;\-* #,##0_-;_-* &quot;-&quot;??_-;_-@_-">
                  <c:v>94.301860136567001</c:v>
                </c:pt>
                <c:pt idx="12" formatCode="_-* #,##0_-;\-* #,##0_-;_-* &quot;-&quot;??_-;_-@_-">
                  <c:v>95.36143159877561</c:v>
                </c:pt>
                <c:pt idx="13" formatCode="_-* #,##0_-;\-* #,##0_-;_-* &quot;-&quot;??_-;_-@_-">
                  <c:v>95.36143159877561</c:v>
                </c:pt>
              </c:numCache>
            </c:numRef>
          </c:val>
          <c:smooth val="0"/>
          <c:extLst>
            <c:ext xmlns:c16="http://schemas.microsoft.com/office/drawing/2014/chart" uri="{C3380CC4-5D6E-409C-BE32-E72D297353CC}">
              <c16:uniqueId val="{00000001-FE89-4313-8B31-9369AE6B415A}"/>
            </c:ext>
          </c:extLst>
        </c:ser>
        <c:ser>
          <c:idx val="3"/>
          <c:order val="3"/>
          <c:tx>
            <c:strRef>
              <c:f>Sheet1!$E$1</c:f>
              <c:strCache>
                <c:ptCount val="1"/>
                <c:pt idx="0">
                  <c:v>Rough Index C</c:v>
                </c:pt>
              </c:strCache>
            </c:strRef>
          </c:tx>
          <c:spPr>
            <a:ln w="38100" cap="rnd">
              <a:solidFill>
                <a:schemeClr val="accent4"/>
              </a:solidFill>
            </a:ln>
            <a:effectLst>
              <a:glow rad="139700">
                <a:schemeClr val="accent4">
                  <a:satMod val="175000"/>
                  <a:alpha val="14000"/>
                </a:schemeClr>
              </a:glow>
            </a:effectLst>
          </c:spPr>
          <c:marker>
            <c:symbol val="none"/>
          </c:marker>
          <c:dPt>
            <c:idx val="14"/>
            <c:marker>
              <c:symbol val="none"/>
            </c:marker>
            <c:bubble3D val="0"/>
            <c:spPr>
              <a:ln w="38100" cap="rnd">
                <a:solidFill>
                  <a:srgbClr val="FF0000"/>
                </a:solidFill>
              </a:ln>
              <a:effectLst>
                <a:glow rad="139700">
                  <a:srgbClr val="FF0000">
                    <a:alpha val="14000"/>
                  </a:srgbClr>
                </a:glow>
              </a:effectLst>
            </c:spPr>
            <c:extLst>
              <c:ext xmlns:c16="http://schemas.microsoft.com/office/drawing/2014/chart" uri="{C3380CC4-5D6E-409C-BE32-E72D297353CC}">
                <c16:uniqueId val="{00000003-FE89-4313-8B31-9369AE6B415A}"/>
              </c:ext>
            </c:extLst>
          </c:dPt>
          <c:cat>
            <c:numRef>
              <c:f>Sheet1!$A$2:$A$188</c:f>
              <c:numCache>
                <c:formatCode>mmm\-yy</c:formatCode>
                <c:ptCount val="27"/>
                <c:pt idx="0">
                  <c:v>43480</c:v>
                </c:pt>
                <c:pt idx="1">
                  <c:v>43511</c:v>
                </c:pt>
                <c:pt idx="2">
                  <c:v>43539</c:v>
                </c:pt>
                <c:pt idx="3">
                  <c:v>43570</c:v>
                </c:pt>
                <c:pt idx="4">
                  <c:v>43600</c:v>
                </c:pt>
                <c:pt idx="5">
                  <c:v>43631</c:v>
                </c:pt>
                <c:pt idx="6">
                  <c:v>43661</c:v>
                </c:pt>
                <c:pt idx="7">
                  <c:v>43692</c:v>
                </c:pt>
                <c:pt idx="8">
                  <c:v>43723</c:v>
                </c:pt>
                <c:pt idx="9">
                  <c:v>43753</c:v>
                </c:pt>
                <c:pt idx="10">
                  <c:v>43784</c:v>
                </c:pt>
                <c:pt idx="11">
                  <c:v>43814</c:v>
                </c:pt>
                <c:pt idx="12">
                  <c:v>43845</c:v>
                </c:pt>
                <c:pt idx="13">
                  <c:v>43876</c:v>
                </c:pt>
                <c:pt idx="14">
                  <c:v>43905</c:v>
                </c:pt>
                <c:pt idx="15">
                  <c:v>43936</c:v>
                </c:pt>
                <c:pt idx="16">
                  <c:v>43966</c:v>
                </c:pt>
                <c:pt idx="17">
                  <c:v>43997</c:v>
                </c:pt>
                <c:pt idx="18">
                  <c:v>44027</c:v>
                </c:pt>
                <c:pt idx="19">
                  <c:v>44058</c:v>
                </c:pt>
                <c:pt idx="20">
                  <c:v>44089</c:v>
                </c:pt>
                <c:pt idx="21">
                  <c:v>44119</c:v>
                </c:pt>
                <c:pt idx="22">
                  <c:v>44150</c:v>
                </c:pt>
                <c:pt idx="23">
                  <c:v>44180</c:v>
                </c:pt>
                <c:pt idx="24">
                  <c:v>44211</c:v>
                </c:pt>
                <c:pt idx="25">
                  <c:v>44242</c:v>
                </c:pt>
                <c:pt idx="26">
                  <c:v>44270</c:v>
                </c:pt>
              </c:numCache>
            </c:numRef>
          </c:cat>
          <c:val>
            <c:numRef>
              <c:f>Sheet1!$E$2:$E$188</c:f>
              <c:numCache>
                <c:formatCode>General</c:formatCode>
                <c:ptCount val="27"/>
                <c:pt idx="13" formatCode="_-* #,##0_-;\-* #,##0_-;_-* &quot;-&quot;??_-;_-@_-">
                  <c:v>95.36143159877561</c:v>
                </c:pt>
                <c:pt idx="14" formatCode="_-* #,##0_-;\-* #,##0_-;_-* &quot;-&quot;??_-;_-@_-">
                  <c:v>66.870732281610543</c:v>
                </c:pt>
              </c:numCache>
            </c:numRef>
          </c:val>
          <c:smooth val="0"/>
          <c:extLst>
            <c:ext xmlns:c16="http://schemas.microsoft.com/office/drawing/2014/chart" uri="{C3380CC4-5D6E-409C-BE32-E72D297353CC}">
              <c16:uniqueId val="{00000004-FE89-4313-8B31-9369AE6B415A}"/>
            </c:ext>
          </c:extLst>
        </c:ser>
        <c:ser>
          <c:idx val="4"/>
          <c:order val="4"/>
          <c:tx>
            <c:strRef>
              <c:f>Sheet1!$F$1</c:f>
              <c:strCache>
                <c:ptCount val="1"/>
                <c:pt idx="0">
                  <c:v>Rough Index D</c:v>
                </c:pt>
              </c:strCache>
            </c:strRef>
          </c:tx>
          <c:spPr>
            <a:ln w="38100" cap="rnd">
              <a:solidFill>
                <a:schemeClr val="accent5"/>
              </a:solidFill>
            </a:ln>
            <a:effectLst>
              <a:glow rad="139700">
                <a:schemeClr val="accent5">
                  <a:satMod val="175000"/>
                  <a:alpha val="14000"/>
                </a:schemeClr>
              </a:glow>
            </a:effectLst>
          </c:spPr>
          <c:marker>
            <c:symbol val="none"/>
          </c:marker>
          <c:cat>
            <c:numRef>
              <c:f>Sheet1!$A$2:$A$188</c:f>
              <c:numCache>
                <c:formatCode>mmm\-yy</c:formatCode>
                <c:ptCount val="27"/>
                <c:pt idx="0">
                  <c:v>43480</c:v>
                </c:pt>
                <c:pt idx="1">
                  <c:v>43511</c:v>
                </c:pt>
                <c:pt idx="2">
                  <c:v>43539</c:v>
                </c:pt>
                <c:pt idx="3">
                  <c:v>43570</c:v>
                </c:pt>
                <c:pt idx="4">
                  <c:v>43600</c:v>
                </c:pt>
                <c:pt idx="5">
                  <c:v>43631</c:v>
                </c:pt>
                <c:pt idx="6">
                  <c:v>43661</c:v>
                </c:pt>
                <c:pt idx="7">
                  <c:v>43692</c:v>
                </c:pt>
                <c:pt idx="8">
                  <c:v>43723</c:v>
                </c:pt>
                <c:pt idx="9">
                  <c:v>43753</c:v>
                </c:pt>
                <c:pt idx="10">
                  <c:v>43784</c:v>
                </c:pt>
                <c:pt idx="11">
                  <c:v>43814</c:v>
                </c:pt>
                <c:pt idx="12">
                  <c:v>43845</c:v>
                </c:pt>
                <c:pt idx="13">
                  <c:v>43876</c:v>
                </c:pt>
                <c:pt idx="14">
                  <c:v>43905</c:v>
                </c:pt>
                <c:pt idx="15">
                  <c:v>43936</c:v>
                </c:pt>
                <c:pt idx="16">
                  <c:v>43966</c:v>
                </c:pt>
                <c:pt idx="17">
                  <c:v>43997</c:v>
                </c:pt>
                <c:pt idx="18">
                  <c:v>44027</c:v>
                </c:pt>
                <c:pt idx="19">
                  <c:v>44058</c:v>
                </c:pt>
                <c:pt idx="20">
                  <c:v>44089</c:v>
                </c:pt>
                <c:pt idx="21">
                  <c:v>44119</c:v>
                </c:pt>
                <c:pt idx="22">
                  <c:v>44150</c:v>
                </c:pt>
                <c:pt idx="23">
                  <c:v>44180</c:v>
                </c:pt>
                <c:pt idx="24">
                  <c:v>44211</c:v>
                </c:pt>
                <c:pt idx="25">
                  <c:v>44242</c:v>
                </c:pt>
                <c:pt idx="26">
                  <c:v>44270</c:v>
                </c:pt>
              </c:numCache>
            </c:numRef>
          </c:cat>
          <c:val>
            <c:numRef>
              <c:f>Sheet1!$F$2:$F$188</c:f>
              <c:numCache>
                <c:formatCode>General</c:formatCode>
                <c:ptCount val="27"/>
                <c:pt idx="14" formatCode="_-* #,##0_-;\-* #,##0_-;_-* &quot;-&quot;??_-;_-@_-">
                  <c:v>66.870732281610543</c:v>
                </c:pt>
                <c:pt idx="15" formatCode="_-* #,##0_-;\-* #,##0_-;_-* &quot;-&quot;??_-;_-@_-">
                  <c:v>69.554979985872379</c:v>
                </c:pt>
                <c:pt idx="16" formatCode="_-* #,##0_-;\-* #,##0_-;_-* &quot;-&quot;??_-;_-@_-">
                  <c:v>69.931716505768776</c:v>
                </c:pt>
                <c:pt idx="17" formatCode="_-* #,##0_-;\-* #,##0_-;_-* &quot;-&quot;??_-;_-@_-">
                  <c:v>69.931716505768776</c:v>
                </c:pt>
              </c:numCache>
            </c:numRef>
          </c:val>
          <c:smooth val="0"/>
          <c:extLst>
            <c:ext xmlns:c16="http://schemas.microsoft.com/office/drawing/2014/chart" uri="{C3380CC4-5D6E-409C-BE32-E72D297353CC}">
              <c16:uniqueId val="{00000005-FE89-4313-8B31-9369AE6B415A}"/>
            </c:ext>
          </c:extLst>
        </c:ser>
        <c:ser>
          <c:idx val="5"/>
          <c:order val="5"/>
          <c:tx>
            <c:strRef>
              <c:f>Sheet1!$G$1</c:f>
              <c:strCache>
                <c:ptCount val="1"/>
                <c:pt idx="0">
                  <c:v>Rough Index E</c:v>
                </c:pt>
              </c:strCache>
            </c:strRef>
          </c:tx>
          <c:spPr>
            <a:ln w="38100" cap="rnd">
              <a:solidFill>
                <a:srgbClr val="00B050"/>
              </a:solidFill>
            </a:ln>
            <a:effectLst>
              <a:glow rad="139700">
                <a:srgbClr val="00B050">
                  <a:alpha val="14000"/>
                </a:srgbClr>
              </a:glow>
            </a:effectLst>
          </c:spPr>
          <c:marker>
            <c:symbol val="none"/>
          </c:marker>
          <c:cat>
            <c:numRef>
              <c:f>Sheet1!$A$2:$A$188</c:f>
              <c:numCache>
                <c:formatCode>mmm\-yy</c:formatCode>
                <c:ptCount val="27"/>
                <c:pt idx="0">
                  <c:v>43480</c:v>
                </c:pt>
                <c:pt idx="1">
                  <c:v>43511</c:v>
                </c:pt>
                <c:pt idx="2">
                  <c:v>43539</c:v>
                </c:pt>
                <c:pt idx="3">
                  <c:v>43570</c:v>
                </c:pt>
                <c:pt idx="4">
                  <c:v>43600</c:v>
                </c:pt>
                <c:pt idx="5">
                  <c:v>43631</c:v>
                </c:pt>
                <c:pt idx="6">
                  <c:v>43661</c:v>
                </c:pt>
                <c:pt idx="7">
                  <c:v>43692</c:v>
                </c:pt>
                <c:pt idx="8">
                  <c:v>43723</c:v>
                </c:pt>
                <c:pt idx="9">
                  <c:v>43753</c:v>
                </c:pt>
                <c:pt idx="10">
                  <c:v>43784</c:v>
                </c:pt>
                <c:pt idx="11">
                  <c:v>43814</c:v>
                </c:pt>
                <c:pt idx="12">
                  <c:v>43845</c:v>
                </c:pt>
                <c:pt idx="13">
                  <c:v>43876</c:v>
                </c:pt>
                <c:pt idx="14">
                  <c:v>43905</c:v>
                </c:pt>
                <c:pt idx="15">
                  <c:v>43936</c:v>
                </c:pt>
                <c:pt idx="16">
                  <c:v>43966</c:v>
                </c:pt>
                <c:pt idx="17">
                  <c:v>43997</c:v>
                </c:pt>
                <c:pt idx="18">
                  <c:v>44027</c:v>
                </c:pt>
                <c:pt idx="19">
                  <c:v>44058</c:v>
                </c:pt>
                <c:pt idx="20">
                  <c:v>44089</c:v>
                </c:pt>
                <c:pt idx="21">
                  <c:v>44119</c:v>
                </c:pt>
                <c:pt idx="22">
                  <c:v>44150</c:v>
                </c:pt>
                <c:pt idx="23">
                  <c:v>44180</c:v>
                </c:pt>
                <c:pt idx="24">
                  <c:v>44211</c:v>
                </c:pt>
                <c:pt idx="25">
                  <c:v>44242</c:v>
                </c:pt>
                <c:pt idx="26">
                  <c:v>44270</c:v>
                </c:pt>
              </c:numCache>
            </c:numRef>
          </c:cat>
          <c:val>
            <c:numRef>
              <c:f>Sheet1!$G$2:$G$188</c:f>
              <c:numCache>
                <c:formatCode>General</c:formatCode>
                <c:ptCount val="27"/>
                <c:pt idx="17" formatCode="_-* #,##0_-;\-* #,##0_-;_-* &quot;-&quot;??_-;_-@_-">
                  <c:v>69.931716505768776</c:v>
                </c:pt>
                <c:pt idx="18" formatCode="_-* #,##0_-;\-* #,##0_-;_-* &quot;-&quot;??_-;_-@_-">
                  <c:v>76.948434188839187</c:v>
                </c:pt>
                <c:pt idx="19" formatCode="_-* #,##0_-;\-* #,##0_-;_-* &quot;-&quot;??_-;_-@_-">
                  <c:v>80.762891452790214</c:v>
                </c:pt>
                <c:pt idx="20" formatCode="_-* #,##0_-;\-* #,##0_-;_-* &quot;-&quot;??_-;_-@_-">
                  <c:v>84.765716976689433</c:v>
                </c:pt>
                <c:pt idx="21" formatCode="_-* #,##0_-;\-* #,##0_-;_-* &quot;-&quot;??_-;_-@_-">
                  <c:v>83.070402637155652</c:v>
                </c:pt>
                <c:pt idx="22" formatCode="_-* #,##0_-;\-* #,##0_-;_-* &quot;-&quot;??_-;_-@_-">
                  <c:v>84.765716976689433</c:v>
                </c:pt>
                <c:pt idx="23" formatCode="_-* #,##0_-;\-* #,##0_-;_-* &quot;-&quot;??_-;_-@_-">
                  <c:v>91.123145749941131</c:v>
                </c:pt>
                <c:pt idx="24" formatCode="_-* #,##0_-;\-* #,##0_-;_-* &quot;-&quot;??_-;_-@_-">
                  <c:v>95.596891923710857</c:v>
                </c:pt>
                <c:pt idx="25" formatCode="_-* #,##0_-;\-* #,##0_-;_-* &quot;-&quot;??_-;_-@_-">
                  <c:v>98.893336472804336</c:v>
                </c:pt>
                <c:pt idx="26" formatCode="_-* #,##0_-;\-* #,##0_-;_-* &quot;-&quot;??_-;_-@_-">
                  <c:v>99.364257122674843</c:v>
                </c:pt>
              </c:numCache>
            </c:numRef>
          </c:val>
          <c:smooth val="0"/>
          <c:extLst>
            <c:ext xmlns:c16="http://schemas.microsoft.com/office/drawing/2014/chart" uri="{C3380CC4-5D6E-409C-BE32-E72D297353CC}">
              <c16:uniqueId val="{00000006-FE89-4313-8B31-9369AE6B415A}"/>
            </c:ext>
          </c:extLst>
        </c:ser>
        <c:dLbls>
          <c:showLegendKey val="0"/>
          <c:showVal val="0"/>
          <c:showCatName val="0"/>
          <c:showSerName val="0"/>
          <c:showPercent val="0"/>
          <c:showBubbleSize val="0"/>
        </c:dLbls>
        <c:smooth val="0"/>
        <c:axId val="580000632"/>
        <c:axId val="580003256"/>
        <c:extLst>
          <c:ext xmlns:c15="http://schemas.microsoft.com/office/drawing/2012/chart" uri="{02D57815-91ED-43cb-92C2-25804820EDAC}">
            <c15:filteredLineSeries>
              <c15:ser>
                <c:idx val="0"/>
                <c:order val="0"/>
                <c:tx>
                  <c:strRef>
                    <c:extLst>
                      <c:ext uri="{02D57815-91ED-43cb-92C2-25804820EDAC}">
                        <c15:formulaRef>
                          <c15:sqref>Sheet1!$B$1</c15:sqref>
                        </c15:formulaRef>
                      </c:ext>
                    </c:extLst>
                    <c:strCache>
                      <c:ptCount val="1"/>
                      <c:pt idx="0">
                        <c:v>Rough Index Jan 05</c:v>
                      </c:pt>
                    </c:strCache>
                  </c:strRef>
                </c:tx>
                <c:spPr>
                  <a:ln w="22225" cap="rnd">
                    <a:solidFill>
                      <a:schemeClr val="accent1"/>
                    </a:solidFill>
                  </a:ln>
                  <a:effectLst>
                    <a:glow rad="139700">
                      <a:schemeClr val="accent1">
                        <a:satMod val="175000"/>
                        <a:alpha val="14000"/>
                      </a:schemeClr>
                    </a:glow>
                  </a:effectLst>
                </c:spPr>
                <c:marker>
                  <c:symbol val="none"/>
                </c:marker>
                <c:cat>
                  <c:numRef>
                    <c:extLst>
                      <c:ext uri="{02D57815-91ED-43cb-92C2-25804820EDAC}">
                        <c15:formulaRef>
                          <c15:sqref>Sheet1!$A$2:$A$188</c15:sqref>
                        </c15:formulaRef>
                      </c:ext>
                    </c:extLst>
                    <c:numCache>
                      <c:formatCode>mmm\-yy</c:formatCode>
                      <c:ptCount val="27"/>
                      <c:pt idx="0">
                        <c:v>43480</c:v>
                      </c:pt>
                      <c:pt idx="1">
                        <c:v>43511</c:v>
                      </c:pt>
                      <c:pt idx="2">
                        <c:v>43539</c:v>
                      </c:pt>
                      <c:pt idx="3">
                        <c:v>43570</c:v>
                      </c:pt>
                      <c:pt idx="4">
                        <c:v>43600</c:v>
                      </c:pt>
                      <c:pt idx="5">
                        <c:v>43631</c:v>
                      </c:pt>
                      <c:pt idx="6">
                        <c:v>43661</c:v>
                      </c:pt>
                      <c:pt idx="7">
                        <c:v>43692</c:v>
                      </c:pt>
                      <c:pt idx="8">
                        <c:v>43723</c:v>
                      </c:pt>
                      <c:pt idx="9">
                        <c:v>43753</c:v>
                      </c:pt>
                      <c:pt idx="10">
                        <c:v>43784</c:v>
                      </c:pt>
                      <c:pt idx="11">
                        <c:v>43814</c:v>
                      </c:pt>
                      <c:pt idx="12">
                        <c:v>43845</c:v>
                      </c:pt>
                      <c:pt idx="13">
                        <c:v>43876</c:v>
                      </c:pt>
                      <c:pt idx="14">
                        <c:v>43905</c:v>
                      </c:pt>
                      <c:pt idx="15">
                        <c:v>43936</c:v>
                      </c:pt>
                      <c:pt idx="16">
                        <c:v>43966</c:v>
                      </c:pt>
                      <c:pt idx="17">
                        <c:v>43997</c:v>
                      </c:pt>
                      <c:pt idx="18">
                        <c:v>44027</c:v>
                      </c:pt>
                      <c:pt idx="19">
                        <c:v>44058</c:v>
                      </c:pt>
                      <c:pt idx="20">
                        <c:v>44089</c:v>
                      </c:pt>
                      <c:pt idx="21">
                        <c:v>44119</c:v>
                      </c:pt>
                      <c:pt idx="22">
                        <c:v>44150</c:v>
                      </c:pt>
                      <c:pt idx="23">
                        <c:v>44180</c:v>
                      </c:pt>
                      <c:pt idx="24">
                        <c:v>44211</c:v>
                      </c:pt>
                      <c:pt idx="25">
                        <c:v>44242</c:v>
                      </c:pt>
                      <c:pt idx="26">
                        <c:v>44270</c:v>
                      </c:pt>
                    </c:numCache>
                  </c:numRef>
                </c:cat>
                <c:val>
                  <c:numRef>
                    <c:extLst>
                      <c:ext uri="{02D57815-91ED-43cb-92C2-25804820EDAC}">
                        <c15:formulaRef>
                          <c15:sqref>Sheet1!$B$2:$B$188</c15:sqref>
                        </c15:formulaRef>
                      </c:ext>
                    </c:extLst>
                    <c:numCache>
                      <c:formatCode>_-* #,##0_-;\-* #,##0_-;_-* "-"??_-;_-@_-</c:formatCode>
                      <c:ptCount val="27"/>
                      <c:pt idx="0">
                        <c:v>212.35</c:v>
                      </c:pt>
                      <c:pt idx="1">
                        <c:v>213.4</c:v>
                      </c:pt>
                      <c:pt idx="2">
                        <c:v>210.2</c:v>
                      </c:pt>
                      <c:pt idx="3">
                        <c:v>209.1</c:v>
                      </c:pt>
                      <c:pt idx="4">
                        <c:v>205</c:v>
                      </c:pt>
                      <c:pt idx="5">
                        <c:v>197.2</c:v>
                      </c:pt>
                      <c:pt idx="6">
                        <c:v>193.3</c:v>
                      </c:pt>
                      <c:pt idx="7">
                        <c:v>190.4</c:v>
                      </c:pt>
                      <c:pt idx="8">
                        <c:v>191.4</c:v>
                      </c:pt>
                      <c:pt idx="9">
                        <c:v>193.25</c:v>
                      </c:pt>
                      <c:pt idx="10">
                        <c:v>196.2</c:v>
                      </c:pt>
                      <c:pt idx="11">
                        <c:v>200.25</c:v>
                      </c:pt>
                      <c:pt idx="12">
                        <c:v>202.5</c:v>
                      </c:pt>
                      <c:pt idx="13">
                        <c:v>202.5</c:v>
                      </c:pt>
                      <c:pt idx="14">
                        <c:v>142</c:v>
                      </c:pt>
                      <c:pt idx="15">
                        <c:v>147.69999999999999</c:v>
                      </c:pt>
                      <c:pt idx="16">
                        <c:v>148.5</c:v>
                      </c:pt>
                      <c:pt idx="17">
                        <c:v>148.5</c:v>
                      </c:pt>
                      <c:pt idx="18">
                        <c:v>163.4</c:v>
                      </c:pt>
                      <c:pt idx="19">
                        <c:v>171.5</c:v>
                      </c:pt>
                      <c:pt idx="20">
                        <c:v>180</c:v>
                      </c:pt>
                      <c:pt idx="21">
                        <c:v>176.4</c:v>
                      </c:pt>
                      <c:pt idx="22">
                        <c:v>180</c:v>
                      </c:pt>
                      <c:pt idx="23">
                        <c:v>193.5</c:v>
                      </c:pt>
                      <c:pt idx="24">
                        <c:v>203</c:v>
                      </c:pt>
                      <c:pt idx="25">
                        <c:v>210</c:v>
                      </c:pt>
                      <c:pt idx="26">
                        <c:v>211</c:v>
                      </c:pt>
                    </c:numCache>
                  </c:numRef>
                </c:val>
                <c:smooth val="0"/>
                <c:extLst>
                  <c:ext xmlns:c16="http://schemas.microsoft.com/office/drawing/2014/chart" uri="{C3380CC4-5D6E-409C-BE32-E72D297353CC}">
                    <c16:uniqueId val="{00000007-FE89-4313-8B31-9369AE6B415A}"/>
                  </c:ext>
                </c:extLst>
              </c15:ser>
            </c15:filteredLineSeries>
          </c:ext>
        </c:extLst>
      </c:lineChart>
      <c:dateAx>
        <c:axId val="580000632"/>
        <c:scaling>
          <c:orientation val="minMax"/>
        </c:scaling>
        <c:delete val="0"/>
        <c:axPos val="b"/>
        <c:numFmt formatCode="mmm\-yy" sourceLinked="1"/>
        <c:majorTickMark val="none"/>
        <c:minorTickMark val="none"/>
        <c:tickLblPos val="nextTo"/>
        <c:spPr>
          <a:noFill/>
          <a:ln>
            <a:noFill/>
          </a:ln>
          <a:effectLst/>
        </c:spPr>
        <c:txPr>
          <a:bodyPr rot="-5400000" spcFirstLastPara="1" vertOverflow="ellipsis" wrap="square" anchor="ctr" anchorCtr="1"/>
          <a:lstStyle/>
          <a:p>
            <a:pPr>
              <a:defRPr sz="1100" b="0" i="0" u="none" strike="noStrike" kern="1200" baseline="0">
                <a:solidFill>
                  <a:schemeClr val="tx1"/>
                </a:solidFill>
                <a:latin typeface="Klavika Regular" panose="020B0506040000020004" pitchFamily="34" charset="0"/>
                <a:ea typeface="+mn-ea"/>
                <a:cs typeface="+mn-cs"/>
              </a:defRPr>
            </a:pPr>
            <a:endParaRPr lang="en-US"/>
          </a:p>
        </c:txPr>
        <c:crossAx val="580003256"/>
        <c:crosses val="autoZero"/>
        <c:auto val="1"/>
        <c:lblOffset val="100"/>
        <c:baseTimeUnit val="months"/>
      </c:dateAx>
      <c:valAx>
        <c:axId val="580003256"/>
        <c:scaling>
          <c:orientation val="minMax"/>
          <c:max val="130"/>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Klavika Regular" panose="020B0506040000020004" pitchFamily="34" charset="0"/>
                <a:ea typeface="+mn-ea"/>
                <a:cs typeface="+mn-cs"/>
              </a:defRPr>
            </a:pPr>
            <a:endParaRPr lang="en-US"/>
          </a:p>
        </c:txPr>
        <c:crossAx val="580000632"/>
        <c:crosses val="autoZero"/>
        <c:crossBetween val="between"/>
        <c:majorUnit val="10"/>
      </c:valAx>
      <c:spPr>
        <a:noFill/>
        <a:ln>
          <a:noFill/>
        </a:ln>
        <a:effectLst/>
      </c:spPr>
    </c:plotArea>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Klavika Regular" panose="020B05060400000200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 Id="rId4" Type="http://schemas.openxmlformats.org/officeDocument/2006/relationships/image" Target="../media/image1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 Id="rId4"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178CCF-A980-478E-9FE3-DFBCF8DA5978}" type="doc">
      <dgm:prSet loTypeId="urn:microsoft.com/office/officeart/2008/layout/PictureStrips" loCatId="list" qsTypeId="urn:microsoft.com/office/officeart/2005/8/quickstyle/3d1" qsCatId="3D" csTypeId="urn:microsoft.com/office/officeart/2005/8/colors/accent2_1" csCatId="accent2" phldr="1"/>
      <dgm:spPr/>
      <dgm:t>
        <a:bodyPr/>
        <a:lstStyle/>
        <a:p>
          <a:endParaRPr lang="en-AU"/>
        </a:p>
      </dgm:t>
    </dgm:pt>
    <dgm:pt modelId="{5AD769A9-E936-4C2A-98E4-2924EFCAA12B}">
      <dgm:prSet phldrT="[Text]" custT="1"/>
      <dgm:spPr/>
      <dgm:t>
        <a:bodyPr/>
        <a:lstStyle/>
        <a:p>
          <a:pPr algn="l"/>
          <a:r>
            <a:rPr lang="en-US" sz="1100" dirty="0">
              <a:latin typeface="Klavika Regular" panose="020B0506040000020004" pitchFamily="34" charset="0"/>
            </a:rPr>
            <a:t>Exploration/ Evaluation</a:t>
          </a:r>
          <a:endParaRPr lang="en-AU" sz="1100" dirty="0">
            <a:latin typeface="Klavika Regular" panose="020B0506040000020004" pitchFamily="34" charset="0"/>
          </a:endParaRPr>
        </a:p>
      </dgm:t>
    </dgm:pt>
    <dgm:pt modelId="{45022A51-2BA4-499D-9CA9-A5FCEA24FACD}" type="parTrans" cxnId="{EA15813D-F0DD-407A-AC15-DDF50D07717A}">
      <dgm:prSet/>
      <dgm:spPr/>
      <dgm:t>
        <a:bodyPr/>
        <a:lstStyle/>
        <a:p>
          <a:endParaRPr lang="en-AU" sz="1200">
            <a:solidFill>
              <a:schemeClr val="tx1"/>
            </a:solidFill>
            <a:latin typeface="Klavika Regular" panose="020B0506040000020004" pitchFamily="34" charset="0"/>
          </a:endParaRPr>
        </a:p>
      </dgm:t>
    </dgm:pt>
    <dgm:pt modelId="{617974C5-0878-4722-BF3C-38D0BA19FFB7}" type="sibTrans" cxnId="{EA15813D-F0DD-407A-AC15-DDF50D07717A}">
      <dgm:prSet/>
      <dgm:spPr/>
      <dgm:t>
        <a:bodyPr/>
        <a:lstStyle/>
        <a:p>
          <a:endParaRPr lang="en-AU" sz="1200">
            <a:solidFill>
              <a:schemeClr val="tx1"/>
            </a:solidFill>
            <a:latin typeface="Klavika Regular" panose="020B0506040000020004" pitchFamily="34" charset="0"/>
          </a:endParaRPr>
        </a:p>
      </dgm:t>
    </dgm:pt>
    <dgm:pt modelId="{D37D0AED-A53D-4C1C-918B-6A0893ED5D6D}">
      <dgm:prSet phldrT="[Text]" custT="1"/>
      <dgm:spPr/>
      <dgm:t>
        <a:bodyPr/>
        <a:lstStyle/>
        <a:p>
          <a:pPr algn="l"/>
          <a:r>
            <a:rPr lang="en-US" sz="1100" dirty="0">
              <a:latin typeface="Klavika Regular" panose="020B0506040000020004" pitchFamily="34" charset="0"/>
            </a:rPr>
            <a:t>Development/ Funding</a:t>
          </a:r>
          <a:endParaRPr lang="en-AU" sz="1100" dirty="0">
            <a:latin typeface="Klavika Regular" panose="020B0506040000020004" pitchFamily="34" charset="0"/>
          </a:endParaRPr>
        </a:p>
      </dgm:t>
    </dgm:pt>
    <dgm:pt modelId="{9C7AA138-023C-4F3C-A646-AABD5AAF02E6}" type="parTrans" cxnId="{09D07C4E-7965-40AE-93BA-C5589F8B745B}">
      <dgm:prSet/>
      <dgm:spPr/>
      <dgm:t>
        <a:bodyPr/>
        <a:lstStyle/>
        <a:p>
          <a:endParaRPr lang="en-AU" sz="1200">
            <a:solidFill>
              <a:schemeClr val="tx1"/>
            </a:solidFill>
            <a:latin typeface="Klavika Regular" panose="020B0506040000020004" pitchFamily="34" charset="0"/>
          </a:endParaRPr>
        </a:p>
      </dgm:t>
    </dgm:pt>
    <dgm:pt modelId="{9B803163-6BA4-4E44-848A-A5B93F795F81}" type="sibTrans" cxnId="{09D07C4E-7965-40AE-93BA-C5589F8B745B}">
      <dgm:prSet/>
      <dgm:spPr/>
      <dgm:t>
        <a:bodyPr/>
        <a:lstStyle/>
        <a:p>
          <a:endParaRPr lang="en-AU" sz="1200">
            <a:solidFill>
              <a:schemeClr val="tx1"/>
            </a:solidFill>
            <a:latin typeface="Klavika Regular" panose="020B0506040000020004" pitchFamily="34" charset="0"/>
          </a:endParaRPr>
        </a:p>
      </dgm:t>
    </dgm:pt>
    <dgm:pt modelId="{458C1947-FD63-4EFD-A514-2355A09B8F2C}">
      <dgm:prSet phldrT="[Text]" custT="1"/>
      <dgm:spPr/>
      <dgm:t>
        <a:bodyPr/>
        <a:lstStyle/>
        <a:p>
          <a:pPr marL="0" lvl="0" indent="0" algn="l" defTabSz="622300">
            <a:lnSpc>
              <a:spcPct val="90000"/>
            </a:lnSpc>
            <a:spcBef>
              <a:spcPct val="0"/>
            </a:spcBef>
            <a:spcAft>
              <a:spcPts val="0"/>
            </a:spcAft>
            <a:buNone/>
          </a:pPr>
          <a:r>
            <a:rPr lang="en-US" sz="1100" kern="1200" dirty="0">
              <a:latin typeface="Klavika Regular" panose="020B0506040000020004" pitchFamily="34" charset="0"/>
              <a:ea typeface="+mn-ea"/>
              <a:cs typeface="+mn-cs"/>
            </a:rPr>
            <a:t>Production/ Expansion</a:t>
          </a:r>
          <a:endParaRPr lang="en-AU" sz="1100" kern="1200" dirty="0">
            <a:latin typeface="Klavika Regular" panose="020B0506040000020004" pitchFamily="34" charset="0"/>
            <a:ea typeface="+mn-ea"/>
            <a:cs typeface="+mn-cs"/>
          </a:endParaRPr>
        </a:p>
      </dgm:t>
    </dgm:pt>
    <dgm:pt modelId="{E531BB70-6404-45F6-86CE-8A944511FAC4}" type="parTrans" cxnId="{91F5633E-6963-42E5-BE1B-44D54184F5F5}">
      <dgm:prSet/>
      <dgm:spPr/>
      <dgm:t>
        <a:bodyPr/>
        <a:lstStyle/>
        <a:p>
          <a:endParaRPr lang="en-AU" sz="1200">
            <a:solidFill>
              <a:schemeClr val="tx1"/>
            </a:solidFill>
            <a:latin typeface="Klavika Regular" panose="020B0506040000020004" pitchFamily="34" charset="0"/>
          </a:endParaRPr>
        </a:p>
      </dgm:t>
    </dgm:pt>
    <dgm:pt modelId="{7A858D84-C0DE-4EE2-8D6D-13358E2329D8}" type="sibTrans" cxnId="{91F5633E-6963-42E5-BE1B-44D54184F5F5}">
      <dgm:prSet/>
      <dgm:spPr/>
      <dgm:t>
        <a:bodyPr/>
        <a:lstStyle/>
        <a:p>
          <a:endParaRPr lang="en-AU" sz="1200">
            <a:solidFill>
              <a:schemeClr val="tx1"/>
            </a:solidFill>
            <a:latin typeface="Klavika Regular" panose="020B0506040000020004" pitchFamily="34" charset="0"/>
          </a:endParaRPr>
        </a:p>
      </dgm:t>
    </dgm:pt>
    <dgm:pt modelId="{FD5E5546-B68F-49FF-9012-9C74F1804F42}">
      <dgm:prSet phldrT="[Text]" custT="1"/>
      <dgm:spPr/>
      <dgm:t>
        <a:bodyPr/>
        <a:lstStyle/>
        <a:p>
          <a:pPr algn="l"/>
          <a:r>
            <a:rPr lang="en-US" sz="1100">
              <a:latin typeface="Klavika Regular" panose="020B0506040000020004" pitchFamily="34" charset="0"/>
            </a:rPr>
            <a:t>Cutting &amp; Polishing</a:t>
          </a:r>
          <a:endParaRPr lang="en-AU" sz="1100" dirty="0">
            <a:latin typeface="Klavika Regular" panose="020B0506040000020004" pitchFamily="34" charset="0"/>
          </a:endParaRPr>
        </a:p>
      </dgm:t>
    </dgm:pt>
    <dgm:pt modelId="{EC06F5B2-2E24-465F-8366-83B1EF7D3A75}" type="parTrans" cxnId="{4CB11D38-48CA-4169-A3FB-D71F038EB8EB}">
      <dgm:prSet/>
      <dgm:spPr/>
      <dgm:t>
        <a:bodyPr/>
        <a:lstStyle/>
        <a:p>
          <a:endParaRPr lang="en-AU" sz="1200">
            <a:solidFill>
              <a:schemeClr val="tx1"/>
            </a:solidFill>
            <a:latin typeface="Klavika Regular" panose="020B0506040000020004" pitchFamily="34" charset="0"/>
          </a:endParaRPr>
        </a:p>
      </dgm:t>
    </dgm:pt>
    <dgm:pt modelId="{8121D547-BC57-4FEC-BCAB-679CC57A8B7B}" type="sibTrans" cxnId="{4CB11D38-48CA-4169-A3FB-D71F038EB8EB}">
      <dgm:prSet/>
      <dgm:spPr/>
      <dgm:t>
        <a:bodyPr/>
        <a:lstStyle/>
        <a:p>
          <a:endParaRPr lang="en-AU" sz="1200">
            <a:solidFill>
              <a:schemeClr val="tx1"/>
            </a:solidFill>
            <a:latin typeface="Klavika Regular" panose="020B0506040000020004" pitchFamily="34" charset="0"/>
          </a:endParaRPr>
        </a:p>
      </dgm:t>
    </dgm:pt>
    <dgm:pt modelId="{F5143021-8066-403D-9509-F2304F0ABE66}" type="pres">
      <dgm:prSet presAssocID="{46178CCF-A980-478E-9FE3-DFBCF8DA5978}" presName="Name0" presStyleCnt="0">
        <dgm:presLayoutVars>
          <dgm:dir/>
          <dgm:resizeHandles val="exact"/>
        </dgm:presLayoutVars>
      </dgm:prSet>
      <dgm:spPr/>
    </dgm:pt>
    <dgm:pt modelId="{A53C7978-F914-409D-AD94-FEF31797C458}" type="pres">
      <dgm:prSet presAssocID="{5AD769A9-E936-4C2A-98E4-2924EFCAA12B}" presName="composite" presStyleCnt="0"/>
      <dgm:spPr/>
    </dgm:pt>
    <dgm:pt modelId="{9C73248D-30A3-4089-97EB-2E5664319690}" type="pres">
      <dgm:prSet presAssocID="{5AD769A9-E936-4C2A-98E4-2924EFCAA12B}" presName="rect1" presStyleLbl="trAlignAcc1" presStyleIdx="0" presStyleCnt="4">
        <dgm:presLayoutVars>
          <dgm:bulletEnabled val="1"/>
        </dgm:presLayoutVars>
      </dgm:prSet>
      <dgm:spPr/>
    </dgm:pt>
    <dgm:pt modelId="{75D05D48-9636-4B6D-AF91-05ECB0840A10}" type="pres">
      <dgm:prSet presAssocID="{5AD769A9-E936-4C2A-98E4-2924EFCAA12B}" presName="rect2" presStyleLbl="fgImgPlace1" presStyleIdx="0" presStyleCnt="4"/>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F96B1B28-BBD4-43AA-8000-B5A357DAF82A}" type="pres">
      <dgm:prSet presAssocID="{617974C5-0878-4722-BF3C-38D0BA19FFB7}" presName="sibTrans" presStyleCnt="0"/>
      <dgm:spPr/>
    </dgm:pt>
    <dgm:pt modelId="{E55D1DF1-23D7-4C6D-9A0B-F1C82A8FB6C1}" type="pres">
      <dgm:prSet presAssocID="{D37D0AED-A53D-4C1C-918B-6A0893ED5D6D}" presName="composite" presStyleCnt="0"/>
      <dgm:spPr/>
    </dgm:pt>
    <dgm:pt modelId="{B4F3FCF1-0BB0-498B-B00D-930C96ABA02F}" type="pres">
      <dgm:prSet presAssocID="{D37D0AED-A53D-4C1C-918B-6A0893ED5D6D}" presName="rect1" presStyleLbl="trAlignAcc1" presStyleIdx="1" presStyleCnt="4">
        <dgm:presLayoutVars>
          <dgm:bulletEnabled val="1"/>
        </dgm:presLayoutVars>
      </dgm:prSet>
      <dgm:spPr/>
    </dgm:pt>
    <dgm:pt modelId="{83699CDA-5C7D-4B25-9AA4-8815F5BBC31E}" type="pres">
      <dgm:prSet presAssocID="{D37D0AED-A53D-4C1C-918B-6A0893ED5D6D}" presName="rect2" presStyleLbl="fgImgPlace1" presStyleIdx="1" presStyleCnt="4"/>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11D61605-CA73-47D9-AD86-B57CDBB0FADA}" type="pres">
      <dgm:prSet presAssocID="{9B803163-6BA4-4E44-848A-A5B93F795F81}" presName="sibTrans" presStyleCnt="0"/>
      <dgm:spPr/>
    </dgm:pt>
    <dgm:pt modelId="{8C79C7A2-0E03-4EC2-B3D2-CFFF5AD56DC0}" type="pres">
      <dgm:prSet presAssocID="{458C1947-FD63-4EFD-A514-2355A09B8F2C}" presName="composite" presStyleCnt="0"/>
      <dgm:spPr/>
    </dgm:pt>
    <dgm:pt modelId="{C1B97068-7266-4144-AA6D-B5ED05D8FCDD}" type="pres">
      <dgm:prSet presAssocID="{458C1947-FD63-4EFD-A514-2355A09B8F2C}" presName="rect1" presStyleLbl="trAlignAcc1" presStyleIdx="2" presStyleCnt="4">
        <dgm:presLayoutVars>
          <dgm:bulletEnabled val="1"/>
        </dgm:presLayoutVars>
      </dgm:prSet>
      <dgm:spPr/>
    </dgm:pt>
    <dgm:pt modelId="{E3A6DDDC-5B3D-4EB7-BFA5-C961B59A9DEC}" type="pres">
      <dgm:prSet presAssocID="{458C1947-FD63-4EFD-A514-2355A09B8F2C}" presName="rect2" presStyleLbl="fgImgPlace1" presStyleIdx="2" presStyleCnt="4"/>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pt>
    <dgm:pt modelId="{EA6BD165-61AB-4A9B-B55F-8D227BE500C2}" type="pres">
      <dgm:prSet presAssocID="{7A858D84-C0DE-4EE2-8D6D-13358E2329D8}" presName="sibTrans" presStyleCnt="0"/>
      <dgm:spPr/>
    </dgm:pt>
    <dgm:pt modelId="{648ED02A-B7AC-412E-970A-7AF0866050FE}" type="pres">
      <dgm:prSet presAssocID="{FD5E5546-B68F-49FF-9012-9C74F1804F42}" presName="composite" presStyleCnt="0"/>
      <dgm:spPr/>
    </dgm:pt>
    <dgm:pt modelId="{0687231B-3676-4D5B-A4A3-21A0BA3F6AC9}" type="pres">
      <dgm:prSet presAssocID="{FD5E5546-B68F-49FF-9012-9C74F1804F42}" presName="rect1" presStyleLbl="trAlignAcc1" presStyleIdx="3" presStyleCnt="4">
        <dgm:presLayoutVars>
          <dgm:bulletEnabled val="1"/>
        </dgm:presLayoutVars>
      </dgm:prSet>
      <dgm:spPr/>
    </dgm:pt>
    <dgm:pt modelId="{B64A06DD-5649-481E-93FA-EBEB1E046868}" type="pres">
      <dgm:prSet presAssocID="{FD5E5546-B68F-49FF-9012-9C74F1804F42}" presName="rect2" presStyleLbl="fgImgPlace1" presStyleIdx="3" presStyleCnt="4"/>
      <dgm:spPr>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dgm:spPr>
    </dgm:pt>
  </dgm:ptLst>
  <dgm:cxnLst>
    <dgm:cxn modelId="{FD0E5A20-FCCD-4E1D-8738-0B27C160706A}" type="presOf" srcId="{FD5E5546-B68F-49FF-9012-9C74F1804F42}" destId="{0687231B-3676-4D5B-A4A3-21A0BA3F6AC9}" srcOrd="0" destOrd="0" presId="urn:microsoft.com/office/officeart/2008/layout/PictureStrips"/>
    <dgm:cxn modelId="{4CB11D38-48CA-4169-A3FB-D71F038EB8EB}" srcId="{46178CCF-A980-478E-9FE3-DFBCF8DA5978}" destId="{FD5E5546-B68F-49FF-9012-9C74F1804F42}" srcOrd="3" destOrd="0" parTransId="{EC06F5B2-2E24-465F-8366-83B1EF7D3A75}" sibTransId="{8121D547-BC57-4FEC-BCAB-679CC57A8B7B}"/>
    <dgm:cxn modelId="{EA15813D-F0DD-407A-AC15-DDF50D07717A}" srcId="{46178CCF-A980-478E-9FE3-DFBCF8DA5978}" destId="{5AD769A9-E936-4C2A-98E4-2924EFCAA12B}" srcOrd="0" destOrd="0" parTransId="{45022A51-2BA4-499D-9CA9-A5FCEA24FACD}" sibTransId="{617974C5-0878-4722-BF3C-38D0BA19FFB7}"/>
    <dgm:cxn modelId="{91F5633E-6963-42E5-BE1B-44D54184F5F5}" srcId="{46178CCF-A980-478E-9FE3-DFBCF8DA5978}" destId="{458C1947-FD63-4EFD-A514-2355A09B8F2C}" srcOrd="2" destOrd="0" parTransId="{E531BB70-6404-45F6-86CE-8A944511FAC4}" sibTransId="{7A858D84-C0DE-4EE2-8D6D-13358E2329D8}"/>
    <dgm:cxn modelId="{A9AAC749-4BE5-46E9-8ED3-0CD0AED3DF73}" type="presOf" srcId="{458C1947-FD63-4EFD-A514-2355A09B8F2C}" destId="{C1B97068-7266-4144-AA6D-B5ED05D8FCDD}" srcOrd="0" destOrd="0" presId="urn:microsoft.com/office/officeart/2008/layout/PictureStrips"/>
    <dgm:cxn modelId="{09D07C4E-7965-40AE-93BA-C5589F8B745B}" srcId="{46178CCF-A980-478E-9FE3-DFBCF8DA5978}" destId="{D37D0AED-A53D-4C1C-918B-6A0893ED5D6D}" srcOrd="1" destOrd="0" parTransId="{9C7AA138-023C-4F3C-A646-AABD5AAF02E6}" sibTransId="{9B803163-6BA4-4E44-848A-A5B93F795F81}"/>
    <dgm:cxn modelId="{D0E0C786-2FC2-4AC1-B342-D217E4EE6969}" type="presOf" srcId="{5AD769A9-E936-4C2A-98E4-2924EFCAA12B}" destId="{9C73248D-30A3-4089-97EB-2E5664319690}" srcOrd="0" destOrd="0" presId="urn:microsoft.com/office/officeart/2008/layout/PictureStrips"/>
    <dgm:cxn modelId="{23320AB0-F5EE-44AD-A074-74B5833FDCAE}" type="presOf" srcId="{46178CCF-A980-478E-9FE3-DFBCF8DA5978}" destId="{F5143021-8066-403D-9509-F2304F0ABE66}" srcOrd="0" destOrd="0" presId="urn:microsoft.com/office/officeart/2008/layout/PictureStrips"/>
    <dgm:cxn modelId="{E58A97EC-EFA7-4FBA-9130-A37C34127B10}" type="presOf" srcId="{D37D0AED-A53D-4C1C-918B-6A0893ED5D6D}" destId="{B4F3FCF1-0BB0-498B-B00D-930C96ABA02F}" srcOrd="0" destOrd="0" presId="urn:microsoft.com/office/officeart/2008/layout/PictureStrips"/>
    <dgm:cxn modelId="{9EA5A84C-6518-4654-8141-8C1F1C064AEA}" type="presParOf" srcId="{F5143021-8066-403D-9509-F2304F0ABE66}" destId="{A53C7978-F914-409D-AD94-FEF31797C458}" srcOrd="0" destOrd="0" presId="urn:microsoft.com/office/officeart/2008/layout/PictureStrips"/>
    <dgm:cxn modelId="{E88CD046-5FF2-46AA-9736-BC8EC56EE217}" type="presParOf" srcId="{A53C7978-F914-409D-AD94-FEF31797C458}" destId="{9C73248D-30A3-4089-97EB-2E5664319690}" srcOrd="0" destOrd="0" presId="urn:microsoft.com/office/officeart/2008/layout/PictureStrips"/>
    <dgm:cxn modelId="{00FD3D6D-F168-4022-B7D5-3312B8F51FF3}" type="presParOf" srcId="{A53C7978-F914-409D-AD94-FEF31797C458}" destId="{75D05D48-9636-4B6D-AF91-05ECB0840A10}" srcOrd="1" destOrd="0" presId="urn:microsoft.com/office/officeart/2008/layout/PictureStrips"/>
    <dgm:cxn modelId="{8A22906A-513B-4347-9558-1BC0E077942A}" type="presParOf" srcId="{F5143021-8066-403D-9509-F2304F0ABE66}" destId="{F96B1B28-BBD4-43AA-8000-B5A357DAF82A}" srcOrd="1" destOrd="0" presId="urn:microsoft.com/office/officeart/2008/layout/PictureStrips"/>
    <dgm:cxn modelId="{78668BC1-5088-495A-AA86-8AD16F9AC4A3}" type="presParOf" srcId="{F5143021-8066-403D-9509-F2304F0ABE66}" destId="{E55D1DF1-23D7-4C6D-9A0B-F1C82A8FB6C1}" srcOrd="2" destOrd="0" presId="urn:microsoft.com/office/officeart/2008/layout/PictureStrips"/>
    <dgm:cxn modelId="{95BE69BE-9245-4656-978C-0F0E499790DE}" type="presParOf" srcId="{E55D1DF1-23D7-4C6D-9A0B-F1C82A8FB6C1}" destId="{B4F3FCF1-0BB0-498B-B00D-930C96ABA02F}" srcOrd="0" destOrd="0" presId="urn:microsoft.com/office/officeart/2008/layout/PictureStrips"/>
    <dgm:cxn modelId="{DF87A215-F1A1-4B62-ADC1-5BDC01D360E3}" type="presParOf" srcId="{E55D1DF1-23D7-4C6D-9A0B-F1C82A8FB6C1}" destId="{83699CDA-5C7D-4B25-9AA4-8815F5BBC31E}" srcOrd="1" destOrd="0" presId="urn:microsoft.com/office/officeart/2008/layout/PictureStrips"/>
    <dgm:cxn modelId="{6369FB30-066D-4F50-AF9B-C38CBFF788FD}" type="presParOf" srcId="{F5143021-8066-403D-9509-F2304F0ABE66}" destId="{11D61605-CA73-47D9-AD86-B57CDBB0FADA}" srcOrd="3" destOrd="0" presId="urn:microsoft.com/office/officeart/2008/layout/PictureStrips"/>
    <dgm:cxn modelId="{52BB8357-76A0-4A6C-9D59-CE01717E9D3F}" type="presParOf" srcId="{F5143021-8066-403D-9509-F2304F0ABE66}" destId="{8C79C7A2-0E03-4EC2-B3D2-CFFF5AD56DC0}" srcOrd="4" destOrd="0" presId="urn:microsoft.com/office/officeart/2008/layout/PictureStrips"/>
    <dgm:cxn modelId="{1EC70BC3-B5DA-4A18-A1B9-031C34F37DD3}" type="presParOf" srcId="{8C79C7A2-0E03-4EC2-B3D2-CFFF5AD56DC0}" destId="{C1B97068-7266-4144-AA6D-B5ED05D8FCDD}" srcOrd="0" destOrd="0" presId="urn:microsoft.com/office/officeart/2008/layout/PictureStrips"/>
    <dgm:cxn modelId="{622BD949-EED4-4EA5-8E3C-30332212BFB3}" type="presParOf" srcId="{8C79C7A2-0E03-4EC2-B3D2-CFFF5AD56DC0}" destId="{E3A6DDDC-5B3D-4EB7-BFA5-C961B59A9DEC}" srcOrd="1" destOrd="0" presId="urn:microsoft.com/office/officeart/2008/layout/PictureStrips"/>
    <dgm:cxn modelId="{C6D8538C-004F-46F7-961A-D133AAEE792E}" type="presParOf" srcId="{F5143021-8066-403D-9509-F2304F0ABE66}" destId="{EA6BD165-61AB-4A9B-B55F-8D227BE500C2}" srcOrd="5" destOrd="0" presId="urn:microsoft.com/office/officeart/2008/layout/PictureStrips"/>
    <dgm:cxn modelId="{9D673306-5023-45E5-A2D5-DBB7B305D62C}" type="presParOf" srcId="{F5143021-8066-403D-9509-F2304F0ABE66}" destId="{648ED02A-B7AC-412E-970A-7AF0866050FE}" srcOrd="6" destOrd="0" presId="urn:microsoft.com/office/officeart/2008/layout/PictureStrips"/>
    <dgm:cxn modelId="{D1039144-0D55-43CA-9B98-96174D3FD41C}" type="presParOf" srcId="{648ED02A-B7AC-412E-970A-7AF0866050FE}" destId="{0687231B-3676-4D5B-A4A3-21A0BA3F6AC9}" srcOrd="0" destOrd="0" presId="urn:microsoft.com/office/officeart/2008/layout/PictureStrips"/>
    <dgm:cxn modelId="{B1340175-045A-4F96-AE61-E034F1EEFC81}" type="presParOf" srcId="{648ED02A-B7AC-412E-970A-7AF0866050FE}" destId="{B64A06DD-5649-481E-93FA-EBEB1E046868}" srcOrd="1" destOrd="0" presId="urn:microsoft.com/office/officeart/2008/layout/PictureStrip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73248D-30A3-4089-97EB-2E5664319690}">
      <dsp:nvSpPr>
        <dsp:cNvPr id="0" name=""/>
        <dsp:cNvSpPr/>
      </dsp:nvSpPr>
      <dsp:spPr>
        <a:xfrm>
          <a:off x="167781" y="310997"/>
          <a:ext cx="1122561" cy="350800"/>
        </a:xfrm>
        <a:prstGeom prst="rect">
          <a:avLst/>
        </a:prstGeom>
        <a:solidFill>
          <a:schemeClr val="accent2">
            <a:alpha val="40000"/>
            <a:tint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37609"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dirty="0">
              <a:latin typeface="Klavika Regular" panose="020B0506040000020004" pitchFamily="34" charset="0"/>
            </a:rPr>
            <a:t>Exploration/ Evaluation</a:t>
          </a:r>
          <a:endParaRPr lang="en-AU" sz="1100" kern="1200" dirty="0">
            <a:latin typeface="Klavika Regular" panose="020B0506040000020004" pitchFamily="34" charset="0"/>
          </a:endParaRPr>
        </a:p>
      </dsp:txBody>
      <dsp:txXfrm>
        <a:off x="167781" y="310997"/>
        <a:ext cx="1122561" cy="350800"/>
      </dsp:txXfrm>
    </dsp:sp>
    <dsp:sp modelId="{75D05D48-9636-4B6D-AF91-05ECB0840A10}">
      <dsp:nvSpPr>
        <dsp:cNvPr id="0" name=""/>
        <dsp:cNvSpPr/>
      </dsp:nvSpPr>
      <dsp:spPr>
        <a:xfrm>
          <a:off x="121007" y="260326"/>
          <a:ext cx="245560" cy="368340"/>
        </a:xfrm>
        <a:prstGeom prst="rect">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4F3FCF1-0BB0-498B-B00D-930C96ABA02F}">
      <dsp:nvSpPr>
        <dsp:cNvPr id="0" name=""/>
        <dsp:cNvSpPr/>
      </dsp:nvSpPr>
      <dsp:spPr>
        <a:xfrm>
          <a:off x="1378829" y="311092"/>
          <a:ext cx="1121852" cy="350578"/>
        </a:xfrm>
        <a:prstGeom prst="rect">
          <a:avLst/>
        </a:prstGeom>
        <a:solidFill>
          <a:schemeClr val="accent2">
            <a:alpha val="40000"/>
            <a:tint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37459"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dirty="0">
              <a:latin typeface="Klavika Regular" panose="020B0506040000020004" pitchFamily="34" charset="0"/>
            </a:rPr>
            <a:t>Development/ Funding</a:t>
          </a:r>
          <a:endParaRPr lang="en-AU" sz="1100" kern="1200" dirty="0">
            <a:latin typeface="Klavika Regular" panose="020B0506040000020004" pitchFamily="34" charset="0"/>
          </a:endParaRPr>
        </a:p>
      </dsp:txBody>
      <dsp:txXfrm>
        <a:off x="1378829" y="311092"/>
        <a:ext cx="1121852" cy="350578"/>
      </dsp:txXfrm>
    </dsp:sp>
    <dsp:sp modelId="{83699CDA-5C7D-4B25-9AA4-8815F5BBC31E}">
      <dsp:nvSpPr>
        <dsp:cNvPr id="0" name=""/>
        <dsp:cNvSpPr/>
      </dsp:nvSpPr>
      <dsp:spPr>
        <a:xfrm>
          <a:off x="1332085" y="260452"/>
          <a:ext cx="245405" cy="368107"/>
        </a:xfrm>
        <a:prstGeom prst="rect">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1B97068-7266-4144-AA6D-B5ED05D8FCDD}">
      <dsp:nvSpPr>
        <dsp:cNvPr id="0" name=""/>
        <dsp:cNvSpPr/>
      </dsp:nvSpPr>
      <dsp:spPr>
        <a:xfrm>
          <a:off x="2588991" y="311660"/>
          <a:ext cx="1117602" cy="349250"/>
        </a:xfrm>
        <a:prstGeom prst="rect">
          <a:avLst/>
        </a:prstGeom>
        <a:solidFill>
          <a:schemeClr val="accent2">
            <a:alpha val="40000"/>
            <a:tint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36559" tIns="41910" rIns="41910" bIns="41910" numCol="1" spcCol="1270" anchor="ctr" anchorCtr="0">
          <a:noAutofit/>
        </a:bodyPr>
        <a:lstStyle/>
        <a:p>
          <a:pPr marL="0" lvl="0" indent="0" algn="l" defTabSz="622300">
            <a:lnSpc>
              <a:spcPct val="90000"/>
            </a:lnSpc>
            <a:spcBef>
              <a:spcPct val="0"/>
            </a:spcBef>
            <a:spcAft>
              <a:spcPts val="0"/>
            </a:spcAft>
            <a:buNone/>
          </a:pPr>
          <a:r>
            <a:rPr lang="en-US" sz="1100" kern="1200" dirty="0">
              <a:latin typeface="Klavika Regular" panose="020B0506040000020004" pitchFamily="34" charset="0"/>
              <a:ea typeface="+mn-ea"/>
              <a:cs typeface="+mn-cs"/>
            </a:rPr>
            <a:t>Production/ Expansion</a:t>
          </a:r>
          <a:endParaRPr lang="en-AU" sz="1100" kern="1200" dirty="0">
            <a:latin typeface="Klavika Regular" panose="020B0506040000020004" pitchFamily="34" charset="0"/>
            <a:ea typeface="+mn-ea"/>
            <a:cs typeface="+mn-cs"/>
          </a:endParaRPr>
        </a:p>
      </dsp:txBody>
      <dsp:txXfrm>
        <a:off x="2588991" y="311660"/>
        <a:ext cx="1117602" cy="349250"/>
      </dsp:txXfrm>
    </dsp:sp>
    <dsp:sp modelId="{E3A6DDDC-5B3D-4EB7-BFA5-C961B59A9DEC}">
      <dsp:nvSpPr>
        <dsp:cNvPr id="0" name=""/>
        <dsp:cNvSpPr/>
      </dsp:nvSpPr>
      <dsp:spPr>
        <a:xfrm>
          <a:off x="2542424" y="261212"/>
          <a:ext cx="244475" cy="366713"/>
        </a:xfrm>
        <a:prstGeom prst="rect">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0687231B-3676-4D5B-A4A3-21A0BA3F6AC9}">
      <dsp:nvSpPr>
        <dsp:cNvPr id="0" name=""/>
        <dsp:cNvSpPr/>
      </dsp:nvSpPr>
      <dsp:spPr>
        <a:xfrm>
          <a:off x="3794903" y="311660"/>
          <a:ext cx="1117602" cy="349250"/>
        </a:xfrm>
        <a:prstGeom prst="rect">
          <a:avLst/>
        </a:prstGeom>
        <a:solidFill>
          <a:schemeClr val="accent2">
            <a:alpha val="40000"/>
            <a:tint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36559"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latin typeface="Klavika Regular" panose="020B0506040000020004" pitchFamily="34" charset="0"/>
            </a:rPr>
            <a:t>Cutting &amp; Polishing</a:t>
          </a:r>
          <a:endParaRPr lang="en-AU" sz="1100" kern="1200" dirty="0">
            <a:latin typeface="Klavika Regular" panose="020B0506040000020004" pitchFamily="34" charset="0"/>
          </a:endParaRPr>
        </a:p>
      </dsp:txBody>
      <dsp:txXfrm>
        <a:off x="3794903" y="311660"/>
        <a:ext cx="1117602" cy="349250"/>
      </dsp:txXfrm>
    </dsp:sp>
    <dsp:sp modelId="{B64A06DD-5649-481E-93FA-EBEB1E046868}">
      <dsp:nvSpPr>
        <dsp:cNvPr id="0" name=""/>
        <dsp:cNvSpPr/>
      </dsp:nvSpPr>
      <dsp:spPr>
        <a:xfrm>
          <a:off x="3748337" y="261212"/>
          <a:ext cx="244475" cy="366713"/>
        </a:xfrm>
        <a:prstGeom prst="rect">
          <a:avLst/>
        </a:prstGeom>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720281"/>
          </a:xfrm>
          <a:prstGeom prst="rect">
            <a:avLst/>
          </a:prstGeom>
        </p:spPr>
        <p:txBody>
          <a:bodyPr vert="horz" lIns="138751" tIns="69376" rIns="138751" bIns="69376" rtlCol="0"/>
          <a:lstStyle>
            <a:lvl1pPr algn="l">
              <a:defRPr sz="1800"/>
            </a:lvl1pPr>
          </a:lstStyle>
          <a:p>
            <a:endParaRPr lang="en-AU"/>
          </a:p>
        </p:txBody>
      </p:sp>
      <p:sp>
        <p:nvSpPr>
          <p:cNvPr id="3" name="Date Placeholder 2"/>
          <p:cNvSpPr>
            <a:spLocks noGrp="1"/>
          </p:cNvSpPr>
          <p:nvPr>
            <p:ph type="dt" idx="1"/>
          </p:nvPr>
        </p:nvSpPr>
        <p:spPr>
          <a:xfrm>
            <a:off x="5622798" y="0"/>
            <a:ext cx="4301543" cy="720281"/>
          </a:xfrm>
          <a:prstGeom prst="rect">
            <a:avLst/>
          </a:prstGeom>
        </p:spPr>
        <p:txBody>
          <a:bodyPr vert="horz" lIns="138751" tIns="69376" rIns="138751" bIns="69376" rtlCol="0"/>
          <a:lstStyle>
            <a:lvl1pPr algn="r">
              <a:defRPr sz="1800"/>
            </a:lvl1pPr>
          </a:lstStyle>
          <a:p>
            <a:fld id="{918AC772-118B-42F8-8DF2-D453E69F1D24}" type="datetimeFigureOut">
              <a:rPr lang="en-AU" smtClean="0"/>
              <a:t>30/03/2021</a:t>
            </a:fld>
            <a:endParaRPr lang="en-AU"/>
          </a:p>
        </p:txBody>
      </p:sp>
      <p:sp>
        <p:nvSpPr>
          <p:cNvPr id="4" name="Slide Image Placeholder 3"/>
          <p:cNvSpPr>
            <a:spLocks noGrp="1" noRot="1" noChangeAspect="1"/>
          </p:cNvSpPr>
          <p:nvPr>
            <p:ph type="sldImg" idx="2"/>
          </p:nvPr>
        </p:nvSpPr>
        <p:spPr>
          <a:xfrm>
            <a:off x="657225" y="1793875"/>
            <a:ext cx="8612188" cy="4845050"/>
          </a:xfrm>
          <a:prstGeom prst="rect">
            <a:avLst/>
          </a:prstGeom>
          <a:noFill/>
          <a:ln w="12700">
            <a:solidFill>
              <a:prstClr val="black"/>
            </a:solidFill>
          </a:ln>
        </p:spPr>
        <p:txBody>
          <a:bodyPr vert="horz" lIns="138751" tIns="69376" rIns="138751" bIns="69376" rtlCol="0" anchor="ctr"/>
          <a:lstStyle/>
          <a:p>
            <a:endParaRPr lang="en-AU"/>
          </a:p>
        </p:txBody>
      </p:sp>
      <p:sp>
        <p:nvSpPr>
          <p:cNvPr id="5" name="Notes Placeholder 4"/>
          <p:cNvSpPr>
            <a:spLocks noGrp="1"/>
          </p:cNvSpPr>
          <p:nvPr>
            <p:ph type="body" sz="quarter" idx="3"/>
          </p:nvPr>
        </p:nvSpPr>
        <p:spPr>
          <a:xfrm>
            <a:off x="992664" y="6908711"/>
            <a:ext cx="7941310" cy="5652582"/>
          </a:xfrm>
          <a:prstGeom prst="rect">
            <a:avLst/>
          </a:prstGeom>
        </p:spPr>
        <p:txBody>
          <a:bodyPr vert="horz" lIns="138751" tIns="69376" rIns="138751" bIns="693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13635484"/>
            <a:ext cx="4301543" cy="720280"/>
          </a:xfrm>
          <a:prstGeom prst="rect">
            <a:avLst/>
          </a:prstGeom>
        </p:spPr>
        <p:txBody>
          <a:bodyPr vert="horz" lIns="138751" tIns="69376" rIns="138751" bIns="69376" rtlCol="0" anchor="b"/>
          <a:lstStyle>
            <a:lvl1pPr algn="l">
              <a:defRPr sz="1800"/>
            </a:lvl1pPr>
          </a:lstStyle>
          <a:p>
            <a:endParaRPr lang="en-AU"/>
          </a:p>
        </p:txBody>
      </p:sp>
      <p:sp>
        <p:nvSpPr>
          <p:cNvPr id="7" name="Slide Number Placeholder 6"/>
          <p:cNvSpPr>
            <a:spLocks noGrp="1"/>
          </p:cNvSpPr>
          <p:nvPr>
            <p:ph type="sldNum" sz="quarter" idx="5"/>
          </p:nvPr>
        </p:nvSpPr>
        <p:spPr>
          <a:xfrm>
            <a:off x="5622798" y="13635484"/>
            <a:ext cx="4301543" cy="720280"/>
          </a:xfrm>
          <a:prstGeom prst="rect">
            <a:avLst/>
          </a:prstGeom>
        </p:spPr>
        <p:txBody>
          <a:bodyPr vert="horz" lIns="138751" tIns="69376" rIns="138751" bIns="69376" rtlCol="0" anchor="b"/>
          <a:lstStyle>
            <a:lvl1pPr algn="r">
              <a:defRPr sz="1800"/>
            </a:lvl1pPr>
          </a:lstStyle>
          <a:p>
            <a:fld id="{5ED9309A-6E2B-4252-BFB1-A4C9B0E3063B}" type="slidenum">
              <a:rPr lang="en-AU" smtClean="0"/>
              <a:t>‹#›</a:t>
            </a:fld>
            <a:endParaRPr lang="en-AU"/>
          </a:p>
        </p:txBody>
      </p:sp>
    </p:spTree>
    <p:extLst>
      <p:ext uri="{BB962C8B-B14F-4D97-AF65-F5344CB8AC3E}">
        <p14:creationId xmlns:p14="http://schemas.microsoft.com/office/powerpoint/2010/main" val="3434019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D9309A-6E2B-4252-BFB1-A4C9B0E3063B}" type="slidenum">
              <a:rPr lang="en-AU" smtClean="0"/>
              <a:t>1</a:t>
            </a:fld>
            <a:endParaRPr lang="en-AU"/>
          </a:p>
        </p:txBody>
      </p:sp>
    </p:spTree>
    <p:extLst>
      <p:ext uri="{BB962C8B-B14F-4D97-AF65-F5344CB8AC3E}">
        <p14:creationId xmlns:p14="http://schemas.microsoft.com/office/powerpoint/2010/main" val="2967008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defTabSz="1387511">
              <a:defRPr/>
            </a:pPr>
            <a:fld id="{5A120F6E-644C-4EF2-869B-CF9380294DE1}" type="slidenum">
              <a:rPr lang="en-AU" sz="2000">
                <a:solidFill>
                  <a:prstClr val="black"/>
                </a:solidFill>
                <a:latin typeface="Calibri" panose="020F0502020204030204"/>
              </a:rPr>
              <a:pPr defTabSz="1387511">
                <a:defRPr/>
              </a:pPr>
              <a:t>2</a:t>
            </a:fld>
            <a:endParaRPr lang="en-AU" sz="2000" dirty="0">
              <a:solidFill>
                <a:prstClr val="black"/>
              </a:solidFill>
              <a:latin typeface="Calibri" panose="020F0502020204030204"/>
            </a:endParaRPr>
          </a:p>
        </p:txBody>
      </p:sp>
    </p:spTree>
    <p:extLst>
      <p:ext uri="{BB962C8B-B14F-4D97-AF65-F5344CB8AC3E}">
        <p14:creationId xmlns:p14="http://schemas.microsoft.com/office/powerpoint/2010/main" val="3623145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defTabSz="1387511">
              <a:defRPr/>
            </a:pPr>
            <a:fld id="{5A120F6E-644C-4EF2-869B-CF9380294DE1}" type="slidenum">
              <a:rPr lang="en-AU" sz="2000">
                <a:solidFill>
                  <a:prstClr val="black"/>
                </a:solidFill>
                <a:latin typeface="Calibri" panose="020F0502020204030204"/>
              </a:rPr>
              <a:pPr defTabSz="1387511">
                <a:defRPr/>
              </a:pPr>
              <a:t>3</a:t>
            </a:fld>
            <a:endParaRPr lang="en-AU" sz="2000" dirty="0">
              <a:solidFill>
                <a:prstClr val="black"/>
              </a:solidFill>
              <a:latin typeface="Calibri" panose="020F0502020204030204"/>
            </a:endParaRPr>
          </a:p>
        </p:txBody>
      </p:sp>
    </p:spTree>
    <p:extLst>
      <p:ext uri="{BB962C8B-B14F-4D97-AF65-F5344CB8AC3E}">
        <p14:creationId xmlns:p14="http://schemas.microsoft.com/office/powerpoint/2010/main" val="3962672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defTabSz="1387511">
              <a:defRPr/>
            </a:pPr>
            <a:fld id="{5A120F6E-644C-4EF2-869B-CF9380294DE1}" type="slidenum">
              <a:rPr lang="en-AU" sz="2000">
                <a:solidFill>
                  <a:prstClr val="black"/>
                </a:solidFill>
                <a:latin typeface="Calibri" panose="020F0502020204030204"/>
              </a:rPr>
              <a:pPr defTabSz="1387511">
                <a:defRPr/>
              </a:pPr>
              <a:t>4</a:t>
            </a:fld>
            <a:endParaRPr lang="en-AU" sz="2000" dirty="0">
              <a:solidFill>
                <a:prstClr val="black"/>
              </a:solidFill>
              <a:latin typeface="Calibri" panose="020F0502020204030204"/>
            </a:endParaRPr>
          </a:p>
        </p:txBody>
      </p:sp>
    </p:spTree>
    <p:extLst>
      <p:ext uri="{BB962C8B-B14F-4D97-AF65-F5344CB8AC3E}">
        <p14:creationId xmlns:p14="http://schemas.microsoft.com/office/powerpoint/2010/main" val="4106640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defTabSz="1387511">
              <a:defRPr/>
            </a:pPr>
            <a:fld id="{5A120F6E-644C-4EF2-869B-CF9380294DE1}" type="slidenum">
              <a:rPr lang="en-AU" sz="2000">
                <a:solidFill>
                  <a:prstClr val="black"/>
                </a:solidFill>
                <a:latin typeface="Calibri" panose="020F0502020204030204"/>
              </a:rPr>
              <a:pPr defTabSz="1387511">
                <a:defRPr/>
              </a:pPr>
              <a:t>5</a:t>
            </a:fld>
            <a:endParaRPr lang="en-AU" sz="2000" dirty="0">
              <a:solidFill>
                <a:prstClr val="black"/>
              </a:solidFill>
              <a:latin typeface="Calibri" panose="020F0502020204030204"/>
            </a:endParaRPr>
          </a:p>
        </p:txBody>
      </p:sp>
    </p:spTree>
    <p:extLst>
      <p:ext uri="{BB962C8B-B14F-4D97-AF65-F5344CB8AC3E}">
        <p14:creationId xmlns:p14="http://schemas.microsoft.com/office/powerpoint/2010/main" val="752637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defTabSz="1387511">
              <a:defRPr/>
            </a:pPr>
            <a:fld id="{5A120F6E-644C-4EF2-869B-CF9380294DE1}" type="slidenum">
              <a:rPr lang="en-AU" sz="2000">
                <a:solidFill>
                  <a:prstClr val="black"/>
                </a:solidFill>
                <a:latin typeface="Calibri" panose="020F0502020204030204"/>
              </a:rPr>
              <a:pPr defTabSz="1387511">
                <a:defRPr/>
              </a:pPr>
              <a:t>6</a:t>
            </a:fld>
            <a:endParaRPr lang="en-AU" sz="2000" dirty="0">
              <a:solidFill>
                <a:prstClr val="black"/>
              </a:solidFill>
              <a:latin typeface="Calibri" panose="020F0502020204030204"/>
            </a:endParaRPr>
          </a:p>
        </p:txBody>
      </p:sp>
    </p:spTree>
    <p:extLst>
      <p:ext uri="{BB962C8B-B14F-4D97-AF65-F5344CB8AC3E}">
        <p14:creationId xmlns:p14="http://schemas.microsoft.com/office/powerpoint/2010/main" val="533292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61E20-4272-4632-9141-4D2CBE89CD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CC1C17F7-6A0E-4B9A-AD7B-2A3B4B5FD3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17249405-8253-4A72-BDE9-0C26F3152C84}"/>
              </a:ext>
            </a:extLst>
          </p:cNvPr>
          <p:cNvSpPr>
            <a:spLocks noGrp="1"/>
          </p:cNvSpPr>
          <p:nvPr>
            <p:ph type="dt" sz="half" idx="10"/>
          </p:nvPr>
        </p:nvSpPr>
        <p:spPr/>
        <p:txBody>
          <a:bodyPr/>
          <a:lstStyle/>
          <a:p>
            <a:fld id="{D9307279-ABD6-4465-A6FD-2A11853CB07B}" type="datetimeFigureOut">
              <a:rPr lang="en-AU" smtClean="0"/>
              <a:t>30/03/2021</a:t>
            </a:fld>
            <a:endParaRPr lang="en-AU"/>
          </a:p>
        </p:txBody>
      </p:sp>
      <p:sp>
        <p:nvSpPr>
          <p:cNvPr id="5" name="Footer Placeholder 4">
            <a:extLst>
              <a:ext uri="{FF2B5EF4-FFF2-40B4-BE49-F238E27FC236}">
                <a16:creationId xmlns:a16="http://schemas.microsoft.com/office/drawing/2014/main" id="{A47591C6-2C72-4BEE-885E-1E93C13B3BA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1F444B9-BC8E-4374-A97C-F18869DE409B}"/>
              </a:ext>
            </a:extLst>
          </p:cNvPr>
          <p:cNvSpPr>
            <a:spLocks noGrp="1"/>
          </p:cNvSpPr>
          <p:nvPr>
            <p:ph type="sldNum" sz="quarter" idx="12"/>
          </p:nvPr>
        </p:nvSpPr>
        <p:spPr/>
        <p:txBody>
          <a:bodyPr/>
          <a:lstStyle/>
          <a:p>
            <a:fld id="{EACBC70D-8F84-4A12-801D-9CBD81ADD7BF}" type="slidenum">
              <a:rPr lang="en-AU" smtClean="0"/>
              <a:t>‹#›</a:t>
            </a:fld>
            <a:endParaRPr lang="en-AU"/>
          </a:p>
        </p:txBody>
      </p:sp>
    </p:spTree>
    <p:extLst>
      <p:ext uri="{BB962C8B-B14F-4D97-AF65-F5344CB8AC3E}">
        <p14:creationId xmlns:p14="http://schemas.microsoft.com/office/powerpoint/2010/main" val="2706910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89292-05D4-4E93-AEE5-AB06F812CEFC}"/>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23C81AA7-02BF-4E13-996B-F05C72CE13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25F1144-1A20-4504-99A5-E3551586B8A3}"/>
              </a:ext>
            </a:extLst>
          </p:cNvPr>
          <p:cNvSpPr>
            <a:spLocks noGrp="1"/>
          </p:cNvSpPr>
          <p:nvPr>
            <p:ph type="dt" sz="half" idx="10"/>
          </p:nvPr>
        </p:nvSpPr>
        <p:spPr/>
        <p:txBody>
          <a:bodyPr/>
          <a:lstStyle/>
          <a:p>
            <a:fld id="{D9307279-ABD6-4465-A6FD-2A11853CB07B}" type="datetimeFigureOut">
              <a:rPr lang="en-AU" smtClean="0"/>
              <a:t>30/03/2021</a:t>
            </a:fld>
            <a:endParaRPr lang="en-AU"/>
          </a:p>
        </p:txBody>
      </p:sp>
      <p:sp>
        <p:nvSpPr>
          <p:cNvPr id="5" name="Footer Placeholder 4">
            <a:extLst>
              <a:ext uri="{FF2B5EF4-FFF2-40B4-BE49-F238E27FC236}">
                <a16:creationId xmlns:a16="http://schemas.microsoft.com/office/drawing/2014/main" id="{95302BB5-700F-41D0-B1BB-D54A71B630F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2DED92B-13D4-4F2B-B07F-8A66A904617D}"/>
              </a:ext>
            </a:extLst>
          </p:cNvPr>
          <p:cNvSpPr>
            <a:spLocks noGrp="1"/>
          </p:cNvSpPr>
          <p:nvPr>
            <p:ph type="sldNum" sz="quarter" idx="12"/>
          </p:nvPr>
        </p:nvSpPr>
        <p:spPr/>
        <p:txBody>
          <a:bodyPr/>
          <a:lstStyle/>
          <a:p>
            <a:fld id="{EACBC70D-8F84-4A12-801D-9CBD81ADD7BF}" type="slidenum">
              <a:rPr lang="en-AU" smtClean="0"/>
              <a:t>‹#›</a:t>
            </a:fld>
            <a:endParaRPr lang="en-AU"/>
          </a:p>
        </p:txBody>
      </p:sp>
    </p:spTree>
    <p:extLst>
      <p:ext uri="{BB962C8B-B14F-4D97-AF65-F5344CB8AC3E}">
        <p14:creationId xmlns:p14="http://schemas.microsoft.com/office/powerpoint/2010/main" val="3376406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A9FD7A-FFE7-480B-81BC-04421F05358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D9FEA20F-9569-4F9A-8F5B-D6A478BE04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FA7012F-EF44-45FA-B0B3-DC75782EBC6F}"/>
              </a:ext>
            </a:extLst>
          </p:cNvPr>
          <p:cNvSpPr>
            <a:spLocks noGrp="1"/>
          </p:cNvSpPr>
          <p:nvPr>
            <p:ph type="dt" sz="half" idx="10"/>
          </p:nvPr>
        </p:nvSpPr>
        <p:spPr/>
        <p:txBody>
          <a:bodyPr/>
          <a:lstStyle/>
          <a:p>
            <a:fld id="{D9307279-ABD6-4465-A6FD-2A11853CB07B}" type="datetimeFigureOut">
              <a:rPr lang="en-AU" smtClean="0"/>
              <a:t>30/03/2021</a:t>
            </a:fld>
            <a:endParaRPr lang="en-AU"/>
          </a:p>
        </p:txBody>
      </p:sp>
      <p:sp>
        <p:nvSpPr>
          <p:cNvPr id="5" name="Footer Placeholder 4">
            <a:extLst>
              <a:ext uri="{FF2B5EF4-FFF2-40B4-BE49-F238E27FC236}">
                <a16:creationId xmlns:a16="http://schemas.microsoft.com/office/drawing/2014/main" id="{34CF3F07-8D7E-42DE-9053-5E4D2FCF4F4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1EE9335-CDD7-4F05-B31E-9996CBB77E61}"/>
              </a:ext>
            </a:extLst>
          </p:cNvPr>
          <p:cNvSpPr>
            <a:spLocks noGrp="1"/>
          </p:cNvSpPr>
          <p:nvPr>
            <p:ph type="sldNum" sz="quarter" idx="12"/>
          </p:nvPr>
        </p:nvSpPr>
        <p:spPr/>
        <p:txBody>
          <a:bodyPr/>
          <a:lstStyle/>
          <a:p>
            <a:fld id="{EACBC70D-8F84-4A12-801D-9CBD81ADD7BF}" type="slidenum">
              <a:rPr lang="en-AU" smtClean="0"/>
              <a:t>‹#›</a:t>
            </a:fld>
            <a:endParaRPr lang="en-AU"/>
          </a:p>
        </p:txBody>
      </p:sp>
    </p:spTree>
    <p:extLst>
      <p:ext uri="{BB962C8B-B14F-4D97-AF65-F5344CB8AC3E}">
        <p14:creationId xmlns:p14="http://schemas.microsoft.com/office/powerpoint/2010/main" val="1729122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247395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10CED-5715-4D44-A5D3-4B2F347DD9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876C1AFC-ECEF-46E1-B71D-11C7A9F30A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C51D810C-20C3-4B9E-B67C-D5A173C510DA}"/>
              </a:ext>
            </a:extLst>
          </p:cNvPr>
          <p:cNvSpPr>
            <a:spLocks noGrp="1"/>
          </p:cNvSpPr>
          <p:nvPr>
            <p:ph type="dt" sz="half" idx="10"/>
          </p:nvPr>
        </p:nvSpPr>
        <p:spPr/>
        <p:txBody>
          <a:bodyPr/>
          <a:lstStyle/>
          <a:p>
            <a:fld id="{5FD3D1C1-5741-4C15-983C-C07844FEAEEA}" type="datetimeFigureOut">
              <a:rPr lang="en-AU" smtClean="0"/>
              <a:t>30/03/2021</a:t>
            </a:fld>
            <a:endParaRPr lang="en-AU"/>
          </a:p>
        </p:txBody>
      </p:sp>
      <p:sp>
        <p:nvSpPr>
          <p:cNvPr id="5" name="Footer Placeholder 4">
            <a:extLst>
              <a:ext uri="{FF2B5EF4-FFF2-40B4-BE49-F238E27FC236}">
                <a16:creationId xmlns:a16="http://schemas.microsoft.com/office/drawing/2014/main" id="{4AEFEB52-AE0E-409B-B43D-828CB309452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D603601-BA3D-4DAB-B376-47EE0583247C}"/>
              </a:ext>
            </a:extLst>
          </p:cNvPr>
          <p:cNvSpPr>
            <a:spLocks noGrp="1"/>
          </p:cNvSpPr>
          <p:nvPr>
            <p:ph type="sldNum" sz="quarter" idx="12"/>
          </p:nvPr>
        </p:nvSpPr>
        <p:spPr/>
        <p:txBody>
          <a:bodyPr/>
          <a:lstStyle/>
          <a:p>
            <a:fld id="{674B98F8-FA46-4DDD-9465-E4117984B1FE}" type="slidenum">
              <a:rPr lang="en-AU" smtClean="0"/>
              <a:t>‹#›</a:t>
            </a:fld>
            <a:endParaRPr lang="en-AU"/>
          </a:p>
        </p:txBody>
      </p:sp>
    </p:spTree>
    <p:extLst>
      <p:ext uri="{BB962C8B-B14F-4D97-AF65-F5344CB8AC3E}">
        <p14:creationId xmlns:p14="http://schemas.microsoft.com/office/powerpoint/2010/main" val="240227872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2BFAB-5661-4846-ABC7-8D84A4B01D62}"/>
              </a:ext>
            </a:extLst>
          </p:cNvPr>
          <p:cNvSpPr>
            <a:spLocks noGrp="1"/>
          </p:cNvSpPr>
          <p:nvPr>
            <p:ph type="title"/>
          </p:nvPr>
        </p:nvSpPr>
        <p:spPr>
          <a:xfrm>
            <a:off x="838200" y="365124"/>
            <a:ext cx="10515600" cy="540000"/>
          </a:xfrm>
        </p:spPr>
        <p:txBody>
          <a:bodyPr/>
          <a:lstStyle>
            <a:lvl1pPr>
              <a:defRPr>
                <a:latin typeface="Klavika Regular" panose="020B0506040000020004" pitchFamily="34" charset="0"/>
              </a:defRPr>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3E114775-ED3E-470D-92F5-8E8595D41A4B}"/>
              </a:ext>
            </a:extLst>
          </p:cNvPr>
          <p:cNvSpPr>
            <a:spLocks noGrp="1"/>
          </p:cNvSpPr>
          <p:nvPr>
            <p:ph idx="1"/>
          </p:nvPr>
        </p:nvSpPr>
        <p:spPr>
          <a:xfrm>
            <a:off x="838200" y="1083365"/>
            <a:ext cx="10515600" cy="5093598"/>
          </a:xfrm>
        </p:spPr>
        <p:txBody>
          <a:bodyPr/>
          <a:lstStyle>
            <a:lvl1pPr>
              <a:defRPr>
                <a:latin typeface="Klavika Regular" panose="020B0506040000020004" pitchFamily="34" charset="0"/>
              </a:defRPr>
            </a:lvl1pPr>
            <a:lvl2pPr>
              <a:defRPr>
                <a:latin typeface="Klavika Regular" panose="020B0506040000020004" pitchFamily="34" charset="0"/>
              </a:defRPr>
            </a:lvl2pPr>
            <a:lvl3pPr>
              <a:defRPr>
                <a:latin typeface="Klavika Regular" panose="020B0506040000020004" pitchFamily="34" charset="0"/>
              </a:defRPr>
            </a:lvl3pPr>
            <a:lvl4pPr>
              <a:defRPr>
                <a:latin typeface="Klavika Regular" panose="020B0506040000020004" pitchFamily="34" charset="0"/>
              </a:defRPr>
            </a:lvl4pPr>
            <a:lvl5pPr>
              <a:defRPr>
                <a:latin typeface="Klavika Regular" panose="020B05060400000200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389ACFF-A77A-4C40-8A66-B8AEA469B591}"/>
              </a:ext>
            </a:extLst>
          </p:cNvPr>
          <p:cNvSpPr>
            <a:spLocks noGrp="1"/>
          </p:cNvSpPr>
          <p:nvPr>
            <p:ph type="dt" sz="half" idx="10"/>
          </p:nvPr>
        </p:nvSpPr>
        <p:spPr/>
        <p:txBody>
          <a:bodyPr/>
          <a:lstStyle>
            <a:lvl1pPr>
              <a:defRPr>
                <a:latin typeface="Klavika Regular" panose="020B0506040000020004" pitchFamily="34" charset="0"/>
              </a:defRPr>
            </a:lvl1pPr>
          </a:lstStyle>
          <a:p>
            <a:fld id="{5FD3D1C1-5741-4C15-983C-C07844FEAEEA}" type="datetimeFigureOut">
              <a:rPr lang="en-AU" smtClean="0"/>
              <a:pPr/>
              <a:t>30/03/2021</a:t>
            </a:fld>
            <a:endParaRPr lang="en-AU"/>
          </a:p>
        </p:txBody>
      </p:sp>
      <p:sp>
        <p:nvSpPr>
          <p:cNvPr id="5" name="Footer Placeholder 4">
            <a:extLst>
              <a:ext uri="{FF2B5EF4-FFF2-40B4-BE49-F238E27FC236}">
                <a16:creationId xmlns:a16="http://schemas.microsoft.com/office/drawing/2014/main" id="{2636D948-DF2F-4C7D-869C-7E4DFA38A616}"/>
              </a:ext>
            </a:extLst>
          </p:cNvPr>
          <p:cNvSpPr>
            <a:spLocks noGrp="1"/>
          </p:cNvSpPr>
          <p:nvPr>
            <p:ph type="ftr" sz="quarter" idx="11"/>
          </p:nvPr>
        </p:nvSpPr>
        <p:spPr/>
        <p:txBody>
          <a:bodyPr/>
          <a:lstStyle>
            <a:lvl1pPr>
              <a:defRPr>
                <a:latin typeface="Klavika Regular" panose="020B0506040000020004" pitchFamily="34" charset="0"/>
              </a:defRPr>
            </a:lvl1pPr>
          </a:lstStyle>
          <a:p>
            <a:endParaRPr lang="en-AU" dirty="0"/>
          </a:p>
        </p:txBody>
      </p:sp>
      <p:sp>
        <p:nvSpPr>
          <p:cNvPr id="6" name="Slide Number Placeholder 5">
            <a:extLst>
              <a:ext uri="{FF2B5EF4-FFF2-40B4-BE49-F238E27FC236}">
                <a16:creationId xmlns:a16="http://schemas.microsoft.com/office/drawing/2014/main" id="{338FC715-F07C-448C-8977-8123B9C3321D}"/>
              </a:ext>
            </a:extLst>
          </p:cNvPr>
          <p:cNvSpPr>
            <a:spLocks noGrp="1"/>
          </p:cNvSpPr>
          <p:nvPr>
            <p:ph type="sldNum" sz="quarter" idx="12"/>
          </p:nvPr>
        </p:nvSpPr>
        <p:spPr/>
        <p:txBody>
          <a:bodyPr/>
          <a:lstStyle>
            <a:lvl1pPr>
              <a:defRPr>
                <a:latin typeface="Klavika Regular" panose="020B0506040000020004" pitchFamily="34" charset="0"/>
              </a:defRPr>
            </a:lvl1pPr>
          </a:lstStyle>
          <a:p>
            <a:fld id="{674B98F8-FA46-4DDD-9465-E4117984B1FE}" type="slidenum">
              <a:rPr lang="en-AU" smtClean="0"/>
              <a:pPr/>
              <a:t>‹#›</a:t>
            </a:fld>
            <a:endParaRPr lang="en-AU"/>
          </a:p>
        </p:txBody>
      </p:sp>
    </p:spTree>
    <p:extLst>
      <p:ext uri="{BB962C8B-B14F-4D97-AF65-F5344CB8AC3E}">
        <p14:creationId xmlns:p14="http://schemas.microsoft.com/office/powerpoint/2010/main" val="386685417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C0F42-D886-47D1-9F3F-A2B997607BDC}"/>
              </a:ext>
            </a:extLst>
          </p:cNvPr>
          <p:cNvSpPr>
            <a:spLocks noGrp="1"/>
          </p:cNvSpPr>
          <p:nvPr>
            <p:ph type="title"/>
          </p:nvPr>
        </p:nvSpPr>
        <p:spPr>
          <a:xfrm>
            <a:off x="831850" y="1709738"/>
            <a:ext cx="10515600" cy="2852737"/>
          </a:xfrm>
        </p:spPr>
        <p:txBody>
          <a:bodyPr anchor="b"/>
          <a:lstStyle>
            <a:lvl1pPr>
              <a:defRPr sz="6000">
                <a:latin typeface="Klavika Regular" panose="020B0506040000020004" pitchFamily="34" charset="0"/>
              </a:defRPr>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5DEB7EA2-811D-4409-9249-2ECC8938FD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027B9B-C1EB-46BF-A177-A3ABFB824C45}"/>
              </a:ext>
            </a:extLst>
          </p:cNvPr>
          <p:cNvSpPr>
            <a:spLocks noGrp="1"/>
          </p:cNvSpPr>
          <p:nvPr>
            <p:ph type="dt" sz="half" idx="10"/>
          </p:nvPr>
        </p:nvSpPr>
        <p:spPr/>
        <p:txBody>
          <a:bodyPr/>
          <a:lstStyle/>
          <a:p>
            <a:fld id="{5FD3D1C1-5741-4C15-983C-C07844FEAEEA}" type="datetimeFigureOut">
              <a:rPr lang="en-AU" smtClean="0"/>
              <a:t>30/03/2021</a:t>
            </a:fld>
            <a:endParaRPr lang="en-AU"/>
          </a:p>
        </p:txBody>
      </p:sp>
      <p:sp>
        <p:nvSpPr>
          <p:cNvPr id="5" name="Footer Placeholder 4">
            <a:extLst>
              <a:ext uri="{FF2B5EF4-FFF2-40B4-BE49-F238E27FC236}">
                <a16:creationId xmlns:a16="http://schemas.microsoft.com/office/drawing/2014/main" id="{E140FDB7-2F35-4729-8BB0-DB8ED4F8BFD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94E5903-5E60-47B4-943E-2599BCB4F66E}"/>
              </a:ext>
            </a:extLst>
          </p:cNvPr>
          <p:cNvSpPr>
            <a:spLocks noGrp="1"/>
          </p:cNvSpPr>
          <p:nvPr>
            <p:ph type="sldNum" sz="quarter" idx="12"/>
          </p:nvPr>
        </p:nvSpPr>
        <p:spPr/>
        <p:txBody>
          <a:bodyPr/>
          <a:lstStyle/>
          <a:p>
            <a:fld id="{674B98F8-FA46-4DDD-9465-E4117984B1FE}" type="slidenum">
              <a:rPr lang="en-AU" smtClean="0"/>
              <a:t>‹#›</a:t>
            </a:fld>
            <a:endParaRPr lang="en-AU"/>
          </a:p>
        </p:txBody>
      </p:sp>
    </p:spTree>
    <p:extLst>
      <p:ext uri="{BB962C8B-B14F-4D97-AF65-F5344CB8AC3E}">
        <p14:creationId xmlns:p14="http://schemas.microsoft.com/office/powerpoint/2010/main" val="203033654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4DE75-CF51-4EC6-BF84-4ACB5D1E0299}"/>
              </a:ext>
            </a:extLst>
          </p:cNvPr>
          <p:cNvSpPr>
            <a:spLocks noGrp="1"/>
          </p:cNvSpPr>
          <p:nvPr>
            <p:ph type="title"/>
          </p:nvPr>
        </p:nvSpPr>
        <p:spPr>
          <a:xfrm>
            <a:off x="838200" y="365125"/>
            <a:ext cx="10515600" cy="540000"/>
          </a:xfrm>
        </p:spPr>
        <p:txBody>
          <a:body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0A641A9D-B8C2-4F6A-B109-EB064A67AE13}"/>
              </a:ext>
            </a:extLst>
          </p:cNvPr>
          <p:cNvSpPr>
            <a:spLocks noGrp="1"/>
          </p:cNvSpPr>
          <p:nvPr>
            <p:ph sz="half" idx="1"/>
          </p:nvPr>
        </p:nvSpPr>
        <p:spPr>
          <a:xfrm>
            <a:off x="838200" y="1084512"/>
            <a:ext cx="5181600" cy="509245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a:extLst>
              <a:ext uri="{FF2B5EF4-FFF2-40B4-BE49-F238E27FC236}">
                <a16:creationId xmlns:a16="http://schemas.microsoft.com/office/drawing/2014/main" id="{A5F81BFB-B0D1-4103-8D7B-1595B9E6EB7C}"/>
              </a:ext>
            </a:extLst>
          </p:cNvPr>
          <p:cNvSpPr>
            <a:spLocks noGrp="1"/>
          </p:cNvSpPr>
          <p:nvPr>
            <p:ph sz="half" idx="2"/>
          </p:nvPr>
        </p:nvSpPr>
        <p:spPr>
          <a:xfrm>
            <a:off x="6172200" y="1084512"/>
            <a:ext cx="5181600" cy="50924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4698DECD-C6AC-4ECF-BD6B-3754FECD8381}"/>
              </a:ext>
            </a:extLst>
          </p:cNvPr>
          <p:cNvSpPr>
            <a:spLocks noGrp="1"/>
          </p:cNvSpPr>
          <p:nvPr>
            <p:ph type="dt" sz="half" idx="10"/>
          </p:nvPr>
        </p:nvSpPr>
        <p:spPr/>
        <p:txBody>
          <a:bodyPr/>
          <a:lstStyle/>
          <a:p>
            <a:fld id="{5FD3D1C1-5741-4C15-983C-C07844FEAEEA}" type="datetimeFigureOut">
              <a:rPr lang="en-AU" smtClean="0"/>
              <a:t>30/03/2021</a:t>
            </a:fld>
            <a:endParaRPr lang="en-AU"/>
          </a:p>
        </p:txBody>
      </p:sp>
      <p:sp>
        <p:nvSpPr>
          <p:cNvPr id="6" name="Footer Placeholder 5">
            <a:extLst>
              <a:ext uri="{FF2B5EF4-FFF2-40B4-BE49-F238E27FC236}">
                <a16:creationId xmlns:a16="http://schemas.microsoft.com/office/drawing/2014/main" id="{32F3628D-3B66-4DF3-9FB4-51655019EA6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A123763-F1CE-44EE-A33C-842E55D255E8}"/>
              </a:ext>
            </a:extLst>
          </p:cNvPr>
          <p:cNvSpPr>
            <a:spLocks noGrp="1"/>
          </p:cNvSpPr>
          <p:nvPr>
            <p:ph type="sldNum" sz="quarter" idx="12"/>
          </p:nvPr>
        </p:nvSpPr>
        <p:spPr/>
        <p:txBody>
          <a:bodyPr/>
          <a:lstStyle/>
          <a:p>
            <a:fld id="{674B98F8-FA46-4DDD-9465-E4117984B1FE}" type="slidenum">
              <a:rPr lang="en-AU" smtClean="0"/>
              <a:t>‹#›</a:t>
            </a:fld>
            <a:endParaRPr lang="en-AU"/>
          </a:p>
        </p:txBody>
      </p:sp>
    </p:spTree>
    <p:extLst>
      <p:ext uri="{BB962C8B-B14F-4D97-AF65-F5344CB8AC3E}">
        <p14:creationId xmlns:p14="http://schemas.microsoft.com/office/powerpoint/2010/main" val="248083755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A8DC1-5AD9-4622-A4C3-4E1EE5F3F37D}"/>
              </a:ext>
            </a:extLst>
          </p:cNvPr>
          <p:cNvSpPr>
            <a:spLocks noGrp="1"/>
          </p:cNvSpPr>
          <p:nvPr>
            <p:ph type="title"/>
          </p:nvPr>
        </p:nvSpPr>
        <p:spPr>
          <a:xfrm>
            <a:off x="839788" y="365125"/>
            <a:ext cx="10515600" cy="540000"/>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805231F9-0373-47E2-9B61-71844AB1AD37}"/>
              </a:ext>
            </a:extLst>
          </p:cNvPr>
          <p:cNvSpPr>
            <a:spLocks noGrp="1"/>
          </p:cNvSpPr>
          <p:nvPr>
            <p:ph type="body" idx="1"/>
          </p:nvPr>
        </p:nvSpPr>
        <p:spPr>
          <a:xfrm>
            <a:off x="839788" y="1071812"/>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CA74B6-522A-4F15-9D1A-7F820F46AEC1}"/>
              </a:ext>
            </a:extLst>
          </p:cNvPr>
          <p:cNvSpPr>
            <a:spLocks noGrp="1"/>
          </p:cNvSpPr>
          <p:nvPr>
            <p:ph sz="half" idx="2"/>
          </p:nvPr>
        </p:nvSpPr>
        <p:spPr>
          <a:xfrm>
            <a:off x="839788" y="1895724"/>
            <a:ext cx="5157787" cy="42939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06967010-70BF-40FA-B9AA-806341A3A3D8}"/>
              </a:ext>
            </a:extLst>
          </p:cNvPr>
          <p:cNvSpPr>
            <a:spLocks noGrp="1"/>
          </p:cNvSpPr>
          <p:nvPr>
            <p:ph type="body" sz="quarter" idx="3"/>
          </p:nvPr>
        </p:nvSpPr>
        <p:spPr>
          <a:xfrm>
            <a:off x="6172200" y="1071812"/>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CE741A-AFDB-485D-9659-A9EB7092FA66}"/>
              </a:ext>
            </a:extLst>
          </p:cNvPr>
          <p:cNvSpPr>
            <a:spLocks noGrp="1"/>
          </p:cNvSpPr>
          <p:nvPr>
            <p:ph sz="quarter" idx="4"/>
          </p:nvPr>
        </p:nvSpPr>
        <p:spPr>
          <a:xfrm>
            <a:off x="6172200" y="1895724"/>
            <a:ext cx="5183188" cy="42939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48557A18-EBC3-43AE-98DA-62E079807984}"/>
              </a:ext>
            </a:extLst>
          </p:cNvPr>
          <p:cNvSpPr>
            <a:spLocks noGrp="1"/>
          </p:cNvSpPr>
          <p:nvPr>
            <p:ph type="dt" sz="half" idx="10"/>
          </p:nvPr>
        </p:nvSpPr>
        <p:spPr/>
        <p:txBody>
          <a:bodyPr/>
          <a:lstStyle/>
          <a:p>
            <a:fld id="{5FD3D1C1-5741-4C15-983C-C07844FEAEEA}" type="datetimeFigureOut">
              <a:rPr lang="en-AU" smtClean="0"/>
              <a:t>30/03/2021</a:t>
            </a:fld>
            <a:endParaRPr lang="en-AU"/>
          </a:p>
        </p:txBody>
      </p:sp>
      <p:sp>
        <p:nvSpPr>
          <p:cNvPr id="8" name="Footer Placeholder 7">
            <a:extLst>
              <a:ext uri="{FF2B5EF4-FFF2-40B4-BE49-F238E27FC236}">
                <a16:creationId xmlns:a16="http://schemas.microsoft.com/office/drawing/2014/main" id="{5D5AB499-49B3-45FF-B986-4B8152C4C1BB}"/>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97C50FF8-5DC8-4D4E-AACD-9EBEEAB02412}"/>
              </a:ext>
            </a:extLst>
          </p:cNvPr>
          <p:cNvSpPr>
            <a:spLocks noGrp="1"/>
          </p:cNvSpPr>
          <p:nvPr>
            <p:ph type="sldNum" sz="quarter" idx="12"/>
          </p:nvPr>
        </p:nvSpPr>
        <p:spPr/>
        <p:txBody>
          <a:bodyPr/>
          <a:lstStyle/>
          <a:p>
            <a:fld id="{674B98F8-FA46-4DDD-9465-E4117984B1FE}" type="slidenum">
              <a:rPr lang="en-AU" smtClean="0"/>
              <a:t>‹#›</a:t>
            </a:fld>
            <a:endParaRPr lang="en-AU"/>
          </a:p>
        </p:txBody>
      </p:sp>
    </p:spTree>
    <p:extLst>
      <p:ext uri="{BB962C8B-B14F-4D97-AF65-F5344CB8AC3E}">
        <p14:creationId xmlns:p14="http://schemas.microsoft.com/office/powerpoint/2010/main" val="172867832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C9354-7FB9-4EB0-A182-3B9B7DF423CF}"/>
              </a:ext>
            </a:extLst>
          </p:cNvPr>
          <p:cNvSpPr>
            <a:spLocks noGrp="1"/>
          </p:cNvSpPr>
          <p:nvPr>
            <p:ph type="title"/>
          </p:nvPr>
        </p:nvSpPr>
        <p:spPr>
          <a:xfrm>
            <a:off x="838200" y="365125"/>
            <a:ext cx="10515600" cy="540000"/>
          </a:xfrm>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B532E328-B1C8-436B-A945-74216129FC5B}"/>
              </a:ext>
            </a:extLst>
          </p:cNvPr>
          <p:cNvSpPr>
            <a:spLocks noGrp="1"/>
          </p:cNvSpPr>
          <p:nvPr>
            <p:ph type="dt" sz="half" idx="10"/>
          </p:nvPr>
        </p:nvSpPr>
        <p:spPr/>
        <p:txBody>
          <a:bodyPr/>
          <a:lstStyle/>
          <a:p>
            <a:fld id="{5FD3D1C1-5741-4C15-983C-C07844FEAEEA}" type="datetimeFigureOut">
              <a:rPr lang="en-AU" smtClean="0"/>
              <a:t>30/03/2021</a:t>
            </a:fld>
            <a:endParaRPr lang="en-AU"/>
          </a:p>
        </p:txBody>
      </p:sp>
      <p:sp>
        <p:nvSpPr>
          <p:cNvPr id="4" name="Footer Placeholder 3">
            <a:extLst>
              <a:ext uri="{FF2B5EF4-FFF2-40B4-BE49-F238E27FC236}">
                <a16:creationId xmlns:a16="http://schemas.microsoft.com/office/drawing/2014/main" id="{50562DF7-F6E0-43BE-81BE-39C9F76643F7}"/>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658B6358-B69E-4B78-9A24-0DD18731AD7A}"/>
              </a:ext>
            </a:extLst>
          </p:cNvPr>
          <p:cNvSpPr>
            <a:spLocks noGrp="1"/>
          </p:cNvSpPr>
          <p:nvPr>
            <p:ph type="sldNum" sz="quarter" idx="12"/>
          </p:nvPr>
        </p:nvSpPr>
        <p:spPr/>
        <p:txBody>
          <a:bodyPr/>
          <a:lstStyle/>
          <a:p>
            <a:fld id="{674B98F8-FA46-4DDD-9465-E4117984B1FE}" type="slidenum">
              <a:rPr lang="en-AU" smtClean="0"/>
              <a:t>‹#›</a:t>
            </a:fld>
            <a:endParaRPr lang="en-AU"/>
          </a:p>
        </p:txBody>
      </p:sp>
    </p:spTree>
    <p:extLst>
      <p:ext uri="{BB962C8B-B14F-4D97-AF65-F5344CB8AC3E}">
        <p14:creationId xmlns:p14="http://schemas.microsoft.com/office/powerpoint/2010/main" val="284535350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00AE58-3FB1-44A9-94F8-785FDD237273}"/>
              </a:ext>
            </a:extLst>
          </p:cNvPr>
          <p:cNvSpPr>
            <a:spLocks noGrp="1"/>
          </p:cNvSpPr>
          <p:nvPr>
            <p:ph type="dt" sz="half" idx="10"/>
          </p:nvPr>
        </p:nvSpPr>
        <p:spPr/>
        <p:txBody>
          <a:bodyPr/>
          <a:lstStyle/>
          <a:p>
            <a:fld id="{5FD3D1C1-5741-4C15-983C-C07844FEAEEA}" type="datetimeFigureOut">
              <a:rPr lang="en-AU" smtClean="0"/>
              <a:t>30/03/2021</a:t>
            </a:fld>
            <a:endParaRPr lang="en-AU"/>
          </a:p>
        </p:txBody>
      </p:sp>
      <p:sp>
        <p:nvSpPr>
          <p:cNvPr id="3" name="Footer Placeholder 2">
            <a:extLst>
              <a:ext uri="{FF2B5EF4-FFF2-40B4-BE49-F238E27FC236}">
                <a16:creationId xmlns:a16="http://schemas.microsoft.com/office/drawing/2014/main" id="{D55AE7AB-A1AF-47F3-980C-8BDB378387C4}"/>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540D3242-4877-49A1-ACFC-2C4E7E428745}"/>
              </a:ext>
            </a:extLst>
          </p:cNvPr>
          <p:cNvSpPr>
            <a:spLocks noGrp="1"/>
          </p:cNvSpPr>
          <p:nvPr>
            <p:ph type="sldNum" sz="quarter" idx="12"/>
          </p:nvPr>
        </p:nvSpPr>
        <p:spPr/>
        <p:txBody>
          <a:bodyPr/>
          <a:lstStyle/>
          <a:p>
            <a:fld id="{674B98F8-FA46-4DDD-9465-E4117984B1FE}" type="slidenum">
              <a:rPr lang="en-AU" smtClean="0"/>
              <a:t>‹#›</a:t>
            </a:fld>
            <a:endParaRPr lang="en-AU"/>
          </a:p>
        </p:txBody>
      </p:sp>
    </p:spTree>
    <p:extLst>
      <p:ext uri="{BB962C8B-B14F-4D97-AF65-F5344CB8AC3E}">
        <p14:creationId xmlns:p14="http://schemas.microsoft.com/office/powerpoint/2010/main" val="324672249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E922B-8774-41CA-BD98-92BDBEEF5442}"/>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487FCD90-AC9A-4C94-85EA-5A44BE466A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C34A3DA-7388-4689-8A0D-5C9BCC446930}"/>
              </a:ext>
            </a:extLst>
          </p:cNvPr>
          <p:cNvSpPr>
            <a:spLocks noGrp="1"/>
          </p:cNvSpPr>
          <p:nvPr>
            <p:ph type="dt" sz="half" idx="10"/>
          </p:nvPr>
        </p:nvSpPr>
        <p:spPr/>
        <p:txBody>
          <a:bodyPr/>
          <a:lstStyle/>
          <a:p>
            <a:fld id="{D9307279-ABD6-4465-A6FD-2A11853CB07B}" type="datetimeFigureOut">
              <a:rPr lang="en-AU" smtClean="0"/>
              <a:t>30/03/2021</a:t>
            </a:fld>
            <a:endParaRPr lang="en-AU"/>
          </a:p>
        </p:txBody>
      </p:sp>
      <p:sp>
        <p:nvSpPr>
          <p:cNvPr id="5" name="Footer Placeholder 4">
            <a:extLst>
              <a:ext uri="{FF2B5EF4-FFF2-40B4-BE49-F238E27FC236}">
                <a16:creationId xmlns:a16="http://schemas.microsoft.com/office/drawing/2014/main" id="{DA757721-AC10-4C2E-AE81-ABACC01FE55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53F1C93-1AF2-48C0-AC6A-E71CCE5B7082}"/>
              </a:ext>
            </a:extLst>
          </p:cNvPr>
          <p:cNvSpPr>
            <a:spLocks noGrp="1"/>
          </p:cNvSpPr>
          <p:nvPr>
            <p:ph type="sldNum" sz="quarter" idx="12"/>
          </p:nvPr>
        </p:nvSpPr>
        <p:spPr/>
        <p:txBody>
          <a:bodyPr/>
          <a:lstStyle/>
          <a:p>
            <a:fld id="{EACBC70D-8F84-4A12-801D-9CBD81ADD7BF}" type="slidenum">
              <a:rPr lang="en-AU" smtClean="0"/>
              <a:t>‹#›</a:t>
            </a:fld>
            <a:endParaRPr lang="en-AU"/>
          </a:p>
        </p:txBody>
      </p:sp>
    </p:spTree>
    <p:extLst>
      <p:ext uri="{BB962C8B-B14F-4D97-AF65-F5344CB8AC3E}">
        <p14:creationId xmlns:p14="http://schemas.microsoft.com/office/powerpoint/2010/main" val="15208992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BD1FB-08F8-44D1-92E2-7F1C03FFB2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23339E24-2E77-4BEB-B5B1-6621BAAEA7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C2E9DF2C-9572-4CE3-9C39-20E477495F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F4CEDD-8A3F-43BF-AC1E-F1E701F36035}"/>
              </a:ext>
            </a:extLst>
          </p:cNvPr>
          <p:cNvSpPr>
            <a:spLocks noGrp="1"/>
          </p:cNvSpPr>
          <p:nvPr>
            <p:ph type="dt" sz="half" idx="10"/>
          </p:nvPr>
        </p:nvSpPr>
        <p:spPr/>
        <p:txBody>
          <a:bodyPr/>
          <a:lstStyle/>
          <a:p>
            <a:fld id="{5FD3D1C1-5741-4C15-983C-C07844FEAEEA}" type="datetimeFigureOut">
              <a:rPr lang="en-AU" smtClean="0"/>
              <a:t>30/03/2021</a:t>
            </a:fld>
            <a:endParaRPr lang="en-AU"/>
          </a:p>
        </p:txBody>
      </p:sp>
      <p:sp>
        <p:nvSpPr>
          <p:cNvPr id="6" name="Footer Placeholder 5">
            <a:extLst>
              <a:ext uri="{FF2B5EF4-FFF2-40B4-BE49-F238E27FC236}">
                <a16:creationId xmlns:a16="http://schemas.microsoft.com/office/drawing/2014/main" id="{E3D9A3E3-CB54-4876-81B2-7ED96586080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9885E8E-D927-401E-8FB0-A53E758782D9}"/>
              </a:ext>
            </a:extLst>
          </p:cNvPr>
          <p:cNvSpPr>
            <a:spLocks noGrp="1"/>
          </p:cNvSpPr>
          <p:nvPr>
            <p:ph type="sldNum" sz="quarter" idx="12"/>
          </p:nvPr>
        </p:nvSpPr>
        <p:spPr/>
        <p:txBody>
          <a:bodyPr/>
          <a:lstStyle/>
          <a:p>
            <a:fld id="{674B98F8-FA46-4DDD-9465-E4117984B1FE}" type="slidenum">
              <a:rPr lang="en-AU" smtClean="0"/>
              <a:t>‹#›</a:t>
            </a:fld>
            <a:endParaRPr lang="en-AU"/>
          </a:p>
        </p:txBody>
      </p:sp>
    </p:spTree>
    <p:extLst>
      <p:ext uri="{BB962C8B-B14F-4D97-AF65-F5344CB8AC3E}">
        <p14:creationId xmlns:p14="http://schemas.microsoft.com/office/powerpoint/2010/main" val="197229716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E30DB-AF28-4BEE-A2FB-81E3AFE60E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24FEBE79-D55E-42C3-B423-5F2F0DB600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E9F3F204-7137-4534-9A9A-AB9EAA2369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7458C6-5524-454E-9B32-A3F6BDFE1A9E}"/>
              </a:ext>
            </a:extLst>
          </p:cNvPr>
          <p:cNvSpPr>
            <a:spLocks noGrp="1"/>
          </p:cNvSpPr>
          <p:nvPr>
            <p:ph type="dt" sz="half" idx="10"/>
          </p:nvPr>
        </p:nvSpPr>
        <p:spPr/>
        <p:txBody>
          <a:bodyPr/>
          <a:lstStyle/>
          <a:p>
            <a:fld id="{5FD3D1C1-5741-4C15-983C-C07844FEAEEA}" type="datetimeFigureOut">
              <a:rPr lang="en-AU" smtClean="0"/>
              <a:t>30/03/2021</a:t>
            </a:fld>
            <a:endParaRPr lang="en-AU"/>
          </a:p>
        </p:txBody>
      </p:sp>
      <p:sp>
        <p:nvSpPr>
          <p:cNvPr id="6" name="Footer Placeholder 5">
            <a:extLst>
              <a:ext uri="{FF2B5EF4-FFF2-40B4-BE49-F238E27FC236}">
                <a16:creationId xmlns:a16="http://schemas.microsoft.com/office/drawing/2014/main" id="{107D4AA8-60BA-4B5C-BD82-AE1410CCC7AB}"/>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24594279-D0DF-4425-A28D-E2510D635DF9}"/>
              </a:ext>
            </a:extLst>
          </p:cNvPr>
          <p:cNvSpPr>
            <a:spLocks noGrp="1"/>
          </p:cNvSpPr>
          <p:nvPr>
            <p:ph type="sldNum" sz="quarter" idx="12"/>
          </p:nvPr>
        </p:nvSpPr>
        <p:spPr/>
        <p:txBody>
          <a:bodyPr/>
          <a:lstStyle/>
          <a:p>
            <a:fld id="{674B98F8-FA46-4DDD-9465-E4117984B1FE}" type="slidenum">
              <a:rPr lang="en-AU" smtClean="0"/>
              <a:t>‹#›</a:t>
            </a:fld>
            <a:endParaRPr lang="en-AU"/>
          </a:p>
        </p:txBody>
      </p:sp>
    </p:spTree>
    <p:extLst>
      <p:ext uri="{BB962C8B-B14F-4D97-AF65-F5344CB8AC3E}">
        <p14:creationId xmlns:p14="http://schemas.microsoft.com/office/powerpoint/2010/main" val="181265283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3DAD1-356C-47FC-95F7-EC852FD90296}"/>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F67AD06C-6B41-4329-9446-60EBC432C7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2CB43ED-FC6E-4149-A714-F8B65DD0E252}"/>
              </a:ext>
            </a:extLst>
          </p:cNvPr>
          <p:cNvSpPr>
            <a:spLocks noGrp="1"/>
          </p:cNvSpPr>
          <p:nvPr>
            <p:ph type="dt" sz="half" idx="10"/>
          </p:nvPr>
        </p:nvSpPr>
        <p:spPr/>
        <p:txBody>
          <a:bodyPr/>
          <a:lstStyle/>
          <a:p>
            <a:fld id="{5FD3D1C1-5741-4C15-983C-C07844FEAEEA}" type="datetimeFigureOut">
              <a:rPr lang="en-AU" smtClean="0"/>
              <a:t>30/03/2021</a:t>
            </a:fld>
            <a:endParaRPr lang="en-AU"/>
          </a:p>
        </p:txBody>
      </p:sp>
      <p:sp>
        <p:nvSpPr>
          <p:cNvPr id="5" name="Footer Placeholder 4">
            <a:extLst>
              <a:ext uri="{FF2B5EF4-FFF2-40B4-BE49-F238E27FC236}">
                <a16:creationId xmlns:a16="http://schemas.microsoft.com/office/drawing/2014/main" id="{84027CAF-55C8-461B-B1AD-7110BA1CACB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647A977-749D-473B-BE46-FB550E0B5BB0}"/>
              </a:ext>
            </a:extLst>
          </p:cNvPr>
          <p:cNvSpPr>
            <a:spLocks noGrp="1"/>
          </p:cNvSpPr>
          <p:nvPr>
            <p:ph type="sldNum" sz="quarter" idx="12"/>
          </p:nvPr>
        </p:nvSpPr>
        <p:spPr/>
        <p:txBody>
          <a:bodyPr/>
          <a:lstStyle/>
          <a:p>
            <a:fld id="{674B98F8-FA46-4DDD-9465-E4117984B1FE}" type="slidenum">
              <a:rPr lang="en-AU" smtClean="0"/>
              <a:t>‹#›</a:t>
            </a:fld>
            <a:endParaRPr lang="en-AU"/>
          </a:p>
        </p:txBody>
      </p:sp>
    </p:spTree>
    <p:extLst>
      <p:ext uri="{BB962C8B-B14F-4D97-AF65-F5344CB8AC3E}">
        <p14:creationId xmlns:p14="http://schemas.microsoft.com/office/powerpoint/2010/main" val="358301584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3E8815-85A2-4E86-9A0A-41B965CF8FA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4BA22CA-B37D-43AB-8C7A-DBF3997468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81F7EB5-8196-4D2D-BB28-5C8C0B0A8657}"/>
              </a:ext>
            </a:extLst>
          </p:cNvPr>
          <p:cNvSpPr>
            <a:spLocks noGrp="1"/>
          </p:cNvSpPr>
          <p:nvPr>
            <p:ph type="dt" sz="half" idx="10"/>
          </p:nvPr>
        </p:nvSpPr>
        <p:spPr/>
        <p:txBody>
          <a:bodyPr/>
          <a:lstStyle/>
          <a:p>
            <a:fld id="{5FD3D1C1-5741-4C15-983C-C07844FEAEEA}" type="datetimeFigureOut">
              <a:rPr lang="en-AU" smtClean="0"/>
              <a:t>30/03/2021</a:t>
            </a:fld>
            <a:endParaRPr lang="en-AU"/>
          </a:p>
        </p:txBody>
      </p:sp>
      <p:sp>
        <p:nvSpPr>
          <p:cNvPr id="5" name="Footer Placeholder 4">
            <a:extLst>
              <a:ext uri="{FF2B5EF4-FFF2-40B4-BE49-F238E27FC236}">
                <a16:creationId xmlns:a16="http://schemas.microsoft.com/office/drawing/2014/main" id="{BD383F75-4ECF-4BCB-A3B6-5ED596AFDBA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F0CC049-7E2D-4A24-A745-E9659CDB6263}"/>
              </a:ext>
            </a:extLst>
          </p:cNvPr>
          <p:cNvSpPr>
            <a:spLocks noGrp="1"/>
          </p:cNvSpPr>
          <p:nvPr>
            <p:ph type="sldNum" sz="quarter" idx="12"/>
          </p:nvPr>
        </p:nvSpPr>
        <p:spPr/>
        <p:txBody>
          <a:bodyPr/>
          <a:lstStyle/>
          <a:p>
            <a:fld id="{674B98F8-FA46-4DDD-9465-E4117984B1FE}" type="slidenum">
              <a:rPr lang="en-AU" smtClean="0"/>
              <a:t>‹#›</a:t>
            </a:fld>
            <a:endParaRPr lang="en-AU"/>
          </a:p>
        </p:txBody>
      </p:sp>
    </p:spTree>
    <p:extLst>
      <p:ext uri="{BB962C8B-B14F-4D97-AF65-F5344CB8AC3E}">
        <p14:creationId xmlns:p14="http://schemas.microsoft.com/office/powerpoint/2010/main" val="36855376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053355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A3829-AE6C-44C4-9278-C96B55221A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94269208-10AB-4254-92C9-FB5057CC0C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7AD9D5-43FE-4A82-9CA9-E3015708DA77}"/>
              </a:ext>
            </a:extLst>
          </p:cNvPr>
          <p:cNvSpPr>
            <a:spLocks noGrp="1"/>
          </p:cNvSpPr>
          <p:nvPr>
            <p:ph type="dt" sz="half" idx="10"/>
          </p:nvPr>
        </p:nvSpPr>
        <p:spPr/>
        <p:txBody>
          <a:bodyPr/>
          <a:lstStyle/>
          <a:p>
            <a:fld id="{D9307279-ABD6-4465-A6FD-2A11853CB07B}" type="datetimeFigureOut">
              <a:rPr lang="en-AU" smtClean="0"/>
              <a:t>30/03/2021</a:t>
            </a:fld>
            <a:endParaRPr lang="en-AU"/>
          </a:p>
        </p:txBody>
      </p:sp>
      <p:sp>
        <p:nvSpPr>
          <p:cNvPr id="5" name="Footer Placeholder 4">
            <a:extLst>
              <a:ext uri="{FF2B5EF4-FFF2-40B4-BE49-F238E27FC236}">
                <a16:creationId xmlns:a16="http://schemas.microsoft.com/office/drawing/2014/main" id="{38611C0E-192E-4B3C-8888-1BCE1EF1244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086F3EB-8F62-4634-874A-7A33124BC7AD}"/>
              </a:ext>
            </a:extLst>
          </p:cNvPr>
          <p:cNvSpPr>
            <a:spLocks noGrp="1"/>
          </p:cNvSpPr>
          <p:nvPr>
            <p:ph type="sldNum" sz="quarter" idx="12"/>
          </p:nvPr>
        </p:nvSpPr>
        <p:spPr/>
        <p:txBody>
          <a:bodyPr/>
          <a:lstStyle/>
          <a:p>
            <a:fld id="{EACBC70D-8F84-4A12-801D-9CBD81ADD7BF}" type="slidenum">
              <a:rPr lang="en-AU" smtClean="0"/>
              <a:t>‹#›</a:t>
            </a:fld>
            <a:endParaRPr lang="en-AU"/>
          </a:p>
        </p:txBody>
      </p:sp>
    </p:spTree>
    <p:extLst>
      <p:ext uri="{BB962C8B-B14F-4D97-AF65-F5344CB8AC3E}">
        <p14:creationId xmlns:p14="http://schemas.microsoft.com/office/powerpoint/2010/main" val="4019983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AF125-B65A-4C69-A332-B2087CC7B50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E669869E-1147-4408-8945-36159E26EEF2}"/>
              </a:ext>
            </a:extLst>
          </p:cNvPr>
          <p:cNvSpPr>
            <a:spLocks noGrp="1"/>
          </p:cNvSpPr>
          <p:nvPr>
            <p:ph sz="half" idx="1"/>
          </p:nvPr>
        </p:nvSpPr>
        <p:spPr>
          <a:xfrm>
            <a:off x="838200" y="1085126"/>
            <a:ext cx="5181600" cy="5091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F2ED6138-69DD-4F93-84C7-8E7897DFFD08}"/>
              </a:ext>
            </a:extLst>
          </p:cNvPr>
          <p:cNvSpPr>
            <a:spLocks noGrp="1"/>
          </p:cNvSpPr>
          <p:nvPr>
            <p:ph sz="half" idx="2"/>
          </p:nvPr>
        </p:nvSpPr>
        <p:spPr>
          <a:xfrm>
            <a:off x="6172200" y="1085126"/>
            <a:ext cx="5181600" cy="5091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1B09A2BA-5D12-4E04-9625-8ED734E252B0}"/>
              </a:ext>
            </a:extLst>
          </p:cNvPr>
          <p:cNvSpPr>
            <a:spLocks noGrp="1"/>
          </p:cNvSpPr>
          <p:nvPr>
            <p:ph type="dt" sz="half" idx="10"/>
          </p:nvPr>
        </p:nvSpPr>
        <p:spPr/>
        <p:txBody>
          <a:bodyPr/>
          <a:lstStyle/>
          <a:p>
            <a:fld id="{D9307279-ABD6-4465-A6FD-2A11853CB07B}" type="datetimeFigureOut">
              <a:rPr lang="en-AU" smtClean="0"/>
              <a:t>30/03/2021</a:t>
            </a:fld>
            <a:endParaRPr lang="en-AU"/>
          </a:p>
        </p:txBody>
      </p:sp>
      <p:sp>
        <p:nvSpPr>
          <p:cNvPr id="6" name="Footer Placeholder 5">
            <a:extLst>
              <a:ext uri="{FF2B5EF4-FFF2-40B4-BE49-F238E27FC236}">
                <a16:creationId xmlns:a16="http://schemas.microsoft.com/office/drawing/2014/main" id="{7C4FC183-30FB-471E-92B0-16D0CEB556A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2661F9C7-E52B-4886-9F62-7397F64CCF1F}"/>
              </a:ext>
            </a:extLst>
          </p:cNvPr>
          <p:cNvSpPr>
            <a:spLocks noGrp="1"/>
          </p:cNvSpPr>
          <p:nvPr>
            <p:ph type="sldNum" sz="quarter" idx="12"/>
          </p:nvPr>
        </p:nvSpPr>
        <p:spPr/>
        <p:txBody>
          <a:bodyPr/>
          <a:lstStyle/>
          <a:p>
            <a:fld id="{EACBC70D-8F84-4A12-801D-9CBD81ADD7BF}" type="slidenum">
              <a:rPr lang="en-AU" smtClean="0"/>
              <a:t>‹#›</a:t>
            </a:fld>
            <a:endParaRPr lang="en-AU"/>
          </a:p>
        </p:txBody>
      </p:sp>
    </p:spTree>
    <p:extLst>
      <p:ext uri="{BB962C8B-B14F-4D97-AF65-F5344CB8AC3E}">
        <p14:creationId xmlns:p14="http://schemas.microsoft.com/office/powerpoint/2010/main" val="1766810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5C322-DB5C-43F2-B5CC-7E23C7B361EC}"/>
              </a:ext>
            </a:extLst>
          </p:cNvPr>
          <p:cNvSpPr>
            <a:spLocks noGrp="1"/>
          </p:cNvSpPr>
          <p:nvPr>
            <p:ph type="title"/>
          </p:nvPr>
        </p:nvSpPr>
        <p:spPr>
          <a:xfrm>
            <a:off x="839788" y="365125"/>
            <a:ext cx="10515600" cy="720000"/>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82487B5E-044C-46EB-9FC5-AAFE75B15E92}"/>
              </a:ext>
            </a:extLst>
          </p:cNvPr>
          <p:cNvSpPr>
            <a:spLocks noGrp="1"/>
          </p:cNvSpPr>
          <p:nvPr>
            <p:ph type="body" idx="1"/>
          </p:nvPr>
        </p:nvSpPr>
        <p:spPr>
          <a:xfrm>
            <a:off x="839788" y="108527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3E4AF4-5830-442A-8ACD-364F24A47951}"/>
              </a:ext>
            </a:extLst>
          </p:cNvPr>
          <p:cNvSpPr>
            <a:spLocks noGrp="1"/>
          </p:cNvSpPr>
          <p:nvPr>
            <p:ph sz="half" idx="2"/>
          </p:nvPr>
        </p:nvSpPr>
        <p:spPr>
          <a:xfrm>
            <a:off x="839788" y="1909037"/>
            <a:ext cx="5157787" cy="42806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267A6E5D-3B25-4ADE-8605-2EFC8E51309E}"/>
              </a:ext>
            </a:extLst>
          </p:cNvPr>
          <p:cNvSpPr>
            <a:spLocks noGrp="1"/>
          </p:cNvSpPr>
          <p:nvPr>
            <p:ph type="body" sz="quarter" idx="3"/>
          </p:nvPr>
        </p:nvSpPr>
        <p:spPr>
          <a:xfrm>
            <a:off x="6169024" y="1085125"/>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CEA98A-054C-4E34-AD8D-D101375B8398}"/>
              </a:ext>
            </a:extLst>
          </p:cNvPr>
          <p:cNvSpPr>
            <a:spLocks noGrp="1"/>
          </p:cNvSpPr>
          <p:nvPr>
            <p:ph sz="quarter" idx="4"/>
          </p:nvPr>
        </p:nvSpPr>
        <p:spPr>
          <a:xfrm>
            <a:off x="6172200" y="1909037"/>
            <a:ext cx="5183188" cy="42806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23973B75-76B1-48B9-B80C-07CE1BF797B5}"/>
              </a:ext>
            </a:extLst>
          </p:cNvPr>
          <p:cNvSpPr>
            <a:spLocks noGrp="1"/>
          </p:cNvSpPr>
          <p:nvPr>
            <p:ph type="dt" sz="half" idx="10"/>
          </p:nvPr>
        </p:nvSpPr>
        <p:spPr/>
        <p:txBody>
          <a:bodyPr/>
          <a:lstStyle/>
          <a:p>
            <a:fld id="{D9307279-ABD6-4465-A6FD-2A11853CB07B}" type="datetimeFigureOut">
              <a:rPr lang="en-AU" smtClean="0"/>
              <a:t>30/03/2021</a:t>
            </a:fld>
            <a:endParaRPr lang="en-AU"/>
          </a:p>
        </p:txBody>
      </p:sp>
      <p:sp>
        <p:nvSpPr>
          <p:cNvPr id="8" name="Footer Placeholder 7">
            <a:extLst>
              <a:ext uri="{FF2B5EF4-FFF2-40B4-BE49-F238E27FC236}">
                <a16:creationId xmlns:a16="http://schemas.microsoft.com/office/drawing/2014/main" id="{D20B258C-5877-49BD-9BB9-40A1B41EC534}"/>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A71B0E44-FDEC-4B00-8CCE-E3F793C75E1D}"/>
              </a:ext>
            </a:extLst>
          </p:cNvPr>
          <p:cNvSpPr>
            <a:spLocks noGrp="1"/>
          </p:cNvSpPr>
          <p:nvPr>
            <p:ph type="sldNum" sz="quarter" idx="12"/>
          </p:nvPr>
        </p:nvSpPr>
        <p:spPr/>
        <p:txBody>
          <a:bodyPr/>
          <a:lstStyle/>
          <a:p>
            <a:fld id="{EACBC70D-8F84-4A12-801D-9CBD81ADD7BF}" type="slidenum">
              <a:rPr lang="en-AU" smtClean="0"/>
              <a:t>‹#›</a:t>
            </a:fld>
            <a:endParaRPr lang="en-AU"/>
          </a:p>
        </p:txBody>
      </p:sp>
    </p:spTree>
    <p:extLst>
      <p:ext uri="{BB962C8B-B14F-4D97-AF65-F5344CB8AC3E}">
        <p14:creationId xmlns:p14="http://schemas.microsoft.com/office/powerpoint/2010/main" val="614958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8CD3A-B8C2-4735-898E-BB168EE6BCB4}"/>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BC03CA59-F55D-4B9C-A9AC-014AD7928C81}"/>
              </a:ext>
            </a:extLst>
          </p:cNvPr>
          <p:cNvSpPr>
            <a:spLocks noGrp="1"/>
          </p:cNvSpPr>
          <p:nvPr>
            <p:ph type="dt" sz="half" idx="10"/>
          </p:nvPr>
        </p:nvSpPr>
        <p:spPr/>
        <p:txBody>
          <a:bodyPr/>
          <a:lstStyle/>
          <a:p>
            <a:fld id="{D9307279-ABD6-4465-A6FD-2A11853CB07B}" type="datetimeFigureOut">
              <a:rPr lang="en-AU" smtClean="0"/>
              <a:t>30/03/2021</a:t>
            </a:fld>
            <a:endParaRPr lang="en-AU"/>
          </a:p>
        </p:txBody>
      </p:sp>
      <p:sp>
        <p:nvSpPr>
          <p:cNvPr id="4" name="Footer Placeholder 3">
            <a:extLst>
              <a:ext uri="{FF2B5EF4-FFF2-40B4-BE49-F238E27FC236}">
                <a16:creationId xmlns:a16="http://schemas.microsoft.com/office/drawing/2014/main" id="{A5722D63-B90C-44E4-B80D-BDC6C03AB793}"/>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C0697A16-8D34-4011-9CAD-80C08D598F5F}"/>
              </a:ext>
            </a:extLst>
          </p:cNvPr>
          <p:cNvSpPr>
            <a:spLocks noGrp="1"/>
          </p:cNvSpPr>
          <p:nvPr>
            <p:ph type="sldNum" sz="quarter" idx="12"/>
          </p:nvPr>
        </p:nvSpPr>
        <p:spPr/>
        <p:txBody>
          <a:bodyPr/>
          <a:lstStyle/>
          <a:p>
            <a:fld id="{EACBC70D-8F84-4A12-801D-9CBD81ADD7BF}" type="slidenum">
              <a:rPr lang="en-AU" smtClean="0"/>
              <a:t>‹#›</a:t>
            </a:fld>
            <a:endParaRPr lang="en-AU"/>
          </a:p>
        </p:txBody>
      </p:sp>
    </p:spTree>
    <p:extLst>
      <p:ext uri="{BB962C8B-B14F-4D97-AF65-F5344CB8AC3E}">
        <p14:creationId xmlns:p14="http://schemas.microsoft.com/office/powerpoint/2010/main" val="1806140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EA981F-5D05-4853-B71A-F4EE61DF53F2}"/>
              </a:ext>
            </a:extLst>
          </p:cNvPr>
          <p:cNvSpPr>
            <a:spLocks noGrp="1"/>
          </p:cNvSpPr>
          <p:nvPr>
            <p:ph type="dt" sz="half" idx="10"/>
          </p:nvPr>
        </p:nvSpPr>
        <p:spPr/>
        <p:txBody>
          <a:bodyPr/>
          <a:lstStyle/>
          <a:p>
            <a:fld id="{D9307279-ABD6-4465-A6FD-2A11853CB07B}" type="datetimeFigureOut">
              <a:rPr lang="en-AU" smtClean="0"/>
              <a:t>30/03/2021</a:t>
            </a:fld>
            <a:endParaRPr lang="en-AU"/>
          </a:p>
        </p:txBody>
      </p:sp>
      <p:sp>
        <p:nvSpPr>
          <p:cNvPr id="3" name="Footer Placeholder 2">
            <a:extLst>
              <a:ext uri="{FF2B5EF4-FFF2-40B4-BE49-F238E27FC236}">
                <a16:creationId xmlns:a16="http://schemas.microsoft.com/office/drawing/2014/main" id="{15D7E74B-E24E-4252-9DC0-F182C946FC90}"/>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8BC1B148-A0C7-40F4-B71B-C6C33B4E61D0}"/>
              </a:ext>
            </a:extLst>
          </p:cNvPr>
          <p:cNvSpPr>
            <a:spLocks noGrp="1"/>
          </p:cNvSpPr>
          <p:nvPr>
            <p:ph type="sldNum" sz="quarter" idx="12"/>
          </p:nvPr>
        </p:nvSpPr>
        <p:spPr/>
        <p:txBody>
          <a:bodyPr/>
          <a:lstStyle/>
          <a:p>
            <a:fld id="{EACBC70D-8F84-4A12-801D-9CBD81ADD7BF}" type="slidenum">
              <a:rPr lang="en-AU" smtClean="0"/>
              <a:t>‹#›</a:t>
            </a:fld>
            <a:endParaRPr lang="en-AU"/>
          </a:p>
        </p:txBody>
      </p:sp>
    </p:spTree>
    <p:extLst>
      <p:ext uri="{BB962C8B-B14F-4D97-AF65-F5344CB8AC3E}">
        <p14:creationId xmlns:p14="http://schemas.microsoft.com/office/powerpoint/2010/main" val="1528955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ADA07-C088-4769-844D-F9D7AAD9CE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C2A43C3D-E752-4EE8-93DC-15E3CC2D1C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B1936084-24F3-42E8-AE89-6B48CA7EE3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C16663-D30C-4F25-86A2-3A8B70BD3841}"/>
              </a:ext>
            </a:extLst>
          </p:cNvPr>
          <p:cNvSpPr>
            <a:spLocks noGrp="1"/>
          </p:cNvSpPr>
          <p:nvPr>
            <p:ph type="dt" sz="half" idx="10"/>
          </p:nvPr>
        </p:nvSpPr>
        <p:spPr/>
        <p:txBody>
          <a:bodyPr/>
          <a:lstStyle/>
          <a:p>
            <a:fld id="{D9307279-ABD6-4465-A6FD-2A11853CB07B}" type="datetimeFigureOut">
              <a:rPr lang="en-AU" smtClean="0"/>
              <a:t>30/03/2021</a:t>
            </a:fld>
            <a:endParaRPr lang="en-AU"/>
          </a:p>
        </p:txBody>
      </p:sp>
      <p:sp>
        <p:nvSpPr>
          <p:cNvPr id="6" name="Footer Placeholder 5">
            <a:extLst>
              <a:ext uri="{FF2B5EF4-FFF2-40B4-BE49-F238E27FC236}">
                <a16:creationId xmlns:a16="http://schemas.microsoft.com/office/drawing/2014/main" id="{A988161E-8DB3-4F34-B7D3-9F99F003D27B}"/>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7C2EAF0-4D87-4646-8A78-11783F9A9303}"/>
              </a:ext>
            </a:extLst>
          </p:cNvPr>
          <p:cNvSpPr>
            <a:spLocks noGrp="1"/>
          </p:cNvSpPr>
          <p:nvPr>
            <p:ph type="sldNum" sz="quarter" idx="12"/>
          </p:nvPr>
        </p:nvSpPr>
        <p:spPr/>
        <p:txBody>
          <a:bodyPr/>
          <a:lstStyle/>
          <a:p>
            <a:fld id="{EACBC70D-8F84-4A12-801D-9CBD81ADD7BF}" type="slidenum">
              <a:rPr lang="en-AU" smtClean="0"/>
              <a:t>‹#›</a:t>
            </a:fld>
            <a:endParaRPr lang="en-AU"/>
          </a:p>
        </p:txBody>
      </p:sp>
    </p:spTree>
    <p:extLst>
      <p:ext uri="{BB962C8B-B14F-4D97-AF65-F5344CB8AC3E}">
        <p14:creationId xmlns:p14="http://schemas.microsoft.com/office/powerpoint/2010/main" val="2379262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E2417-F6B6-471F-9ADE-8F342A4242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88966F4A-62DF-4089-94D9-2392AF24D3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8A359F67-2BDA-4962-898B-6FE2ABCA02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5AC952-570F-4AE3-9F76-CCA4AF05E46A}"/>
              </a:ext>
            </a:extLst>
          </p:cNvPr>
          <p:cNvSpPr>
            <a:spLocks noGrp="1"/>
          </p:cNvSpPr>
          <p:nvPr>
            <p:ph type="dt" sz="half" idx="10"/>
          </p:nvPr>
        </p:nvSpPr>
        <p:spPr/>
        <p:txBody>
          <a:bodyPr/>
          <a:lstStyle/>
          <a:p>
            <a:fld id="{D9307279-ABD6-4465-A6FD-2A11853CB07B}" type="datetimeFigureOut">
              <a:rPr lang="en-AU" smtClean="0"/>
              <a:t>30/03/2021</a:t>
            </a:fld>
            <a:endParaRPr lang="en-AU"/>
          </a:p>
        </p:txBody>
      </p:sp>
      <p:sp>
        <p:nvSpPr>
          <p:cNvPr id="6" name="Footer Placeholder 5">
            <a:extLst>
              <a:ext uri="{FF2B5EF4-FFF2-40B4-BE49-F238E27FC236}">
                <a16:creationId xmlns:a16="http://schemas.microsoft.com/office/drawing/2014/main" id="{353E3572-A300-4DDE-8DF4-CEDE62DEB26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0A58F9C-96A6-4AC2-8746-531D93E5BE5C}"/>
              </a:ext>
            </a:extLst>
          </p:cNvPr>
          <p:cNvSpPr>
            <a:spLocks noGrp="1"/>
          </p:cNvSpPr>
          <p:nvPr>
            <p:ph type="sldNum" sz="quarter" idx="12"/>
          </p:nvPr>
        </p:nvSpPr>
        <p:spPr/>
        <p:txBody>
          <a:bodyPr/>
          <a:lstStyle/>
          <a:p>
            <a:fld id="{EACBC70D-8F84-4A12-801D-9CBD81ADD7BF}" type="slidenum">
              <a:rPr lang="en-AU" smtClean="0"/>
              <a:t>‹#›</a:t>
            </a:fld>
            <a:endParaRPr lang="en-AU"/>
          </a:p>
        </p:txBody>
      </p:sp>
    </p:spTree>
    <p:extLst>
      <p:ext uri="{BB962C8B-B14F-4D97-AF65-F5344CB8AC3E}">
        <p14:creationId xmlns:p14="http://schemas.microsoft.com/office/powerpoint/2010/main" val="3079462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screen">
            <a:alphaModFix amt="5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6FA9BD-18C8-4539-B8B6-7B89A1BD36CF}"/>
              </a:ext>
            </a:extLst>
          </p:cNvPr>
          <p:cNvSpPr>
            <a:spLocks noGrp="1"/>
          </p:cNvSpPr>
          <p:nvPr>
            <p:ph type="title"/>
          </p:nvPr>
        </p:nvSpPr>
        <p:spPr>
          <a:xfrm>
            <a:off x="838200" y="365126"/>
            <a:ext cx="10515600" cy="720000"/>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33C3E68F-9354-47BE-B5CD-D4B32AD4B434}"/>
              </a:ext>
            </a:extLst>
          </p:cNvPr>
          <p:cNvSpPr>
            <a:spLocks noGrp="1"/>
          </p:cNvSpPr>
          <p:nvPr>
            <p:ph type="body" idx="1"/>
          </p:nvPr>
        </p:nvSpPr>
        <p:spPr>
          <a:xfrm>
            <a:off x="838200" y="1085126"/>
            <a:ext cx="10515600" cy="50918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a:extLst>
              <a:ext uri="{FF2B5EF4-FFF2-40B4-BE49-F238E27FC236}">
                <a16:creationId xmlns:a16="http://schemas.microsoft.com/office/drawing/2014/main" id="{B29BFE8B-77EA-4D89-ACFE-8EED943D0D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aseline="0">
                <a:solidFill>
                  <a:schemeClr val="tx1">
                    <a:tint val="75000"/>
                  </a:schemeClr>
                </a:solidFill>
                <a:latin typeface="Klavika Light" panose="020B0506040000020004" pitchFamily="34" charset="0"/>
              </a:defRPr>
            </a:lvl1pPr>
          </a:lstStyle>
          <a:p>
            <a:fld id="{D9307279-ABD6-4465-A6FD-2A11853CB07B}" type="datetimeFigureOut">
              <a:rPr lang="en-AU" smtClean="0"/>
              <a:pPr/>
              <a:t>30/03/2021</a:t>
            </a:fld>
            <a:endParaRPr lang="en-AU" dirty="0"/>
          </a:p>
        </p:txBody>
      </p:sp>
      <p:sp>
        <p:nvSpPr>
          <p:cNvPr id="5" name="Footer Placeholder 4">
            <a:extLst>
              <a:ext uri="{FF2B5EF4-FFF2-40B4-BE49-F238E27FC236}">
                <a16:creationId xmlns:a16="http://schemas.microsoft.com/office/drawing/2014/main" id="{933DB484-1280-4A65-B808-DE256F7E19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aseline="0">
                <a:solidFill>
                  <a:schemeClr val="tx1">
                    <a:tint val="75000"/>
                  </a:schemeClr>
                </a:solidFill>
                <a:latin typeface="Klavika Light" panose="020B0506040000020004" pitchFamily="34" charset="0"/>
              </a:defRPr>
            </a:lvl1pPr>
          </a:lstStyle>
          <a:p>
            <a:endParaRPr lang="en-AU" dirty="0"/>
          </a:p>
        </p:txBody>
      </p:sp>
      <p:sp>
        <p:nvSpPr>
          <p:cNvPr id="6" name="Slide Number Placeholder 5">
            <a:extLst>
              <a:ext uri="{FF2B5EF4-FFF2-40B4-BE49-F238E27FC236}">
                <a16:creationId xmlns:a16="http://schemas.microsoft.com/office/drawing/2014/main" id="{4D7020FE-5E95-459E-ABD9-6FF533B7A7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Klavika Light" panose="020B0506040000020004" pitchFamily="34" charset="0"/>
              </a:defRPr>
            </a:lvl1pPr>
          </a:lstStyle>
          <a:p>
            <a:fld id="{EACBC70D-8F84-4A12-801D-9CBD81ADD7BF}" type="slidenum">
              <a:rPr lang="en-AU" smtClean="0"/>
              <a:pPr/>
              <a:t>‹#›</a:t>
            </a:fld>
            <a:endParaRPr lang="en-AU" dirty="0"/>
          </a:p>
        </p:txBody>
      </p:sp>
    </p:spTree>
    <p:extLst>
      <p:ext uri="{BB962C8B-B14F-4D97-AF65-F5344CB8AC3E}">
        <p14:creationId xmlns:p14="http://schemas.microsoft.com/office/powerpoint/2010/main" val="2083304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Lst>
  <p:txStyles>
    <p:titleStyle>
      <a:lvl1pPr algn="l" defTabSz="914400" rtl="0" eaLnBrk="1" latinLnBrk="0" hangingPunct="1">
        <a:lnSpc>
          <a:spcPct val="90000"/>
        </a:lnSpc>
        <a:spcBef>
          <a:spcPct val="0"/>
        </a:spcBef>
        <a:buNone/>
        <a:defRPr sz="4400" kern="1200" baseline="0">
          <a:solidFill>
            <a:schemeClr val="tx1"/>
          </a:solidFill>
          <a:latin typeface="Klavika Regular" panose="020B05060400000200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Klavika Regular" panose="020B05060400000200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Klavika Regular" panose="020B05060400000200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Klavika Regular" panose="020B05060400000200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Klavika Regular" panose="020B05060400000200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Klavika Regular" panose="020B050604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screen">
            <a:alphaModFix amt="5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5C7805-1B45-4787-8485-A46EAE854014}"/>
              </a:ext>
            </a:extLst>
          </p:cNvPr>
          <p:cNvSpPr>
            <a:spLocks noGrp="1"/>
          </p:cNvSpPr>
          <p:nvPr>
            <p:ph type="title"/>
          </p:nvPr>
        </p:nvSpPr>
        <p:spPr>
          <a:xfrm>
            <a:off x="838200" y="365125"/>
            <a:ext cx="10515600" cy="540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4FE523C-5AB9-49D9-BE6C-B620A5E7733D}"/>
              </a:ext>
            </a:extLst>
          </p:cNvPr>
          <p:cNvSpPr>
            <a:spLocks noGrp="1"/>
          </p:cNvSpPr>
          <p:nvPr>
            <p:ph type="body" idx="1"/>
          </p:nvPr>
        </p:nvSpPr>
        <p:spPr>
          <a:xfrm>
            <a:off x="838200" y="1083365"/>
            <a:ext cx="10515600" cy="50935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4ED0B7A-8AFE-492D-822A-DA8A44D769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Klavika Regular" panose="020B0506040000020004" pitchFamily="34" charset="0"/>
              </a:defRPr>
            </a:lvl1pPr>
          </a:lstStyle>
          <a:p>
            <a:fld id="{5FD3D1C1-5741-4C15-983C-C07844FEAEEA}" type="datetimeFigureOut">
              <a:rPr lang="en-AU" smtClean="0"/>
              <a:pPr/>
              <a:t>30/03/2021</a:t>
            </a:fld>
            <a:endParaRPr lang="en-AU"/>
          </a:p>
        </p:txBody>
      </p:sp>
      <p:sp>
        <p:nvSpPr>
          <p:cNvPr id="5" name="Footer Placeholder 4">
            <a:extLst>
              <a:ext uri="{FF2B5EF4-FFF2-40B4-BE49-F238E27FC236}">
                <a16:creationId xmlns:a16="http://schemas.microsoft.com/office/drawing/2014/main" id="{93C5C3CB-1D23-47FD-8B1E-F56A9F7674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Klavika Regular" panose="020B0506040000020004" pitchFamily="34" charset="0"/>
              </a:defRPr>
            </a:lvl1pPr>
          </a:lstStyle>
          <a:p>
            <a:endParaRPr lang="en-AU"/>
          </a:p>
        </p:txBody>
      </p:sp>
      <p:sp>
        <p:nvSpPr>
          <p:cNvPr id="6" name="Slide Number Placeholder 5">
            <a:extLst>
              <a:ext uri="{FF2B5EF4-FFF2-40B4-BE49-F238E27FC236}">
                <a16:creationId xmlns:a16="http://schemas.microsoft.com/office/drawing/2014/main" id="{24ED8CD5-68A8-40CE-ABA7-1F2D37072E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Klavika Regular" panose="020B0506040000020004" pitchFamily="34" charset="0"/>
              </a:defRPr>
            </a:lvl1pPr>
          </a:lstStyle>
          <a:p>
            <a:fld id="{674B98F8-FA46-4DDD-9465-E4117984B1FE}" type="slidenum">
              <a:rPr lang="en-AU" smtClean="0"/>
              <a:pPr/>
              <a:t>‹#›</a:t>
            </a:fld>
            <a:endParaRPr lang="en-AU"/>
          </a:p>
        </p:txBody>
      </p:sp>
    </p:spTree>
    <p:extLst>
      <p:ext uri="{BB962C8B-B14F-4D97-AF65-F5344CB8AC3E}">
        <p14:creationId xmlns:p14="http://schemas.microsoft.com/office/powerpoint/2010/main" val="5080024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Klavika Regular" panose="020B05060400000200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Klavika Regular" panose="020B05060400000200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Klavika Regular" panose="020B05060400000200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Klavika Regular" panose="020B05060400000200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lavika Regular" panose="020B05060400000200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lavika Regular" panose="020B050604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diagramQuickStyle" Target="../diagrams/quickStyle1.xml"/><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3.xml"/><Relationship Id="rId16" Type="http://schemas.openxmlformats.org/officeDocument/2006/relationships/image" Target="../media/image17.png"/><Relationship Id="rId1" Type="http://schemas.openxmlformats.org/officeDocument/2006/relationships/slideLayout" Target="../slideLayouts/slideLayout14.xml"/><Relationship Id="rId6" Type="http://schemas.openxmlformats.org/officeDocument/2006/relationships/diagramLayout" Target="../diagrams/layout1.xml"/><Relationship Id="rId11" Type="http://schemas.openxmlformats.org/officeDocument/2006/relationships/image" Target="../media/image12.png"/><Relationship Id="rId5" Type="http://schemas.openxmlformats.org/officeDocument/2006/relationships/diagramData" Target="../diagrams/data1.xml"/><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6.png"/><Relationship Id="rId9" Type="http://schemas.microsoft.com/office/2007/relationships/diagramDrawing" Target="../diagrams/drawing1.xml"/><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5.png"/><Relationship Id="rId18" Type="http://schemas.openxmlformats.org/officeDocument/2006/relationships/image" Target="../media/image32.jpeg"/><Relationship Id="rId3" Type="http://schemas.openxmlformats.org/officeDocument/2006/relationships/image" Target="../media/image19.jpeg"/><Relationship Id="rId21" Type="http://schemas.openxmlformats.org/officeDocument/2006/relationships/image" Target="../media/image17.png"/><Relationship Id="rId7" Type="http://schemas.openxmlformats.org/officeDocument/2006/relationships/image" Target="../media/image23.jpeg"/><Relationship Id="rId12" Type="http://schemas.openxmlformats.org/officeDocument/2006/relationships/image" Target="../media/image28.jpeg"/><Relationship Id="rId17" Type="http://schemas.openxmlformats.org/officeDocument/2006/relationships/image" Target="../media/image31.jpeg"/><Relationship Id="rId2" Type="http://schemas.openxmlformats.org/officeDocument/2006/relationships/notesSlide" Target="../notesSlides/notesSlide4.xml"/><Relationship Id="rId16" Type="http://schemas.openxmlformats.org/officeDocument/2006/relationships/image" Target="../media/image30.jpeg"/><Relationship Id="rId20" Type="http://schemas.openxmlformats.org/officeDocument/2006/relationships/chart" Target="../charts/chart1.xml"/><Relationship Id="rId1" Type="http://schemas.openxmlformats.org/officeDocument/2006/relationships/slideLayout" Target="../slideLayouts/slideLayout14.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5" Type="http://schemas.openxmlformats.org/officeDocument/2006/relationships/image" Target="../media/image29.jpeg"/><Relationship Id="rId10" Type="http://schemas.openxmlformats.org/officeDocument/2006/relationships/image" Target="../media/image26.jpeg"/><Relationship Id="rId19" Type="http://schemas.openxmlformats.org/officeDocument/2006/relationships/image" Target="../media/image33.jpeg"/><Relationship Id="rId4" Type="http://schemas.openxmlformats.org/officeDocument/2006/relationships/image" Target="../media/image20.jpeg"/><Relationship Id="rId9" Type="http://schemas.openxmlformats.org/officeDocument/2006/relationships/image" Target="../media/image25.jpeg"/><Relationship Id="rId14" Type="http://schemas.openxmlformats.org/officeDocument/2006/relationships/image" Target="../media/image6.png"/><Relationship Id="rId22"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30.jpe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5.png"/><Relationship Id="rId5" Type="http://schemas.openxmlformats.org/officeDocument/2006/relationships/chart" Target="../charts/chart2.xml"/><Relationship Id="rId4" Type="http://schemas.openxmlformats.org/officeDocument/2006/relationships/image" Target="../media/image37.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1.jpe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eg"/></Relationships>
</file>

<file path=ppt/slides/_rels/slide8.xml.rels><?xml version="1.0" encoding="UTF-8" standalone="yes"?>
<Relationships xmlns="http://schemas.openxmlformats.org/package/2006/relationships"><Relationship Id="rId8" Type="http://schemas.openxmlformats.org/officeDocument/2006/relationships/hyperlink" Target="http://www.lucapa.com.au/" TargetMode="External"/><Relationship Id="rId3" Type="http://schemas.openxmlformats.org/officeDocument/2006/relationships/image" Target="../media/image43.jpeg"/><Relationship Id="rId7" Type="http://schemas.openxmlformats.org/officeDocument/2006/relationships/hyperlink" Target="mailto:general@Lucapa.com.au" TargetMode="External"/><Relationship Id="rId2" Type="http://schemas.openxmlformats.org/officeDocument/2006/relationships/image" Target="../media/image42.png"/><Relationship Id="rId1" Type="http://schemas.openxmlformats.org/officeDocument/2006/relationships/slideLayout" Target="../slideLayouts/slideLayout1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17D95F4-38E8-4189-BA14-5124F234C73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7642459" cy="6858000"/>
          </a:xfrm>
          <a:prstGeom prst="rect">
            <a:avLst/>
          </a:prstGeom>
        </p:spPr>
      </p:pic>
      <p:sp>
        <p:nvSpPr>
          <p:cNvPr id="2" name="Title 1">
            <a:extLst>
              <a:ext uri="{FF2B5EF4-FFF2-40B4-BE49-F238E27FC236}">
                <a16:creationId xmlns:a16="http://schemas.microsoft.com/office/drawing/2014/main" id="{431C6E79-7E88-4BE2-890C-5736036C7711}"/>
              </a:ext>
            </a:extLst>
          </p:cNvPr>
          <p:cNvSpPr>
            <a:spLocks noGrp="1"/>
          </p:cNvSpPr>
          <p:nvPr>
            <p:ph type="ctrTitle"/>
          </p:nvPr>
        </p:nvSpPr>
        <p:spPr>
          <a:xfrm>
            <a:off x="7421825" y="1132050"/>
            <a:ext cx="4217725" cy="1655762"/>
          </a:xfrm>
        </p:spPr>
        <p:txBody>
          <a:bodyPr>
            <a:noAutofit/>
          </a:bodyPr>
          <a:lstStyle/>
          <a:p>
            <a:r>
              <a:rPr lang="en-US" sz="4000" b="1" dirty="0">
                <a:solidFill>
                  <a:schemeClr val="bg1"/>
                </a:solidFill>
              </a:rPr>
              <a:t>Lucapa Diamond Company Limited</a:t>
            </a:r>
            <a:br>
              <a:rPr lang="en-US" sz="4000" b="1" dirty="0">
                <a:solidFill>
                  <a:schemeClr val="bg1"/>
                </a:solidFill>
              </a:rPr>
            </a:br>
            <a:r>
              <a:rPr lang="en-US" sz="1200" dirty="0">
                <a:solidFill>
                  <a:schemeClr val="bg1"/>
                </a:solidFill>
              </a:rPr>
              <a:t>ASX: LOM</a:t>
            </a:r>
            <a:endParaRPr lang="en-AU" sz="4000" dirty="0">
              <a:solidFill>
                <a:schemeClr val="bg1"/>
              </a:solidFill>
            </a:endParaRPr>
          </a:p>
        </p:txBody>
      </p:sp>
      <p:sp>
        <p:nvSpPr>
          <p:cNvPr id="3" name="Subtitle 2">
            <a:extLst>
              <a:ext uri="{FF2B5EF4-FFF2-40B4-BE49-F238E27FC236}">
                <a16:creationId xmlns:a16="http://schemas.microsoft.com/office/drawing/2014/main" id="{A3F1DC21-0DFF-4E1E-8D22-D9EAD75A4BCD}"/>
              </a:ext>
            </a:extLst>
          </p:cNvPr>
          <p:cNvSpPr>
            <a:spLocks noGrp="1"/>
          </p:cNvSpPr>
          <p:nvPr>
            <p:ph type="subTitle" idx="1"/>
          </p:nvPr>
        </p:nvSpPr>
        <p:spPr>
          <a:xfrm>
            <a:off x="7421825" y="3159900"/>
            <a:ext cx="4217725" cy="1828799"/>
          </a:xfrm>
        </p:spPr>
        <p:txBody>
          <a:bodyPr>
            <a:normAutofit fontScale="92500" lnSpcReduction="20000"/>
          </a:bodyPr>
          <a:lstStyle/>
          <a:p>
            <a:r>
              <a:rPr lang="en-US" sz="3200" b="1" i="1" dirty="0">
                <a:solidFill>
                  <a:schemeClr val="accent1"/>
                </a:solidFill>
                <a:latin typeface="Klavika Light" panose="020B0506040000020004" pitchFamily="34" charset="0"/>
              </a:rPr>
              <a:t>A</a:t>
            </a:r>
          </a:p>
          <a:p>
            <a:r>
              <a:rPr lang="en-US" sz="3200" b="1" i="1" dirty="0">
                <a:solidFill>
                  <a:schemeClr val="accent1"/>
                </a:solidFill>
                <a:latin typeface="Klavika Light" panose="020B0506040000020004" pitchFamily="34" charset="0"/>
              </a:rPr>
              <a:t>PRODUCER</a:t>
            </a:r>
          </a:p>
          <a:p>
            <a:r>
              <a:rPr lang="en-US" sz="3200" b="1" i="1" dirty="0">
                <a:solidFill>
                  <a:schemeClr val="accent1"/>
                </a:solidFill>
                <a:latin typeface="Klavika Light" panose="020B0506040000020004" pitchFamily="34" charset="0"/>
              </a:rPr>
              <a:t>&amp; EXPLORER</a:t>
            </a:r>
          </a:p>
          <a:p>
            <a:r>
              <a:rPr lang="en-US" sz="2200" b="1" i="1" dirty="0">
                <a:solidFill>
                  <a:schemeClr val="accent2">
                    <a:lumMod val="60000"/>
                    <a:lumOff val="40000"/>
                  </a:schemeClr>
                </a:solidFill>
                <a:latin typeface="Klavika Light" panose="020B0506040000020004" pitchFamily="34" charset="0"/>
              </a:rPr>
              <a:t>of large high-value diamonds</a:t>
            </a:r>
          </a:p>
        </p:txBody>
      </p:sp>
      <p:sp>
        <p:nvSpPr>
          <p:cNvPr id="4" name="TextBox 3">
            <a:extLst>
              <a:ext uri="{FF2B5EF4-FFF2-40B4-BE49-F238E27FC236}">
                <a16:creationId xmlns:a16="http://schemas.microsoft.com/office/drawing/2014/main" id="{CF628809-00A9-477F-8CBA-56D43087EF8A}"/>
              </a:ext>
            </a:extLst>
          </p:cNvPr>
          <p:cNvSpPr txBox="1"/>
          <p:nvPr/>
        </p:nvSpPr>
        <p:spPr>
          <a:xfrm>
            <a:off x="7421825" y="5360788"/>
            <a:ext cx="421772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E7E6E6"/>
                </a:solidFill>
                <a:effectLst/>
                <a:uLnTx/>
                <a:uFillTx/>
                <a:latin typeface="Klavika Light" panose="020B0506040000020004" pitchFamily="34" charset="0"/>
                <a:ea typeface="+mn-ea"/>
                <a:cs typeface="+mn-cs"/>
              </a:rPr>
              <a:t>Corporate Presentation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E7E6E6"/>
                </a:solidFill>
                <a:effectLst/>
                <a:uLnTx/>
                <a:uFillTx/>
                <a:latin typeface="Klavika Light" panose="020B0506040000020004" pitchFamily="34" charset="0"/>
                <a:ea typeface="+mn-ea"/>
                <a:cs typeface="+mn-cs"/>
              </a:rPr>
              <a:t>31 March 2021</a:t>
            </a:r>
          </a:p>
        </p:txBody>
      </p:sp>
      <p:pic>
        <p:nvPicPr>
          <p:cNvPr id="6" name="Picture 5" descr="A close up of a logo&#10;&#10;Description automatically generated">
            <a:extLst>
              <a:ext uri="{FF2B5EF4-FFF2-40B4-BE49-F238E27FC236}">
                <a16:creationId xmlns:a16="http://schemas.microsoft.com/office/drawing/2014/main" id="{7899385E-B477-489C-B2C1-7F893B50DB8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157175" y="434696"/>
            <a:ext cx="747023" cy="867331"/>
          </a:xfrm>
          <a:prstGeom prst="rect">
            <a:avLst/>
          </a:prstGeom>
        </p:spPr>
      </p:pic>
      <p:pic>
        <p:nvPicPr>
          <p:cNvPr id="8" name="Picture 7" descr="Chart, pie chart&#10;&#10;Description automatically generated">
            <a:extLst>
              <a:ext uri="{FF2B5EF4-FFF2-40B4-BE49-F238E27FC236}">
                <a16:creationId xmlns:a16="http://schemas.microsoft.com/office/drawing/2014/main" id="{8CCF7E5B-7BBE-47A3-BC2C-94B9793C3906}"/>
              </a:ext>
            </a:extLst>
          </p:cNvPr>
          <p:cNvPicPr>
            <a:picLocks noChangeAspect="1"/>
          </p:cNvPicPr>
          <p:nvPr/>
        </p:nvPicPr>
        <p:blipFill rotWithShape="1">
          <a:blip r:embed="rId5" cstate="screen">
            <a:alphaModFix amt="35000"/>
            <a:extLst>
              <a:ext uri="{28A0092B-C50C-407E-A947-70E740481C1C}">
                <a14:useLocalDpi xmlns:a14="http://schemas.microsoft.com/office/drawing/2010/main"/>
              </a:ext>
            </a:extLst>
          </a:blip>
          <a:srcRect/>
          <a:stretch/>
        </p:blipFill>
        <p:spPr>
          <a:xfrm>
            <a:off x="754144" y="254334"/>
            <a:ext cx="6372709" cy="6372709"/>
          </a:xfrm>
          <a:prstGeom prst="flowChartConnector">
            <a:avLst/>
          </a:prstGeom>
          <a:effectLst>
            <a:softEdge rad="635000"/>
          </a:effectLst>
        </p:spPr>
      </p:pic>
    </p:spTree>
    <p:extLst>
      <p:ext uri="{BB962C8B-B14F-4D97-AF65-F5344CB8AC3E}">
        <p14:creationId xmlns:p14="http://schemas.microsoft.com/office/powerpoint/2010/main" val="613490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838200" y="978034"/>
            <a:ext cx="10525799" cy="5532755"/>
          </a:xfrm>
        </p:spPr>
        <p:txBody>
          <a:bodyPr>
            <a:normAutofit fontScale="92500"/>
          </a:bodyPr>
          <a:lstStyle/>
          <a:p>
            <a:pPr marL="0" indent="0" algn="just">
              <a:buNone/>
            </a:pPr>
            <a:r>
              <a:rPr lang="en-US" altLang="en-US" sz="1400" b="1" dirty="0"/>
              <a:t>Forward-Looking Statements</a:t>
            </a:r>
          </a:p>
          <a:p>
            <a:pPr marL="0" indent="0" algn="just">
              <a:buNone/>
            </a:pPr>
            <a:r>
              <a:rPr lang="en-US" sz="1200" dirty="0"/>
              <a:t>This Presentation has been prepared by Lucapa Diamond Company Limited (“the Company”).  This document contains background information about the Company current at the date of this Presentation.  The Presentation is in summary form and does not purport to be all inclusive or complete.  Recipients should conduct their own investigations and perform their own analysis in order to satisfy themselves as to the accuracy and completeness of the information, statements and opinions contained in this Presentation. This Presentation is for information purposes only.  Neither this Presentation nor the information contained in it constitutes an offer, invitation, solicitation or recommendation in relation to the purchase or sale of shares in any jurisdiction.  This Presentation may not be distributed in any jurisdiction except in accordance with the legal requirements applicable in such jurisdiction.  Recipients should inform themselves of the restrictions that apply in their own jurisdiction.  A failure to do so may result in a violation of securities laws in such jurisdiction. This Presentation does not constitute investment advice and has been prepared without taking into account the recipient’s investment objectives, financial circumstances or particular needs and the opinions and recommendations in this representation are not intended to represent recommendations of particular investments to particular persons.  Recipients should seek professional advice when deciding if an investment is appropriate.  All securities transactions involve risks, which include (among others) the risk of adverse or unanticipated market, financial or political developments.</a:t>
            </a:r>
            <a:endParaRPr lang="en-AU" sz="1200" dirty="0"/>
          </a:p>
          <a:p>
            <a:pPr marL="0" indent="0" algn="just">
              <a:buNone/>
            </a:pPr>
            <a:r>
              <a:rPr lang="en-US" sz="1200" dirty="0"/>
              <a:t>To the fullest extent permitted by law, the Company, its officers, employees, agents and advisers do not make any representation or warranty, express or implied, as to the currency, accuracy, reliability or completeness of any information, statements, opinion, estimates, forecasts or other representations contained in this Presentation.  No responsibility for any errors or omissions from this Presentation arising out of negligence or otherwise is accepted. This Presentation may include forward-looking statements.  Forward-looking statements are only predictions and are subject to risks, uncertainties and assumptions which are outside the control of the Company.  Actual values, results or events may be materially different to those express or implied in this Presentation.  Given these uncertainties, recipients are cautioned not to place reliance on forward-looking statements.  Any forward-looking statements in this Presentation speak only at the date of issue of this Presentation.  Subject to any continuing obligations under applicable law and ASX Listing Rules, the Company does not undertake any obligation to update or revise any information or any of the forward-looking statements in this Presentation or any changes in events, conditions or circumstances on which any such forward-looking statement is based.</a:t>
            </a:r>
          </a:p>
          <a:p>
            <a:pPr marL="0" indent="0" algn="just">
              <a:buNone/>
            </a:pPr>
            <a:r>
              <a:rPr lang="en-AU" sz="1400" b="1" dirty="0"/>
              <a:t>No New Information</a:t>
            </a:r>
          </a:p>
          <a:p>
            <a:pPr marL="0" indent="0" algn="just">
              <a:buNone/>
            </a:pPr>
            <a:r>
              <a:rPr lang="en-US" sz="1200" dirty="0"/>
              <a:t>To the extent that this presentation contains references to prior exploration results and Mineral Resource estimates, which have been cross referenced to previous market announcements made by the Company, unless explicitly stated, no new information is contained. The Company confirms that it is not aware of any new information or data that materially affects the information included in the relevant market announcements and, in the case of estimates of Mineral Resources that all material assumptions and technical parameters underpinning the estimates in the relevant market announcement continue to apply.</a:t>
            </a:r>
          </a:p>
          <a:p>
            <a:pPr marL="0" indent="0" algn="just">
              <a:buNone/>
            </a:pPr>
            <a:r>
              <a:rPr lang="en-AU" altLang="en-US" sz="1400" b="1" dirty="0"/>
              <a:t>Competent Person’s Statements</a:t>
            </a:r>
          </a:p>
          <a:p>
            <a:pPr marL="0" indent="0" algn="just">
              <a:buNone/>
            </a:pPr>
            <a:r>
              <a:rPr lang="en-AU" sz="1200" dirty="0"/>
              <a:t>Information included in this presentation that relates to exploration results and resource estimates on the Lulo Diamond Resource and Mothae Diamond Resource is based on and fairly represents information and supporting documentation prepared and compiled by Richard Price who is a Member of the Australasian Institute of Mining and Metallurgy. Mr Price is an employee of the Company. Mr Price has sufficient experience which is relevant to the style of mineralisation and type of deposits under consideration and to the activity which he is undertaking to qualify as a Competent Person as defined in the 2012 Edition of the Australasian Code for Reporting Exploration Results, Mineral Resources and Ore Reserves. Mr Price consents to the inclusion in the presentation of the matters based on this information in the form and context in which it appears.</a:t>
            </a:r>
          </a:p>
        </p:txBody>
      </p:sp>
      <p:pic>
        <p:nvPicPr>
          <p:cNvPr id="5" name="Picture 4" descr="A close up of a logo&#10;&#10;Description automatically generated">
            <a:extLst>
              <a:ext uri="{FF2B5EF4-FFF2-40B4-BE49-F238E27FC236}">
                <a16:creationId xmlns:a16="http://schemas.microsoft.com/office/drawing/2014/main" id="{FD924607-F62D-490F-85EE-EC6CF711D59B}"/>
              </a:ext>
            </a:extLst>
          </p:cNvPr>
          <p:cNvPicPr>
            <a:picLocks noChangeAspect="1"/>
          </p:cNvPicPr>
          <p:nvPr/>
        </p:nvPicPr>
        <p:blipFill rotWithShape="1">
          <a:blip r:embed="rId3" cstate="screen">
            <a:alphaModFix amt="26000"/>
            <a:extLst>
              <a:ext uri="{28A0092B-C50C-407E-A947-70E740481C1C}">
                <a14:useLocalDpi xmlns:a14="http://schemas.microsoft.com/office/drawing/2010/main"/>
              </a:ext>
            </a:extLst>
          </a:blip>
          <a:srcRect l="-61"/>
          <a:stretch/>
        </p:blipFill>
        <p:spPr>
          <a:xfrm>
            <a:off x="11047962" y="6376724"/>
            <a:ext cx="352138" cy="344751"/>
          </a:xfrm>
          <a:prstGeom prst="rect">
            <a:avLst/>
          </a:prstGeom>
        </p:spPr>
      </p:pic>
      <p:sp>
        <p:nvSpPr>
          <p:cNvPr id="6" name="Slide Number Placeholder 6">
            <a:extLst>
              <a:ext uri="{FF2B5EF4-FFF2-40B4-BE49-F238E27FC236}">
                <a16:creationId xmlns:a16="http://schemas.microsoft.com/office/drawing/2014/main" id="{94F77906-F5FA-4EE9-BC9F-68C53481F43A}"/>
              </a:ext>
            </a:extLst>
          </p:cNvPr>
          <p:cNvSpPr>
            <a:spLocks noGrp="1"/>
          </p:cNvSpPr>
          <p:nvPr>
            <p:ph type="sldNum" sz="quarter" idx="12"/>
          </p:nvPr>
        </p:nvSpPr>
        <p:spPr>
          <a:xfrm>
            <a:off x="11047962" y="6377651"/>
            <a:ext cx="352138" cy="34382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74B98F8-FA46-4DDD-9465-E4117984B1FE}" type="slidenum">
              <a:rPr kumimoji="0" lang="en-AU" sz="1200" b="1" i="0" u="none" strike="noStrike" kern="1200" cap="none" spc="0" normalizeH="0" baseline="0" noProof="0" smtClean="0">
                <a:ln>
                  <a:noFill/>
                </a:ln>
                <a:solidFill>
                  <a:schemeClr val="tx1">
                    <a:lumMod val="65000"/>
                    <a:lumOff val="35000"/>
                  </a:schemeClr>
                </a:solidFill>
                <a:effectLst/>
                <a:uLnTx/>
                <a:uFillTx/>
                <a:latin typeface="Klavika Regular" panose="020B05060400000200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AU" sz="1200" b="1" i="0" u="none" strike="noStrike" kern="1200" cap="none" spc="0" normalizeH="0" baseline="0" noProof="0" dirty="0">
              <a:ln>
                <a:noFill/>
              </a:ln>
              <a:solidFill>
                <a:schemeClr val="tx1">
                  <a:lumMod val="65000"/>
                  <a:lumOff val="35000"/>
                </a:schemeClr>
              </a:solidFill>
              <a:effectLst/>
              <a:uLnTx/>
              <a:uFillTx/>
              <a:latin typeface="Klavika Regular" panose="020B0506040000020004" pitchFamily="34" charset="0"/>
              <a:ea typeface="+mn-ea"/>
              <a:cs typeface="+mn-cs"/>
            </a:endParaRPr>
          </a:p>
        </p:txBody>
      </p:sp>
      <p:sp>
        <p:nvSpPr>
          <p:cNvPr id="4" name="Title 3">
            <a:extLst>
              <a:ext uri="{FF2B5EF4-FFF2-40B4-BE49-F238E27FC236}">
                <a16:creationId xmlns:a16="http://schemas.microsoft.com/office/drawing/2014/main" id="{3D1DB9C4-3F48-4AEC-92FD-2C4892B2C298}"/>
              </a:ext>
            </a:extLst>
          </p:cNvPr>
          <p:cNvSpPr>
            <a:spLocks noGrp="1"/>
          </p:cNvSpPr>
          <p:nvPr>
            <p:ph type="title"/>
          </p:nvPr>
        </p:nvSpPr>
        <p:spPr>
          <a:xfrm>
            <a:off x="838200" y="365124"/>
            <a:ext cx="10515600" cy="720000"/>
          </a:xfrm>
        </p:spPr>
        <p:txBody>
          <a:bodyPr>
            <a:normAutofit/>
          </a:bodyPr>
          <a:lstStyle/>
          <a:p>
            <a:r>
              <a:rPr lang="en-US" b="1" dirty="0"/>
              <a:t>Cautionary Statements</a:t>
            </a:r>
            <a:endParaRPr lang="en-AU" b="1" dirty="0"/>
          </a:p>
        </p:txBody>
      </p:sp>
      <p:pic>
        <p:nvPicPr>
          <p:cNvPr id="9" name="Picture 8" descr="A close up of a logo&#10;&#10;Description automatically generated">
            <a:extLst>
              <a:ext uri="{FF2B5EF4-FFF2-40B4-BE49-F238E27FC236}">
                <a16:creationId xmlns:a16="http://schemas.microsoft.com/office/drawing/2014/main" id="{264A3E20-B931-4E0E-A98F-7CEAACE08A0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98383" y="363250"/>
            <a:ext cx="529618" cy="539368"/>
          </a:xfrm>
          <a:prstGeom prst="rect">
            <a:avLst/>
          </a:prstGeom>
        </p:spPr>
      </p:pic>
    </p:spTree>
    <p:extLst>
      <p:ext uri="{BB962C8B-B14F-4D97-AF65-F5344CB8AC3E}">
        <p14:creationId xmlns:p14="http://schemas.microsoft.com/office/powerpoint/2010/main" val="7452665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TextBox 102">
            <a:extLst>
              <a:ext uri="{FF2B5EF4-FFF2-40B4-BE49-F238E27FC236}">
                <a16:creationId xmlns:a16="http://schemas.microsoft.com/office/drawing/2014/main" id="{73D0C50D-7B9F-4078-B4B5-EBD62D293970}"/>
              </a:ext>
            </a:extLst>
          </p:cNvPr>
          <p:cNvSpPr txBox="1"/>
          <p:nvPr/>
        </p:nvSpPr>
        <p:spPr>
          <a:xfrm>
            <a:off x="9936891" y="3167656"/>
            <a:ext cx="1312545" cy="360000"/>
          </a:xfrm>
          <a:prstGeom prst="rightArrow">
            <a:avLst/>
          </a:prstGeom>
          <a:solidFill>
            <a:schemeClr val="accent2"/>
          </a:solidFill>
          <a:ln>
            <a:solidFill>
              <a:schemeClr val="accent2">
                <a:lumMod val="75000"/>
              </a:schemeClr>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400" b="1" i="1" u="none" strike="noStrike" kern="1200" cap="none" spc="0" normalizeH="0" baseline="0" noProof="0" dirty="0">
              <a:ln>
                <a:noFill/>
              </a:ln>
              <a:solidFill>
                <a:srgbClr val="75AADB"/>
              </a:solidFill>
              <a:effectLst/>
              <a:uLnTx/>
              <a:uFillTx/>
              <a:latin typeface="Klavika Light" panose="020B0506040000020004" pitchFamily="34" charset="0"/>
              <a:ea typeface="+mn-ea"/>
              <a:cs typeface="+mn-cs"/>
            </a:endParaRPr>
          </a:p>
        </p:txBody>
      </p:sp>
      <p:sp>
        <p:nvSpPr>
          <p:cNvPr id="102" name="TextBox 101">
            <a:extLst>
              <a:ext uri="{FF2B5EF4-FFF2-40B4-BE49-F238E27FC236}">
                <a16:creationId xmlns:a16="http://schemas.microsoft.com/office/drawing/2014/main" id="{D58DC565-5DBF-4B80-9FA7-04477E68FB03}"/>
              </a:ext>
            </a:extLst>
          </p:cNvPr>
          <p:cNvSpPr txBox="1"/>
          <p:nvPr/>
        </p:nvSpPr>
        <p:spPr>
          <a:xfrm>
            <a:off x="8747257" y="3177900"/>
            <a:ext cx="1312545" cy="360000"/>
          </a:xfrm>
          <a:prstGeom prst="rightArrow">
            <a:avLst/>
          </a:prstGeom>
          <a:solidFill>
            <a:schemeClr val="accent2"/>
          </a:solidFill>
          <a:ln>
            <a:solidFill>
              <a:schemeClr val="accent2">
                <a:lumMod val="75000"/>
              </a:schemeClr>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400" b="1" i="1" u="none" strike="noStrike" kern="1200" cap="none" spc="0" normalizeH="0" baseline="0" noProof="0" dirty="0">
              <a:ln>
                <a:noFill/>
              </a:ln>
              <a:solidFill>
                <a:srgbClr val="75AADB"/>
              </a:solidFill>
              <a:effectLst/>
              <a:uLnTx/>
              <a:uFillTx/>
              <a:latin typeface="Klavika Light" panose="020B0506040000020004" pitchFamily="34" charset="0"/>
              <a:ea typeface="+mn-ea"/>
              <a:cs typeface="+mn-cs"/>
            </a:endParaRPr>
          </a:p>
        </p:txBody>
      </p:sp>
      <p:sp>
        <p:nvSpPr>
          <p:cNvPr id="101" name="TextBox 100">
            <a:extLst>
              <a:ext uri="{FF2B5EF4-FFF2-40B4-BE49-F238E27FC236}">
                <a16:creationId xmlns:a16="http://schemas.microsoft.com/office/drawing/2014/main" id="{94068484-C4E9-48A9-AD44-EED7F8C28368}"/>
              </a:ext>
            </a:extLst>
          </p:cNvPr>
          <p:cNvSpPr txBox="1"/>
          <p:nvPr/>
        </p:nvSpPr>
        <p:spPr>
          <a:xfrm>
            <a:off x="7566535" y="3177900"/>
            <a:ext cx="1312545" cy="360000"/>
          </a:xfrm>
          <a:prstGeom prst="rightArrow">
            <a:avLst/>
          </a:prstGeom>
          <a:solidFill>
            <a:schemeClr val="accent2"/>
          </a:solidFill>
          <a:ln>
            <a:solidFill>
              <a:schemeClr val="accent2">
                <a:lumMod val="75000"/>
              </a:schemeClr>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400" b="1" i="1" u="none" strike="noStrike" kern="1200" cap="none" spc="0" normalizeH="0" baseline="0" noProof="0" dirty="0">
              <a:ln>
                <a:noFill/>
              </a:ln>
              <a:solidFill>
                <a:srgbClr val="75AADB"/>
              </a:solidFill>
              <a:effectLst/>
              <a:uLnTx/>
              <a:uFillTx/>
              <a:latin typeface="Klavika Light" panose="020B0506040000020004" pitchFamily="34" charset="0"/>
              <a:ea typeface="+mn-ea"/>
              <a:cs typeface="+mn-cs"/>
            </a:endParaRPr>
          </a:p>
        </p:txBody>
      </p:sp>
      <p:sp>
        <p:nvSpPr>
          <p:cNvPr id="76" name="TextBox 75">
            <a:extLst>
              <a:ext uri="{FF2B5EF4-FFF2-40B4-BE49-F238E27FC236}">
                <a16:creationId xmlns:a16="http://schemas.microsoft.com/office/drawing/2014/main" id="{FD42BB59-1664-45E6-81F5-66058D7EB484}"/>
              </a:ext>
            </a:extLst>
          </p:cNvPr>
          <p:cNvSpPr txBox="1"/>
          <p:nvPr/>
        </p:nvSpPr>
        <p:spPr>
          <a:xfrm>
            <a:off x="9942089" y="2478534"/>
            <a:ext cx="1312545" cy="360000"/>
          </a:xfrm>
          <a:prstGeom prst="rightArrow">
            <a:avLst/>
          </a:prstGeom>
          <a:solidFill>
            <a:schemeClr val="accent2"/>
          </a:solidFill>
          <a:ln>
            <a:solidFill>
              <a:schemeClr val="accent2">
                <a:lumMod val="75000"/>
              </a:schemeClr>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400" b="1" i="1" u="none" strike="noStrike" kern="1200" cap="none" spc="0" normalizeH="0" baseline="0" noProof="0" dirty="0">
              <a:ln>
                <a:noFill/>
              </a:ln>
              <a:solidFill>
                <a:srgbClr val="75AADB"/>
              </a:solidFill>
              <a:effectLst/>
              <a:uLnTx/>
              <a:uFillTx/>
              <a:latin typeface="Klavika Light" panose="020B0506040000020004" pitchFamily="34" charset="0"/>
              <a:ea typeface="+mn-ea"/>
              <a:cs typeface="+mn-cs"/>
            </a:endParaRPr>
          </a:p>
        </p:txBody>
      </p:sp>
      <p:sp>
        <p:nvSpPr>
          <p:cNvPr id="75" name="TextBox 74">
            <a:extLst>
              <a:ext uri="{FF2B5EF4-FFF2-40B4-BE49-F238E27FC236}">
                <a16:creationId xmlns:a16="http://schemas.microsoft.com/office/drawing/2014/main" id="{B367FBB1-FE21-40DD-BBCA-47677D8304A4}"/>
              </a:ext>
            </a:extLst>
          </p:cNvPr>
          <p:cNvSpPr txBox="1"/>
          <p:nvPr/>
        </p:nvSpPr>
        <p:spPr>
          <a:xfrm>
            <a:off x="8752455" y="2488778"/>
            <a:ext cx="1312545" cy="360000"/>
          </a:xfrm>
          <a:prstGeom prst="rightArrow">
            <a:avLst/>
          </a:prstGeom>
          <a:solidFill>
            <a:schemeClr val="accent2"/>
          </a:solidFill>
          <a:ln>
            <a:solidFill>
              <a:schemeClr val="accent2">
                <a:lumMod val="75000"/>
              </a:schemeClr>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400" b="1" i="1" u="none" strike="noStrike" kern="1200" cap="none" spc="0" normalizeH="0" baseline="0" noProof="0" dirty="0">
              <a:ln>
                <a:noFill/>
              </a:ln>
              <a:solidFill>
                <a:srgbClr val="75AADB"/>
              </a:solidFill>
              <a:effectLst/>
              <a:uLnTx/>
              <a:uFillTx/>
              <a:latin typeface="Klavika Light" panose="020B0506040000020004" pitchFamily="34" charset="0"/>
              <a:ea typeface="+mn-ea"/>
              <a:cs typeface="+mn-cs"/>
            </a:endParaRPr>
          </a:p>
        </p:txBody>
      </p:sp>
      <p:sp>
        <p:nvSpPr>
          <p:cNvPr id="74" name="TextBox 73">
            <a:extLst>
              <a:ext uri="{FF2B5EF4-FFF2-40B4-BE49-F238E27FC236}">
                <a16:creationId xmlns:a16="http://schemas.microsoft.com/office/drawing/2014/main" id="{962ECF48-455C-4172-B90E-2D255B40915D}"/>
              </a:ext>
            </a:extLst>
          </p:cNvPr>
          <p:cNvSpPr txBox="1"/>
          <p:nvPr/>
        </p:nvSpPr>
        <p:spPr>
          <a:xfrm>
            <a:off x="7571733" y="2488778"/>
            <a:ext cx="1312545" cy="360000"/>
          </a:xfrm>
          <a:prstGeom prst="rightArrow">
            <a:avLst/>
          </a:prstGeom>
          <a:solidFill>
            <a:schemeClr val="accent2"/>
          </a:solidFill>
          <a:ln>
            <a:solidFill>
              <a:schemeClr val="accent2">
                <a:lumMod val="75000"/>
              </a:schemeClr>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400" b="1" i="1" u="none" strike="noStrike" kern="1200" cap="none" spc="0" normalizeH="0" baseline="0" noProof="0" dirty="0">
              <a:ln>
                <a:noFill/>
              </a:ln>
              <a:solidFill>
                <a:srgbClr val="75AADB"/>
              </a:solidFill>
              <a:effectLst/>
              <a:uLnTx/>
              <a:uFillTx/>
              <a:latin typeface="Klavika Light" panose="020B0506040000020004" pitchFamily="34" charset="0"/>
              <a:ea typeface="+mn-ea"/>
              <a:cs typeface="+mn-cs"/>
            </a:endParaRPr>
          </a:p>
        </p:txBody>
      </p:sp>
      <p:pic>
        <p:nvPicPr>
          <p:cNvPr id="5" name="Picture 4" descr="A close up of a logo&#10;&#10;Description automatically generated">
            <a:extLst>
              <a:ext uri="{FF2B5EF4-FFF2-40B4-BE49-F238E27FC236}">
                <a16:creationId xmlns:a16="http://schemas.microsoft.com/office/drawing/2014/main" id="{FD924607-F62D-490F-85EE-EC6CF711D59B}"/>
              </a:ext>
            </a:extLst>
          </p:cNvPr>
          <p:cNvPicPr>
            <a:picLocks noChangeAspect="1"/>
          </p:cNvPicPr>
          <p:nvPr/>
        </p:nvPicPr>
        <p:blipFill rotWithShape="1">
          <a:blip r:embed="rId3" cstate="screen">
            <a:alphaModFix amt="50000"/>
            <a:extLst>
              <a:ext uri="{28A0092B-C50C-407E-A947-70E740481C1C}">
                <a14:useLocalDpi xmlns:a14="http://schemas.microsoft.com/office/drawing/2010/main"/>
              </a:ext>
            </a:extLst>
          </a:blip>
          <a:srcRect l="-61"/>
          <a:stretch/>
        </p:blipFill>
        <p:spPr>
          <a:xfrm>
            <a:off x="11047962" y="6376724"/>
            <a:ext cx="352138" cy="344751"/>
          </a:xfrm>
          <a:prstGeom prst="rect">
            <a:avLst/>
          </a:prstGeom>
        </p:spPr>
      </p:pic>
      <p:sp>
        <p:nvSpPr>
          <p:cNvPr id="6" name="Slide Number Placeholder 6">
            <a:extLst>
              <a:ext uri="{FF2B5EF4-FFF2-40B4-BE49-F238E27FC236}">
                <a16:creationId xmlns:a16="http://schemas.microsoft.com/office/drawing/2014/main" id="{94F77906-F5FA-4EE9-BC9F-68C53481F43A}"/>
              </a:ext>
            </a:extLst>
          </p:cNvPr>
          <p:cNvSpPr>
            <a:spLocks noGrp="1"/>
          </p:cNvSpPr>
          <p:nvPr>
            <p:ph type="sldNum" sz="quarter" idx="12"/>
          </p:nvPr>
        </p:nvSpPr>
        <p:spPr>
          <a:xfrm>
            <a:off x="11047962" y="6377651"/>
            <a:ext cx="352138" cy="34382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74B98F8-FA46-4DDD-9465-E4117984B1FE}" type="slidenum">
              <a:rPr kumimoji="0" lang="en-AU" sz="1200" b="1" i="0" u="none" strike="noStrike" kern="1200" cap="none" spc="0" normalizeH="0" baseline="0" noProof="0" smtClean="0">
                <a:ln>
                  <a:noFill/>
                </a:ln>
                <a:solidFill>
                  <a:schemeClr val="tx1">
                    <a:lumMod val="65000"/>
                    <a:lumOff val="35000"/>
                  </a:schemeClr>
                </a:solidFill>
                <a:effectLst/>
                <a:uLnTx/>
                <a:uFillTx/>
                <a:latin typeface="Klavika Regular" panose="020B05060400000200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AU" sz="1200" b="1" i="0" u="none" strike="noStrike" kern="1200" cap="none" spc="0" normalizeH="0" baseline="0" noProof="0" dirty="0">
              <a:ln>
                <a:noFill/>
              </a:ln>
              <a:solidFill>
                <a:schemeClr val="tx1">
                  <a:lumMod val="65000"/>
                  <a:lumOff val="35000"/>
                </a:schemeClr>
              </a:solidFill>
              <a:effectLst/>
              <a:uLnTx/>
              <a:uFillTx/>
              <a:latin typeface="Klavika Regular" panose="020B0506040000020004" pitchFamily="34" charset="0"/>
              <a:ea typeface="+mn-ea"/>
              <a:cs typeface="+mn-cs"/>
            </a:endParaRPr>
          </a:p>
        </p:txBody>
      </p:sp>
      <p:sp>
        <p:nvSpPr>
          <p:cNvPr id="4" name="Title 3">
            <a:extLst>
              <a:ext uri="{FF2B5EF4-FFF2-40B4-BE49-F238E27FC236}">
                <a16:creationId xmlns:a16="http://schemas.microsoft.com/office/drawing/2014/main" id="{3D1DB9C4-3F48-4AEC-92FD-2C4892B2C298}"/>
              </a:ext>
            </a:extLst>
          </p:cNvPr>
          <p:cNvSpPr>
            <a:spLocks noGrp="1"/>
          </p:cNvSpPr>
          <p:nvPr>
            <p:ph type="title"/>
          </p:nvPr>
        </p:nvSpPr>
        <p:spPr>
          <a:xfrm>
            <a:off x="838200" y="365124"/>
            <a:ext cx="10515600" cy="720000"/>
          </a:xfrm>
        </p:spPr>
        <p:txBody>
          <a:bodyPr>
            <a:normAutofit/>
          </a:bodyPr>
          <a:lstStyle/>
          <a:p>
            <a:r>
              <a:rPr lang="en-US" b="1" dirty="0"/>
              <a:t>Lucapa’s Journey</a:t>
            </a:r>
            <a:endParaRPr lang="en-AU" b="1" dirty="0"/>
          </a:p>
        </p:txBody>
      </p:sp>
      <p:pic>
        <p:nvPicPr>
          <p:cNvPr id="9" name="Picture 8" descr="A close up of a logo&#10;&#10;Description automatically generated">
            <a:extLst>
              <a:ext uri="{FF2B5EF4-FFF2-40B4-BE49-F238E27FC236}">
                <a16:creationId xmlns:a16="http://schemas.microsoft.com/office/drawing/2014/main" id="{264A3E20-B931-4E0E-A98F-7CEAACE08A0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98383" y="363250"/>
            <a:ext cx="529618" cy="539368"/>
          </a:xfrm>
          <a:prstGeom prst="rect">
            <a:avLst/>
          </a:prstGeom>
        </p:spPr>
      </p:pic>
      <p:sp>
        <p:nvSpPr>
          <p:cNvPr id="29" name="TextBox 28">
            <a:extLst>
              <a:ext uri="{FF2B5EF4-FFF2-40B4-BE49-F238E27FC236}">
                <a16:creationId xmlns:a16="http://schemas.microsoft.com/office/drawing/2014/main" id="{A76F4511-3007-4EA5-9F64-78DBDB3DAB7F}"/>
              </a:ext>
            </a:extLst>
          </p:cNvPr>
          <p:cNvSpPr txBox="1"/>
          <p:nvPr/>
        </p:nvSpPr>
        <p:spPr>
          <a:xfrm>
            <a:off x="962025" y="1009168"/>
            <a:ext cx="3996473" cy="307777"/>
          </a:xfrm>
          <a:prstGeom prst="rect">
            <a:avLst/>
          </a:prstGeom>
          <a:solidFill>
            <a:schemeClr val="accent2"/>
          </a:solid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80808"/>
                </a:solidFill>
                <a:effectLst/>
                <a:uLnTx/>
                <a:uFillTx/>
                <a:latin typeface="Klavika Light" panose="020B0506040000020004" pitchFamily="34" charset="0"/>
                <a:ea typeface="+mn-ea"/>
                <a:cs typeface="+mn-cs"/>
              </a:rPr>
              <a:t>Successful developer of diamond projects</a:t>
            </a:r>
          </a:p>
        </p:txBody>
      </p:sp>
      <p:sp>
        <p:nvSpPr>
          <p:cNvPr id="40" name="Content Placeholder 5">
            <a:extLst>
              <a:ext uri="{FF2B5EF4-FFF2-40B4-BE49-F238E27FC236}">
                <a16:creationId xmlns:a16="http://schemas.microsoft.com/office/drawing/2014/main" id="{D9D57E0B-98C5-4399-811C-ACED2E733AAE}"/>
              </a:ext>
            </a:extLst>
          </p:cNvPr>
          <p:cNvSpPr txBox="1">
            <a:spLocks/>
          </p:cNvSpPr>
          <p:nvPr/>
        </p:nvSpPr>
        <p:spPr>
          <a:xfrm>
            <a:off x="856012" y="1429064"/>
            <a:ext cx="2965804" cy="4947660"/>
          </a:xfrm>
          <a:prstGeom prst="rect">
            <a:avLst/>
          </a:prstGeom>
          <a:noFill/>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Klavika Regular" panose="020B05060400000200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Klavika Regular" panose="020B05060400000200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Klavika Regular" panose="020B05060400000200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lavika Regular" panose="020B05060400000200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lavika Regular" panose="020B050604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1800" dirty="0"/>
              <a:t>Growing </a:t>
            </a:r>
            <a:r>
              <a:rPr lang="en-US" sz="1800" b="1" dirty="0"/>
              <a:t>Australian</a:t>
            </a:r>
            <a:r>
              <a:rPr lang="en-US" sz="1800" dirty="0"/>
              <a:t> diamond company</a:t>
            </a:r>
          </a:p>
          <a:p>
            <a:pPr marL="442913" lvl="1">
              <a:buFont typeface="Wingdings" panose="05000000000000000000" pitchFamily="2" charset="2"/>
              <a:buChar char="Ø"/>
            </a:pPr>
            <a:r>
              <a:rPr lang="en-US" sz="1600" dirty="0"/>
              <a:t>Listed on the</a:t>
            </a:r>
          </a:p>
          <a:p>
            <a:pPr>
              <a:buFont typeface="Wingdings" panose="05000000000000000000" pitchFamily="2" charset="2"/>
              <a:buChar char="Ø"/>
            </a:pPr>
            <a:r>
              <a:rPr lang="en-US" sz="1800" b="1" dirty="0"/>
              <a:t>Transformed</a:t>
            </a:r>
            <a:r>
              <a:rPr lang="en-US" sz="1800" dirty="0"/>
              <a:t> significantly</a:t>
            </a:r>
          </a:p>
          <a:p>
            <a:pPr marL="442913" lvl="1">
              <a:buFont typeface="Wingdings" panose="05000000000000000000" pitchFamily="2" charset="2"/>
              <a:buChar char="Ø"/>
            </a:pPr>
            <a:r>
              <a:rPr lang="en-US" sz="1600" b="1" dirty="0"/>
              <a:t>-&gt; 2014</a:t>
            </a:r>
            <a:r>
              <a:rPr lang="en-US" sz="1600" dirty="0"/>
              <a:t> - Explorer (single country)</a:t>
            </a:r>
          </a:p>
          <a:p>
            <a:pPr marL="442913" lvl="1">
              <a:buFont typeface="Wingdings" panose="05000000000000000000" pitchFamily="2" charset="2"/>
              <a:buChar char="Ø"/>
            </a:pPr>
            <a:r>
              <a:rPr lang="en-US" sz="1600" b="1" dirty="0"/>
              <a:t>2014 - 2019</a:t>
            </a:r>
            <a:r>
              <a:rPr lang="en-US" sz="1600" dirty="0"/>
              <a:t> – Investment in production &amp; transformed into a multi-asset producer &amp; explorer (four countries)</a:t>
            </a:r>
          </a:p>
          <a:p>
            <a:pPr marL="715963" lvl="2">
              <a:buFont typeface="Wingdings" panose="05000000000000000000" pitchFamily="2" charset="2"/>
              <a:buChar char="Ø"/>
            </a:pPr>
            <a:r>
              <a:rPr lang="en-US" sz="1400" dirty="0"/>
              <a:t>Two niche high-quality producing mines</a:t>
            </a:r>
          </a:p>
          <a:p>
            <a:pPr marL="715963" lvl="2">
              <a:buFont typeface="Wingdings" panose="05000000000000000000" pitchFamily="2" charset="2"/>
              <a:buChar char="Ø"/>
            </a:pPr>
            <a:r>
              <a:rPr lang="en-US" sz="1400" dirty="0"/>
              <a:t>Three primary source exploration assets</a:t>
            </a:r>
          </a:p>
          <a:p>
            <a:pPr marL="442913" lvl="1">
              <a:buFont typeface="Wingdings" panose="05000000000000000000" pitchFamily="2" charset="2"/>
              <a:buChar char="Ø"/>
            </a:pPr>
            <a:r>
              <a:rPr lang="en-US" sz="1600" b="1" dirty="0"/>
              <a:t>2020</a:t>
            </a:r>
            <a:r>
              <a:rPr lang="en-US" sz="1600" dirty="0"/>
              <a:t> – a very tough year – pandemic shuttered operations BUT we maintained our focus</a:t>
            </a:r>
          </a:p>
          <a:p>
            <a:pPr marL="715963" lvl="2">
              <a:buFont typeface="Wingdings" panose="05000000000000000000" pitchFamily="2" charset="2"/>
              <a:buChar char="Ø"/>
            </a:pPr>
            <a:r>
              <a:rPr lang="en-US" sz="1400" dirty="0"/>
              <a:t>Resource expansion</a:t>
            </a:r>
          </a:p>
          <a:p>
            <a:pPr marL="715963" lvl="2">
              <a:buFont typeface="Wingdings" panose="05000000000000000000" pitchFamily="2" charset="2"/>
              <a:buChar char="Ø"/>
            </a:pPr>
            <a:r>
              <a:rPr lang="en-US" sz="1400" dirty="0"/>
              <a:t>Capacity expansion</a:t>
            </a:r>
          </a:p>
          <a:p>
            <a:pPr marL="442913" lvl="1">
              <a:buFont typeface="Wingdings" panose="05000000000000000000" pitchFamily="2" charset="2"/>
              <a:buChar char="Ø"/>
            </a:pPr>
            <a:r>
              <a:rPr lang="en-US" sz="1600" b="1" dirty="0"/>
              <a:t>2021</a:t>
            </a:r>
            <a:r>
              <a:rPr lang="en-US" sz="1600" dirty="0"/>
              <a:t> – cash flow generation</a:t>
            </a:r>
            <a:endParaRPr lang="en-US" sz="1800" dirty="0"/>
          </a:p>
          <a:p>
            <a:pPr>
              <a:buFont typeface="Wingdings" panose="05000000000000000000" pitchFamily="2" charset="2"/>
              <a:buChar char="Ø"/>
            </a:pPr>
            <a:endParaRPr lang="en-AU" sz="1800" dirty="0"/>
          </a:p>
        </p:txBody>
      </p:sp>
      <p:graphicFrame>
        <p:nvGraphicFramePr>
          <p:cNvPr id="42" name="Content Placeholder 6">
            <a:extLst>
              <a:ext uri="{FF2B5EF4-FFF2-40B4-BE49-F238E27FC236}">
                <a16:creationId xmlns:a16="http://schemas.microsoft.com/office/drawing/2014/main" id="{EE79BC2E-7E19-4121-B968-CBF015554833}"/>
              </a:ext>
            </a:extLst>
          </p:cNvPr>
          <p:cNvGraphicFramePr>
            <a:graphicFrameLocks noGrp="1"/>
          </p:cNvGraphicFramePr>
          <p:nvPr>
            <p:ph idx="1"/>
            <p:extLst>
              <p:ext uri="{D42A27DB-BD31-4B8C-83A1-F6EECF244321}">
                <p14:modId xmlns:p14="http://schemas.microsoft.com/office/powerpoint/2010/main" val="142974339"/>
              </p:ext>
            </p:extLst>
          </p:nvPr>
        </p:nvGraphicFramePr>
        <p:xfrm>
          <a:off x="6366587" y="1685268"/>
          <a:ext cx="5033514" cy="92212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3" name="TextBox 42">
            <a:extLst>
              <a:ext uri="{FF2B5EF4-FFF2-40B4-BE49-F238E27FC236}">
                <a16:creationId xmlns:a16="http://schemas.microsoft.com/office/drawing/2014/main" id="{9CD66716-D877-4370-B1E3-F82157688401}"/>
              </a:ext>
            </a:extLst>
          </p:cNvPr>
          <p:cNvSpPr txBox="1"/>
          <p:nvPr/>
        </p:nvSpPr>
        <p:spPr>
          <a:xfrm>
            <a:off x="5668150" y="3202613"/>
            <a:ext cx="801089" cy="330384"/>
          </a:xfrm>
          <a:prstGeom prst="rect">
            <a:avLst/>
          </a:prstGeom>
          <a:solidFill>
            <a:schemeClr val="accent2">
              <a:lumMod val="75000"/>
            </a:schemeClr>
          </a:solidFill>
        </p:spPr>
        <p:txBody>
          <a:bodyPr wrap="square" tIns="3600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1" u="none" strike="noStrike" kern="1200" cap="none" spc="0" normalizeH="0" baseline="0" noProof="0" dirty="0">
                <a:ln>
                  <a:noFill/>
                </a:ln>
                <a:solidFill>
                  <a:schemeClr val="bg1"/>
                </a:solidFill>
                <a:effectLst/>
                <a:uLnTx/>
                <a:uFillTx/>
                <a:latin typeface="Klavika Light" panose="020B0506040000020004" pitchFamily="34" charset="0"/>
                <a:ea typeface="+mn-ea"/>
                <a:cs typeface="+mn-cs"/>
              </a:rPr>
              <a:t>Primary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i="1" dirty="0">
                <a:solidFill>
                  <a:schemeClr val="bg1"/>
                </a:solidFill>
                <a:latin typeface="Klavika Light" panose="020B0506040000020004" pitchFamily="34" charset="0"/>
              </a:rPr>
              <a:t>(kimberlite)</a:t>
            </a:r>
            <a:endParaRPr kumimoji="0" lang="en-US" sz="900" b="1" i="1" u="none" strike="noStrike" kern="1200" cap="none" spc="0" normalizeH="0" baseline="0" noProof="0" dirty="0">
              <a:ln>
                <a:noFill/>
              </a:ln>
              <a:solidFill>
                <a:schemeClr val="bg1"/>
              </a:solidFill>
              <a:effectLst/>
              <a:uLnTx/>
              <a:uFillTx/>
              <a:latin typeface="Klavika Light" panose="020B0506040000020004" pitchFamily="34" charset="0"/>
            </a:endParaRPr>
          </a:p>
        </p:txBody>
      </p:sp>
      <p:sp>
        <p:nvSpPr>
          <p:cNvPr id="46" name="TextBox 45">
            <a:extLst>
              <a:ext uri="{FF2B5EF4-FFF2-40B4-BE49-F238E27FC236}">
                <a16:creationId xmlns:a16="http://schemas.microsoft.com/office/drawing/2014/main" id="{D04AEBF1-9596-47E6-9D92-4C6ED0859D65}"/>
              </a:ext>
            </a:extLst>
          </p:cNvPr>
          <p:cNvSpPr txBox="1"/>
          <p:nvPr/>
        </p:nvSpPr>
        <p:spPr>
          <a:xfrm>
            <a:off x="5667736" y="2508150"/>
            <a:ext cx="801089" cy="330384"/>
          </a:xfrm>
          <a:prstGeom prst="rect">
            <a:avLst/>
          </a:prstGeom>
          <a:solidFill>
            <a:schemeClr val="accent2">
              <a:lumMod val="40000"/>
              <a:lumOff val="60000"/>
            </a:schemeClr>
          </a:solidFill>
        </p:spPr>
        <p:txBody>
          <a:bodyPr wrap="square" tIns="36000" bIns="0" rtlCol="0">
            <a:noAutofit/>
          </a:bodyPr>
          <a:lstStyle>
            <a:defPPr>
              <a:defRPr lang="en-US"/>
            </a:defPPr>
            <a:lvl1pPr marR="0" lvl="0" indent="0" algn="ctr" fontAlgn="auto">
              <a:lnSpc>
                <a:spcPct val="100000"/>
              </a:lnSpc>
              <a:spcBef>
                <a:spcPts val="0"/>
              </a:spcBef>
              <a:spcAft>
                <a:spcPts val="0"/>
              </a:spcAft>
              <a:buClrTx/>
              <a:buSzTx/>
              <a:buFontTx/>
              <a:buNone/>
              <a:tabLst/>
              <a:defRPr kumimoji="0" sz="1400" b="1" i="1" u="none" strike="noStrike" cap="none" spc="0" normalizeH="0" baseline="0">
                <a:ln>
                  <a:noFill/>
                </a:ln>
                <a:solidFill>
                  <a:schemeClr val="bg2">
                    <a:lumMod val="25000"/>
                  </a:schemeClr>
                </a:solidFill>
                <a:effectLst/>
                <a:uLnTx/>
                <a:uFillTx/>
                <a:latin typeface="Klavika Light" panose="020B0506040000020004" pitchFamily="34" charset="0"/>
              </a:defRPr>
            </a:lvl1pPr>
          </a:lstStyle>
          <a:p>
            <a:r>
              <a:rPr lang="en-US" sz="1050" dirty="0"/>
              <a:t>Secondary</a:t>
            </a:r>
          </a:p>
          <a:p>
            <a:r>
              <a:rPr lang="en-US" sz="900" dirty="0">
                <a:solidFill>
                  <a:schemeClr val="accent1">
                    <a:lumMod val="50000"/>
                  </a:schemeClr>
                </a:solidFill>
              </a:rPr>
              <a:t>(alluvial)</a:t>
            </a:r>
          </a:p>
        </p:txBody>
      </p:sp>
      <p:sp>
        <p:nvSpPr>
          <p:cNvPr id="50" name="TextBox 49">
            <a:extLst>
              <a:ext uri="{FF2B5EF4-FFF2-40B4-BE49-F238E27FC236}">
                <a16:creationId xmlns:a16="http://schemas.microsoft.com/office/drawing/2014/main" id="{5B8AEBCE-E590-4C58-85CD-D6F0CC334AF6}"/>
              </a:ext>
            </a:extLst>
          </p:cNvPr>
          <p:cNvSpPr txBox="1"/>
          <p:nvPr/>
        </p:nvSpPr>
        <p:spPr>
          <a:xfrm>
            <a:off x="4665121" y="2527306"/>
            <a:ext cx="801089" cy="276999"/>
          </a:xfrm>
          <a:prstGeom prst="rect">
            <a:avLst/>
          </a:prstGeom>
          <a:solidFill>
            <a:schemeClr val="bg2">
              <a:lumMod val="90000"/>
            </a:schemeClr>
          </a:solidFill>
          <a:ln>
            <a:noFill/>
          </a:ln>
        </p:spPr>
        <p:txBody>
          <a:bodyPr wrap="square" rIns="90000" rtlCol="0">
            <a:spAutoFit/>
          </a:bodyPr>
          <a:lstStyle>
            <a:defPPr>
              <a:defRPr lang="en-US"/>
            </a:defPPr>
            <a:lvl1pPr marR="0" lvl="0" indent="0" algn="ctr" fontAlgn="auto">
              <a:lnSpc>
                <a:spcPct val="100000"/>
              </a:lnSpc>
              <a:spcBef>
                <a:spcPts val="0"/>
              </a:spcBef>
              <a:spcAft>
                <a:spcPts val="0"/>
              </a:spcAft>
              <a:buClrTx/>
              <a:buSzTx/>
              <a:buFontTx/>
              <a:buNone/>
              <a:tabLst/>
              <a:defRPr kumimoji="0" sz="1200" b="1" i="1" u="none" strike="noStrike" cap="none" spc="0" normalizeH="0" baseline="0">
                <a:ln>
                  <a:noFill/>
                </a:ln>
                <a:solidFill>
                  <a:schemeClr val="accent1">
                    <a:lumMod val="75000"/>
                  </a:schemeClr>
                </a:solidFill>
                <a:effectLst/>
                <a:uLnTx/>
                <a:uFillTx/>
                <a:latin typeface="Klavika Light" panose="020B0506040000020004" pitchFamily="34" charset="0"/>
              </a:defRPr>
            </a:lvl1pPr>
          </a:lstStyle>
          <a:p>
            <a:pPr algn="l"/>
            <a:r>
              <a:rPr lang="en-US" dirty="0"/>
              <a:t>Lulo</a:t>
            </a:r>
          </a:p>
        </p:txBody>
      </p:sp>
      <p:sp>
        <p:nvSpPr>
          <p:cNvPr id="51" name="TextBox 50">
            <a:extLst>
              <a:ext uri="{FF2B5EF4-FFF2-40B4-BE49-F238E27FC236}">
                <a16:creationId xmlns:a16="http://schemas.microsoft.com/office/drawing/2014/main" id="{A8DAD2E0-C969-48AE-B002-7629A754161D}"/>
              </a:ext>
            </a:extLst>
          </p:cNvPr>
          <p:cNvSpPr txBox="1"/>
          <p:nvPr/>
        </p:nvSpPr>
        <p:spPr>
          <a:xfrm>
            <a:off x="6513922" y="2489367"/>
            <a:ext cx="1169993" cy="360000"/>
          </a:xfrm>
          <a:prstGeom prst="rightArrow">
            <a:avLst/>
          </a:prstGeom>
          <a:solidFill>
            <a:schemeClr val="accent2"/>
          </a:solidFill>
          <a:ln>
            <a:solidFill>
              <a:schemeClr val="accent2">
                <a:lumMod val="75000"/>
              </a:schemeClr>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400" b="1" i="1" u="none" strike="noStrike" kern="1200" cap="none" spc="0" normalizeH="0" baseline="0" noProof="0" dirty="0">
              <a:ln>
                <a:noFill/>
              </a:ln>
              <a:solidFill>
                <a:srgbClr val="75AADB"/>
              </a:solidFill>
              <a:effectLst/>
              <a:uLnTx/>
              <a:uFillTx/>
              <a:latin typeface="Klavika Light" panose="020B0506040000020004" pitchFamily="34" charset="0"/>
              <a:ea typeface="+mn-ea"/>
              <a:cs typeface="+mn-cs"/>
            </a:endParaRPr>
          </a:p>
        </p:txBody>
      </p:sp>
      <p:sp>
        <p:nvSpPr>
          <p:cNvPr id="52" name="TextBox 51">
            <a:extLst>
              <a:ext uri="{FF2B5EF4-FFF2-40B4-BE49-F238E27FC236}">
                <a16:creationId xmlns:a16="http://schemas.microsoft.com/office/drawing/2014/main" id="{4BF0D183-F531-4F1D-9E2A-8F767389FD71}"/>
              </a:ext>
            </a:extLst>
          </p:cNvPr>
          <p:cNvSpPr txBox="1"/>
          <p:nvPr/>
        </p:nvSpPr>
        <p:spPr>
          <a:xfrm>
            <a:off x="4655340" y="3229789"/>
            <a:ext cx="801088" cy="276999"/>
          </a:xfrm>
          <a:prstGeom prst="rect">
            <a:avLst/>
          </a:prstGeom>
          <a:solidFill>
            <a:schemeClr val="bg2">
              <a:lumMod val="90000"/>
            </a:schemeClr>
          </a:solidFill>
          <a:ln>
            <a:noFill/>
          </a:ln>
        </p:spPr>
        <p:txBody>
          <a:bodyPr wrap="square" rIns="90000" rtlCol="0">
            <a:spAutoFit/>
          </a:bodyPr>
          <a:lstStyle>
            <a:defPPr>
              <a:defRPr lang="en-US"/>
            </a:defPPr>
            <a:lvl1pPr marR="0" lvl="0" indent="0" algn="ctr" fontAlgn="auto">
              <a:lnSpc>
                <a:spcPct val="100000"/>
              </a:lnSpc>
              <a:spcBef>
                <a:spcPts val="0"/>
              </a:spcBef>
              <a:spcAft>
                <a:spcPts val="0"/>
              </a:spcAft>
              <a:buClrTx/>
              <a:buSzTx/>
              <a:buFontTx/>
              <a:buNone/>
              <a:tabLst/>
              <a:defRPr kumimoji="0" sz="1200" b="1" i="1" u="none" strike="noStrike" cap="none" spc="0" normalizeH="0" baseline="0">
                <a:ln>
                  <a:noFill/>
                </a:ln>
                <a:solidFill>
                  <a:schemeClr val="accent1">
                    <a:lumMod val="75000"/>
                  </a:schemeClr>
                </a:solidFill>
                <a:effectLst/>
                <a:uLnTx/>
                <a:uFillTx/>
                <a:latin typeface="Klavika Light" panose="020B0506040000020004" pitchFamily="34" charset="0"/>
              </a:defRPr>
            </a:lvl1pPr>
          </a:lstStyle>
          <a:p>
            <a:pPr algn="l"/>
            <a:r>
              <a:rPr lang="en-US" dirty="0"/>
              <a:t>Mothae</a:t>
            </a:r>
          </a:p>
        </p:txBody>
      </p:sp>
      <p:grpSp>
        <p:nvGrpSpPr>
          <p:cNvPr id="54" name="Group 53">
            <a:extLst>
              <a:ext uri="{FF2B5EF4-FFF2-40B4-BE49-F238E27FC236}">
                <a16:creationId xmlns:a16="http://schemas.microsoft.com/office/drawing/2014/main" id="{A116154E-285B-4900-90F3-5D63A57BCFF9}"/>
              </a:ext>
            </a:extLst>
          </p:cNvPr>
          <p:cNvGrpSpPr>
            <a:grpSpLocks noChangeAspect="1"/>
          </p:cNvGrpSpPr>
          <p:nvPr/>
        </p:nvGrpSpPr>
        <p:grpSpPr>
          <a:xfrm>
            <a:off x="4176952" y="2393701"/>
            <a:ext cx="550800" cy="550755"/>
            <a:chOff x="533590" y="3087000"/>
            <a:chExt cx="684000" cy="692226"/>
          </a:xfrm>
        </p:grpSpPr>
        <p:pic>
          <p:nvPicPr>
            <p:cNvPr id="55" name="Picture 54" descr="Icon&#10;&#10;Description automatically generated">
              <a:extLst>
                <a:ext uri="{FF2B5EF4-FFF2-40B4-BE49-F238E27FC236}">
                  <a16:creationId xmlns:a16="http://schemas.microsoft.com/office/drawing/2014/main" id="{8101AC2F-D10B-4BF0-A28A-F350272920FD}"/>
                </a:ext>
              </a:extLst>
            </p:cNvPr>
            <p:cNvPicPr>
              <a:picLocks noChangeAspect="1"/>
            </p:cNvPicPr>
            <p:nvPr/>
          </p:nvPicPr>
          <p:blipFill rotWithShape="1">
            <a:blip r:embed="rId10" cstate="screen">
              <a:alphaModFix/>
              <a:extLst>
                <a:ext uri="{28A0092B-C50C-407E-A947-70E740481C1C}">
                  <a14:useLocalDpi xmlns:a14="http://schemas.microsoft.com/office/drawing/2010/main"/>
                </a:ext>
              </a:extLst>
            </a:blip>
            <a:srcRect/>
            <a:stretch/>
          </p:blipFill>
          <p:spPr>
            <a:xfrm>
              <a:off x="533590" y="3087000"/>
              <a:ext cx="684000" cy="684000"/>
            </a:xfrm>
            <a:prstGeom prst="flowChartConnector">
              <a:avLst/>
            </a:prstGeom>
            <a:solidFill>
              <a:schemeClr val="bg2"/>
            </a:solidFill>
          </p:spPr>
        </p:pic>
        <p:sp>
          <p:nvSpPr>
            <p:cNvPr id="56" name="TextBox 55">
              <a:extLst>
                <a:ext uri="{FF2B5EF4-FFF2-40B4-BE49-F238E27FC236}">
                  <a16:creationId xmlns:a16="http://schemas.microsoft.com/office/drawing/2014/main" id="{1B307ADE-11BF-47BA-BC35-AEB4EC8C8A90}"/>
                </a:ext>
              </a:extLst>
            </p:cNvPr>
            <p:cNvSpPr txBox="1"/>
            <p:nvPr/>
          </p:nvSpPr>
          <p:spPr>
            <a:xfrm>
              <a:off x="605683" y="3547125"/>
              <a:ext cx="539817" cy="232101"/>
            </a:xfrm>
            <a:prstGeom prst="rect">
              <a:avLst/>
            </a:prstGeom>
            <a:noFill/>
          </p:spPr>
          <p:txBody>
            <a:bodyPr wrap="square" rtlCol="0">
              <a:spAutoFit/>
            </a:bodyPr>
            <a:lstStyle/>
            <a:p>
              <a:r>
                <a:rPr lang="en-US" sz="600" dirty="0">
                  <a:solidFill>
                    <a:schemeClr val="bg1"/>
                  </a:solidFill>
                  <a:latin typeface="Klavika Regular" panose="020B0506040000020004" pitchFamily="34" charset="0"/>
                </a:rPr>
                <a:t>Angola</a:t>
              </a:r>
              <a:endParaRPr lang="en-AU" sz="600" dirty="0">
                <a:solidFill>
                  <a:schemeClr val="bg1"/>
                </a:solidFill>
                <a:latin typeface="Klavika Regular" panose="020B0506040000020004" pitchFamily="34" charset="0"/>
              </a:endParaRPr>
            </a:p>
          </p:txBody>
        </p:sp>
      </p:grpSp>
      <p:grpSp>
        <p:nvGrpSpPr>
          <p:cNvPr id="57" name="Group 56">
            <a:extLst>
              <a:ext uri="{FF2B5EF4-FFF2-40B4-BE49-F238E27FC236}">
                <a16:creationId xmlns:a16="http://schemas.microsoft.com/office/drawing/2014/main" id="{7235F2EF-1041-4C7B-800A-16B754A53328}"/>
              </a:ext>
            </a:extLst>
          </p:cNvPr>
          <p:cNvGrpSpPr>
            <a:grpSpLocks noChangeAspect="1"/>
          </p:cNvGrpSpPr>
          <p:nvPr/>
        </p:nvGrpSpPr>
        <p:grpSpPr>
          <a:xfrm>
            <a:off x="4174353" y="3087384"/>
            <a:ext cx="550800" cy="561807"/>
            <a:chOff x="533590" y="3868803"/>
            <a:chExt cx="684000" cy="697669"/>
          </a:xfrm>
        </p:grpSpPr>
        <p:pic>
          <p:nvPicPr>
            <p:cNvPr id="58" name="Picture 57" descr="A picture containing shape&#10;&#10;Description automatically generated">
              <a:extLst>
                <a:ext uri="{FF2B5EF4-FFF2-40B4-BE49-F238E27FC236}">
                  <a16:creationId xmlns:a16="http://schemas.microsoft.com/office/drawing/2014/main" id="{BFDBA720-F09E-4E79-B02F-0F5E03502CD5}"/>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533590" y="3868803"/>
              <a:ext cx="684000" cy="684000"/>
            </a:xfrm>
            <a:prstGeom prst="flowChartConnector">
              <a:avLst/>
            </a:prstGeom>
            <a:solidFill>
              <a:schemeClr val="bg2"/>
            </a:solidFill>
          </p:spPr>
        </p:pic>
        <p:sp>
          <p:nvSpPr>
            <p:cNvPr id="59" name="TextBox 58">
              <a:extLst>
                <a:ext uri="{FF2B5EF4-FFF2-40B4-BE49-F238E27FC236}">
                  <a16:creationId xmlns:a16="http://schemas.microsoft.com/office/drawing/2014/main" id="{CD475D62-08CF-49A4-AC0B-A846F7CF91B4}"/>
                </a:ext>
              </a:extLst>
            </p:cNvPr>
            <p:cNvSpPr txBox="1"/>
            <p:nvPr/>
          </p:nvSpPr>
          <p:spPr>
            <a:xfrm>
              <a:off x="568930" y="4318038"/>
              <a:ext cx="613320" cy="248434"/>
            </a:xfrm>
            <a:prstGeom prst="rect">
              <a:avLst/>
            </a:prstGeom>
            <a:noFill/>
          </p:spPr>
          <p:txBody>
            <a:bodyPr wrap="square" rtlCol="0">
              <a:spAutoFit/>
            </a:bodyPr>
            <a:lstStyle/>
            <a:p>
              <a:r>
                <a:rPr lang="en-US" sz="700" dirty="0">
                  <a:solidFill>
                    <a:schemeClr val="accent3">
                      <a:lumMod val="25000"/>
                    </a:schemeClr>
                  </a:solidFill>
                  <a:latin typeface="Klavika Regular" panose="020B0506040000020004" pitchFamily="34" charset="0"/>
                </a:rPr>
                <a:t>Lesotho</a:t>
              </a:r>
              <a:endParaRPr lang="en-AU" sz="700" dirty="0">
                <a:solidFill>
                  <a:schemeClr val="accent3">
                    <a:lumMod val="25000"/>
                  </a:schemeClr>
                </a:solidFill>
                <a:latin typeface="Klavika Regular" panose="020B0506040000020004" pitchFamily="34" charset="0"/>
              </a:endParaRPr>
            </a:p>
          </p:txBody>
        </p:sp>
      </p:grpSp>
      <p:sp>
        <p:nvSpPr>
          <p:cNvPr id="67" name="TextBox 66">
            <a:extLst>
              <a:ext uri="{FF2B5EF4-FFF2-40B4-BE49-F238E27FC236}">
                <a16:creationId xmlns:a16="http://schemas.microsoft.com/office/drawing/2014/main" id="{F03323BC-0A2C-4EBE-B263-B707DB091D83}"/>
              </a:ext>
            </a:extLst>
          </p:cNvPr>
          <p:cNvSpPr txBox="1"/>
          <p:nvPr/>
        </p:nvSpPr>
        <p:spPr>
          <a:xfrm>
            <a:off x="6503524" y="1366507"/>
            <a:ext cx="4848683" cy="544921"/>
          </a:xfrm>
          <a:prstGeom prst="rightArrow">
            <a:avLst/>
          </a:prstGeom>
          <a:solidFill>
            <a:schemeClr val="accent1">
              <a:lumMod val="50000"/>
            </a:schemeClr>
          </a:solidFill>
          <a:ln w="19050">
            <a:noFill/>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1" dirty="0">
                <a:solidFill>
                  <a:schemeClr val="bg1"/>
                </a:solidFill>
                <a:latin typeface="Klavika Light" panose="020B0506040000020004" pitchFamily="34" charset="0"/>
              </a:rPr>
              <a:t>Development</a:t>
            </a:r>
            <a:endParaRPr kumimoji="0" lang="en-US" sz="1400" i="1" u="none" strike="noStrike" kern="1200" cap="none" spc="0" normalizeH="0" baseline="0" noProof="0" dirty="0">
              <a:ln>
                <a:noFill/>
              </a:ln>
              <a:solidFill>
                <a:schemeClr val="bg1"/>
              </a:solidFill>
              <a:effectLst/>
              <a:uLnTx/>
              <a:uFillTx/>
              <a:latin typeface="Klavika Light" panose="020B0506040000020004" pitchFamily="34" charset="0"/>
            </a:endParaRPr>
          </a:p>
        </p:txBody>
      </p:sp>
      <p:sp>
        <p:nvSpPr>
          <p:cNvPr id="72" name="TextBox 71">
            <a:extLst>
              <a:ext uri="{FF2B5EF4-FFF2-40B4-BE49-F238E27FC236}">
                <a16:creationId xmlns:a16="http://schemas.microsoft.com/office/drawing/2014/main" id="{B7D9F03F-A392-40DE-93AE-EB19F680FF82}"/>
              </a:ext>
            </a:extLst>
          </p:cNvPr>
          <p:cNvSpPr txBox="1"/>
          <p:nvPr/>
        </p:nvSpPr>
        <p:spPr>
          <a:xfrm>
            <a:off x="4199259" y="2002767"/>
            <a:ext cx="2272051" cy="307777"/>
          </a:xfrm>
          <a:prstGeom prst="rect">
            <a:avLst/>
          </a:prstGeom>
          <a:solidFill>
            <a:schemeClr val="accent2">
              <a:lumMod val="5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chemeClr val="bg1"/>
                </a:solidFill>
                <a:effectLst/>
                <a:uLnTx/>
                <a:uFillTx/>
                <a:latin typeface="Klavika Light" panose="020B0506040000020004" pitchFamily="34" charset="0"/>
                <a:ea typeface="+mn-ea"/>
                <a:cs typeface="+mn-cs"/>
              </a:rPr>
              <a:t>Producing mines</a:t>
            </a:r>
          </a:p>
        </p:txBody>
      </p:sp>
      <p:sp>
        <p:nvSpPr>
          <p:cNvPr id="73" name="TextBox 72">
            <a:extLst>
              <a:ext uri="{FF2B5EF4-FFF2-40B4-BE49-F238E27FC236}">
                <a16:creationId xmlns:a16="http://schemas.microsoft.com/office/drawing/2014/main" id="{22F47900-DF1C-47EB-AFF6-A922ADD20749}"/>
              </a:ext>
            </a:extLst>
          </p:cNvPr>
          <p:cNvSpPr txBox="1"/>
          <p:nvPr/>
        </p:nvSpPr>
        <p:spPr>
          <a:xfrm>
            <a:off x="4199260" y="3928823"/>
            <a:ext cx="2269566" cy="307777"/>
          </a:xfrm>
          <a:prstGeom prst="rect">
            <a:avLst/>
          </a:prstGeom>
          <a:solidFill>
            <a:schemeClr val="accent1"/>
          </a:solid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1400" b="1" i="1" u="none" strike="noStrike" cap="none" spc="0" normalizeH="0" baseline="0">
                <a:ln>
                  <a:noFill/>
                </a:ln>
                <a:solidFill>
                  <a:schemeClr val="bg1"/>
                </a:solidFill>
                <a:effectLst/>
                <a:uLnTx/>
                <a:uFillTx/>
                <a:latin typeface="Klavika Light" panose="020B0506040000020004" pitchFamily="34" charset="0"/>
              </a:defRPr>
            </a:lvl1pPr>
          </a:lstStyle>
          <a:p>
            <a:r>
              <a:rPr lang="en-US" dirty="0"/>
              <a:t>Exploration projects</a:t>
            </a:r>
          </a:p>
        </p:txBody>
      </p:sp>
      <p:sp>
        <p:nvSpPr>
          <p:cNvPr id="82" name="TextBox 81">
            <a:extLst>
              <a:ext uri="{FF2B5EF4-FFF2-40B4-BE49-F238E27FC236}">
                <a16:creationId xmlns:a16="http://schemas.microsoft.com/office/drawing/2014/main" id="{F1200AE2-0574-4569-A4AD-DBE0EB994B1D}"/>
              </a:ext>
            </a:extLst>
          </p:cNvPr>
          <p:cNvSpPr txBox="1"/>
          <p:nvPr/>
        </p:nvSpPr>
        <p:spPr>
          <a:xfrm>
            <a:off x="4652854" y="4404009"/>
            <a:ext cx="801089" cy="276999"/>
          </a:xfrm>
          <a:prstGeom prst="rect">
            <a:avLst/>
          </a:prstGeom>
          <a:solidFill>
            <a:schemeClr val="bg2">
              <a:lumMod val="90000"/>
            </a:schemeClr>
          </a:solidFill>
          <a:ln>
            <a:noFill/>
          </a:ln>
        </p:spPr>
        <p:txBody>
          <a:bodyPr wrap="square" rIns="90000" rtlCol="0">
            <a:spAutoFit/>
          </a:bodyPr>
          <a:lstStyle>
            <a:defPPr>
              <a:defRPr lang="en-US"/>
            </a:defPPr>
            <a:lvl1pPr marR="0" lvl="0" indent="0" algn="ctr" fontAlgn="auto">
              <a:lnSpc>
                <a:spcPct val="100000"/>
              </a:lnSpc>
              <a:spcBef>
                <a:spcPts val="0"/>
              </a:spcBef>
              <a:spcAft>
                <a:spcPts val="0"/>
              </a:spcAft>
              <a:buClrTx/>
              <a:buSzTx/>
              <a:buFontTx/>
              <a:buNone/>
              <a:tabLst/>
              <a:defRPr kumimoji="0" sz="1200" b="1" i="1" u="none" strike="noStrike" cap="none" spc="0" normalizeH="0" baseline="0">
                <a:ln>
                  <a:noFill/>
                </a:ln>
                <a:solidFill>
                  <a:schemeClr val="accent1">
                    <a:lumMod val="75000"/>
                  </a:schemeClr>
                </a:solidFill>
                <a:effectLst/>
                <a:uLnTx/>
                <a:uFillTx/>
                <a:latin typeface="Klavika Light" panose="020B0506040000020004" pitchFamily="34" charset="0"/>
              </a:defRPr>
            </a:lvl1pPr>
          </a:lstStyle>
          <a:p>
            <a:r>
              <a:rPr lang="en-US" dirty="0"/>
              <a:t>Lulo JV</a:t>
            </a:r>
          </a:p>
        </p:txBody>
      </p:sp>
      <p:grpSp>
        <p:nvGrpSpPr>
          <p:cNvPr id="83" name="Group 82">
            <a:extLst>
              <a:ext uri="{FF2B5EF4-FFF2-40B4-BE49-F238E27FC236}">
                <a16:creationId xmlns:a16="http://schemas.microsoft.com/office/drawing/2014/main" id="{7A16D144-E074-41A4-AB8B-9B6BC54AA263}"/>
              </a:ext>
            </a:extLst>
          </p:cNvPr>
          <p:cNvGrpSpPr>
            <a:grpSpLocks noChangeAspect="1"/>
          </p:cNvGrpSpPr>
          <p:nvPr/>
        </p:nvGrpSpPr>
        <p:grpSpPr>
          <a:xfrm>
            <a:off x="4179546" y="4285580"/>
            <a:ext cx="550800" cy="550755"/>
            <a:chOff x="533590" y="3087000"/>
            <a:chExt cx="684000" cy="692226"/>
          </a:xfrm>
        </p:grpSpPr>
        <p:pic>
          <p:nvPicPr>
            <p:cNvPr id="84" name="Picture 83" descr="Icon&#10;&#10;Description automatically generated">
              <a:extLst>
                <a:ext uri="{FF2B5EF4-FFF2-40B4-BE49-F238E27FC236}">
                  <a16:creationId xmlns:a16="http://schemas.microsoft.com/office/drawing/2014/main" id="{4D59FE6C-D088-4EDB-AEED-04F0A3F21871}"/>
                </a:ext>
              </a:extLst>
            </p:cNvPr>
            <p:cNvPicPr>
              <a:picLocks noChangeAspect="1"/>
            </p:cNvPicPr>
            <p:nvPr/>
          </p:nvPicPr>
          <p:blipFill rotWithShape="1">
            <a:blip r:embed="rId10" cstate="screen">
              <a:alphaModFix/>
              <a:extLst>
                <a:ext uri="{28A0092B-C50C-407E-A947-70E740481C1C}">
                  <a14:useLocalDpi xmlns:a14="http://schemas.microsoft.com/office/drawing/2010/main"/>
                </a:ext>
              </a:extLst>
            </a:blip>
            <a:srcRect/>
            <a:stretch/>
          </p:blipFill>
          <p:spPr>
            <a:xfrm>
              <a:off x="533590" y="3087000"/>
              <a:ext cx="684000" cy="684000"/>
            </a:xfrm>
            <a:prstGeom prst="flowChartConnector">
              <a:avLst/>
            </a:prstGeom>
            <a:solidFill>
              <a:schemeClr val="bg2"/>
            </a:solidFill>
          </p:spPr>
        </p:pic>
        <p:sp>
          <p:nvSpPr>
            <p:cNvPr id="85" name="TextBox 84">
              <a:extLst>
                <a:ext uri="{FF2B5EF4-FFF2-40B4-BE49-F238E27FC236}">
                  <a16:creationId xmlns:a16="http://schemas.microsoft.com/office/drawing/2014/main" id="{EFE4C95C-07CD-40C5-B632-C2269A52DB47}"/>
                </a:ext>
              </a:extLst>
            </p:cNvPr>
            <p:cNvSpPr txBox="1"/>
            <p:nvPr/>
          </p:nvSpPr>
          <p:spPr>
            <a:xfrm>
              <a:off x="605683" y="3547125"/>
              <a:ext cx="539817" cy="232101"/>
            </a:xfrm>
            <a:prstGeom prst="rect">
              <a:avLst/>
            </a:prstGeom>
            <a:noFill/>
          </p:spPr>
          <p:txBody>
            <a:bodyPr wrap="square" rtlCol="0">
              <a:spAutoFit/>
            </a:bodyPr>
            <a:lstStyle/>
            <a:p>
              <a:r>
                <a:rPr lang="en-US" sz="600" dirty="0">
                  <a:solidFill>
                    <a:schemeClr val="bg1"/>
                  </a:solidFill>
                  <a:latin typeface="Klavika Regular" panose="020B0506040000020004" pitchFamily="34" charset="0"/>
                </a:rPr>
                <a:t>Angola</a:t>
              </a:r>
              <a:endParaRPr lang="en-AU" sz="600" dirty="0">
                <a:solidFill>
                  <a:schemeClr val="bg1"/>
                </a:solidFill>
                <a:latin typeface="Klavika Regular" panose="020B0506040000020004" pitchFamily="34" charset="0"/>
              </a:endParaRPr>
            </a:p>
          </p:txBody>
        </p:sp>
      </p:grpSp>
      <p:sp>
        <p:nvSpPr>
          <p:cNvPr id="86" name="TextBox 85">
            <a:extLst>
              <a:ext uri="{FF2B5EF4-FFF2-40B4-BE49-F238E27FC236}">
                <a16:creationId xmlns:a16="http://schemas.microsoft.com/office/drawing/2014/main" id="{50705FC7-B530-4370-BFF1-04CACB5781BE}"/>
              </a:ext>
            </a:extLst>
          </p:cNvPr>
          <p:cNvSpPr txBox="1"/>
          <p:nvPr/>
        </p:nvSpPr>
        <p:spPr>
          <a:xfrm>
            <a:off x="5670246" y="4382338"/>
            <a:ext cx="801089" cy="330384"/>
          </a:xfrm>
          <a:prstGeom prst="rect">
            <a:avLst/>
          </a:prstGeom>
          <a:solidFill>
            <a:schemeClr val="accent1"/>
          </a:solidFill>
        </p:spPr>
        <p:txBody>
          <a:bodyPr wrap="square" tIns="3600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1" u="none" strike="noStrike" kern="1200" cap="none" spc="0" normalizeH="0" baseline="0" noProof="0" dirty="0">
                <a:ln>
                  <a:noFill/>
                </a:ln>
                <a:solidFill>
                  <a:schemeClr val="bg1"/>
                </a:solidFill>
                <a:effectLst/>
                <a:uLnTx/>
                <a:uFillTx/>
                <a:latin typeface="Klavika Light" panose="020B0506040000020004" pitchFamily="34" charset="0"/>
                <a:ea typeface="+mn-ea"/>
                <a:cs typeface="+mn-cs"/>
              </a:rPr>
              <a:t>Primary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i="1" dirty="0">
                <a:solidFill>
                  <a:schemeClr val="bg1"/>
                </a:solidFill>
                <a:latin typeface="Klavika Light" panose="020B0506040000020004" pitchFamily="34" charset="0"/>
              </a:rPr>
              <a:t>(kimberlite)</a:t>
            </a:r>
            <a:endParaRPr kumimoji="0" lang="en-US" sz="900" b="1" i="1" u="none" strike="noStrike" kern="1200" cap="none" spc="0" normalizeH="0" baseline="0" noProof="0" dirty="0">
              <a:ln>
                <a:noFill/>
              </a:ln>
              <a:solidFill>
                <a:schemeClr val="bg1"/>
              </a:solidFill>
              <a:effectLst/>
              <a:uLnTx/>
              <a:uFillTx/>
              <a:latin typeface="Klavika Light" panose="020B0506040000020004" pitchFamily="34" charset="0"/>
            </a:endParaRPr>
          </a:p>
        </p:txBody>
      </p:sp>
      <p:sp>
        <p:nvSpPr>
          <p:cNvPr id="88" name="TextBox 87">
            <a:extLst>
              <a:ext uri="{FF2B5EF4-FFF2-40B4-BE49-F238E27FC236}">
                <a16:creationId xmlns:a16="http://schemas.microsoft.com/office/drawing/2014/main" id="{B9C1AAD4-338A-4E01-88ED-7552B4A0A1D3}"/>
              </a:ext>
            </a:extLst>
          </p:cNvPr>
          <p:cNvSpPr txBox="1"/>
          <p:nvPr/>
        </p:nvSpPr>
        <p:spPr>
          <a:xfrm>
            <a:off x="4652854" y="5636229"/>
            <a:ext cx="801090" cy="276999"/>
          </a:xfrm>
          <a:prstGeom prst="rect">
            <a:avLst/>
          </a:prstGeom>
          <a:solidFill>
            <a:schemeClr val="bg2">
              <a:lumMod val="90000"/>
            </a:schemeClr>
          </a:solidFill>
          <a:ln>
            <a:noFill/>
          </a:ln>
        </p:spPr>
        <p:txBody>
          <a:bodyPr wrap="square" rIns="90000" rtlCol="0">
            <a:spAutoFit/>
          </a:bodyPr>
          <a:lstStyle>
            <a:defPPr>
              <a:defRPr lang="en-US"/>
            </a:defPPr>
            <a:lvl1pPr marR="0" lvl="0" indent="0" algn="ctr" fontAlgn="auto">
              <a:lnSpc>
                <a:spcPct val="100000"/>
              </a:lnSpc>
              <a:spcBef>
                <a:spcPts val="0"/>
              </a:spcBef>
              <a:spcAft>
                <a:spcPts val="0"/>
              </a:spcAft>
              <a:buClrTx/>
              <a:buSzTx/>
              <a:buFontTx/>
              <a:buNone/>
              <a:tabLst/>
              <a:defRPr kumimoji="0" sz="1200" b="1" i="1" u="none" strike="noStrike" cap="none" spc="0" normalizeH="0" baseline="0">
                <a:ln>
                  <a:noFill/>
                </a:ln>
                <a:solidFill>
                  <a:schemeClr val="accent1">
                    <a:lumMod val="75000"/>
                  </a:schemeClr>
                </a:solidFill>
                <a:effectLst/>
                <a:uLnTx/>
                <a:uFillTx/>
                <a:latin typeface="Klavika Light" panose="020B0506040000020004" pitchFamily="34" charset="0"/>
              </a:defRPr>
            </a:lvl1pPr>
          </a:lstStyle>
          <a:p>
            <a:r>
              <a:rPr lang="en-US"/>
              <a:t>Orapa</a:t>
            </a:r>
            <a:endParaRPr lang="en-US" dirty="0"/>
          </a:p>
        </p:txBody>
      </p:sp>
      <p:sp>
        <p:nvSpPr>
          <p:cNvPr id="89" name="TextBox 88">
            <a:extLst>
              <a:ext uri="{FF2B5EF4-FFF2-40B4-BE49-F238E27FC236}">
                <a16:creationId xmlns:a16="http://schemas.microsoft.com/office/drawing/2014/main" id="{19EF0E9B-3E99-44BB-81C1-B5DCA05ABBBF}"/>
              </a:ext>
            </a:extLst>
          </p:cNvPr>
          <p:cNvSpPr txBox="1"/>
          <p:nvPr/>
        </p:nvSpPr>
        <p:spPr>
          <a:xfrm>
            <a:off x="4652854" y="5020119"/>
            <a:ext cx="801089" cy="276999"/>
          </a:xfrm>
          <a:prstGeom prst="rect">
            <a:avLst/>
          </a:prstGeom>
          <a:solidFill>
            <a:schemeClr val="bg2">
              <a:lumMod val="90000"/>
            </a:schemeClr>
          </a:solidFill>
          <a:ln>
            <a:noFill/>
          </a:ln>
        </p:spPr>
        <p:txBody>
          <a:bodyPr wrap="square" lIns="72000" rIns="72000" rtlCol="0">
            <a:spAutoFit/>
          </a:bodyPr>
          <a:lstStyle>
            <a:defPPr>
              <a:defRPr lang="en-US"/>
            </a:defPPr>
            <a:lvl1pPr marR="0" lvl="0" indent="0" algn="ctr" fontAlgn="auto">
              <a:lnSpc>
                <a:spcPct val="100000"/>
              </a:lnSpc>
              <a:spcBef>
                <a:spcPts val="0"/>
              </a:spcBef>
              <a:spcAft>
                <a:spcPts val="0"/>
              </a:spcAft>
              <a:buClrTx/>
              <a:buSzTx/>
              <a:buFontTx/>
              <a:buNone/>
              <a:tabLst/>
              <a:defRPr kumimoji="0" sz="1200" b="1" i="1" u="none" strike="noStrike" cap="none" spc="0" normalizeH="0" baseline="0">
                <a:ln>
                  <a:noFill/>
                </a:ln>
                <a:solidFill>
                  <a:schemeClr val="accent1">
                    <a:lumMod val="75000"/>
                  </a:schemeClr>
                </a:solidFill>
                <a:effectLst/>
                <a:uLnTx/>
                <a:uFillTx/>
                <a:latin typeface="Klavika Light" panose="020B0506040000020004" pitchFamily="34" charset="0"/>
              </a:defRPr>
            </a:lvl1pPr>
          </a:lstStyle>
          <a:p>
            <a:r>
              <a:rPr lang="en-US" dirty="0"/>
              <a:t>Brooking</a:t>
            </a:r>
          </a:p>
        </p:txBody>
      </p:sp>
      <p:grpSp>
        <p:nvGrpSpPr>
          <p:cNvPr id="90" name="Group 89">
            <a:extLst>
              <a:ext uri="{FF2B5EF4-FFF2-40B4-BE49-F238E27FC236}">
                <a16:creationId xmlns:a16="http://schemas.microsoft.com/office/drawing/2014/main" id="{92CF6A45-BC23-40D0-8056-2E9F47C73646}"/>
              </a:ext>
            </a:extLst>
          </p:cNvPr>
          <p:cNvGrpSpPr>
            <a:grpSpLocks noChangeAspect="1"/>
          </p:cNvGrpSpPr>
          <p:nvPr/>
        </p:nvGrpSpPr>
        <p:grpSpPr>
          <a:xfrm>
            <a:off x="4176952" y="4889330"/>
            <a:ext cx="550800" cy="554033"/>
            <a:chOff x="533590" y="4650606"/>
            <a:chExt cx="684000" cy="704885"/>
          </a:xfrm>
        </p:grpSpPr>
        <p:pic>
          <p:nvPicPr>
            <p:cNvPr id="91" name="Picture 90" descr="Logo&#10;&#10;Description automatically generated with medium confidence">
              <a:extLst>
                <a:ext uri="{FF2B5EF4-FFF2-40B4-BE49-F238E27FC236}">
                  <a16:creationId xmlns:a16="http://schemas.microsoft.com/office/drawing/2014/main" id="{E3A6EBBB-3E0F-4F9E-8EB6-B7D242F8111C}"/>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533590" y="4650606"/>
              <a:ext cx="684000" cy="684000"/>
            </a:xfrm>
            <a:prstGeom prst="flowChartConnector">
              <a:avLst/>
            </a:prstGeom>
            <a:solidFill>
              <a:schemeClr val="bg2"/>
            </a:solidFill>
          </p:spPr>
        </p:pic>
        <p:sp>
          <p:nvSpPr>
            <p:cNvPr id="92" name="TextBox 91">
              <a:extLst>
                <a:ext uri="{FF2B5EF4-FFF2-40B4-BE49-F238E27FC236}">
                  <a16:creationId xmlns:a16="http://schemas.microsoft.com/office/drawing/2014/main" id="{0BAC2900-A804-48B5-9C7A-0596640B3FD5}"/>
                </a:ext>
              </a:extLst>
            </p:cNvPr>
            <p:cNvSpPr txBox="1"/>
            <p:nvPr/>
          </p:nvSpPr>
          <p:spPr>
            <a:xfrm>
              <a:off x="568930" y="5120544"/>
              <a:ext cx="613320" cy="234947"/>
            </a:xfrm>
            <a:prstGeom prst="rect">
              <a:avLst/>
            </a:prstGeom>
            <a:noFill/>
          </p:spPr>
          <p:txBody>
            <a:bodyPr wrap="square" rtlCol="0">
              <a:spAutoFit/>
            </a:bodyPr>
            <a:lstStyle/>
            <a:p>
              <a:r>
                <a:rPr lang="en-US" sz="600" dirty="0">
                  <a:solidFill>
                    <a:schemeClr val="accent3">
                      <a:lumMod val="25000"/>
                    </a:schemeClr>
                  </a:solidFill>
                  <a:latin typeface="Klavika Regular" panose="020B0506040000020004" pitchFamily="34" charset="0"/>
                </a:rPr>
                <a:t>Australia</a:t>
              </a:r>
              <a:endParaRPr lang="en-AU" sz="600" dirty="0">
                <a:solidFill>
                  <a:schemeClr val="accent3">
                    <a:lumMod val="25000"/>
                  </a:schemeClr>
                </a:solidFill>
                <a:latin typeface="Klavika Regular" panose="020B0506040000020004" pitchFamily="34" charset="0"/>
              </a:endParaRPr>
            </a:p>
          </p:txBody>
        </p:sp>
      </p:grpSp>
      <p:grpSp>
        <p:nvGrpSpPr>
          <p:cNvPr id="93" name="Group 92">
            <a:extLst>
              <a:ext uri="{FF2B5EF4-FFF2-40B4-BE49-F238E27FC236}">
                <a16:creationId xmlns:a16="http://schemas.microsoft.com/office/drawing/2014/main" id="{6C6F8654-0C78-41C5-B79B-24260A925DE4}"/>
              </a:ext>
            </a:extLst>
          </p:cNvPr>
          <p:cNvGrpSpPr>
            <a:grpSpLocks noChangeAspect="1"/>
          </p:cNvGrpSpPr>
          <p:nvPr/>
        </p:nvGrpSpPr>
        <p:grpSpPr>
          <a:xfrm>
            <a:off x="4174713" y="5503193"/>
            <a:ext cx="550800" cy="557916"/>
            <a:chOff x="533590" y="5433935"/>
            <a:chExt cx="684000" cy="692836"/>
          </a:xfrm>
        </p:grpSpPr>
        <p:pic>
          <p:nvPicPr>
            <p:cNvPr id="94" name="Picture 93" descr="A screenshot of a computer&#10;&#10;Description automatically generated with medium confidence">
              <a:extLst>
                <a:ext uri="{FF2B5EF4-FFF2-40B4-BE49-F238E27FC236}">
                  <a16:creationId xmlns:a16="http://schemas.microsoft.com/office/drawing/2014/main" id="{C561DCE9-825A-441D-ABF7-18C7C70C6976}"/>
                </a:ext>
              </a:extLst>
            </p:cNvPr>
            <p:cNvPicPr preferRelativeResize="0">
              <a:picLocks/>
            </p:cNvPicPr>
            <p:nvPr/>
          </p:nvPicPr>
          <p:blipFill>
            <a:blip r:embed="rId13" cstate="screen">
              <a:extLst>
                <a:ext uri="{28A0092B-C50C-407E-A947-70E740481C1C}">
                  <a14:useLocalDpi xmlns:a14="http://schemas.microsoft.com/office/drawing/2010/main"/>
                </a:ext>
              </a:extLst>
            </a:blip>
            <a:stretch>
              <a:fillRect/>
            </a:stretch>
          </p:blipFill>
          <p:spPr>
            <a:xfrm>
              <a:off x="533590" y="5433935"/>
              <a:ext cx="684000" cy="684000"/>
            </a:xfrm>
            <a:prstGeom prst="flowChartConnector">
              <a:avLst/>
            </a:prstGeom>
            <a:solidFill>
              <a:schemeClr val="bg2"/>
            </a:solidFill>
          </p:spPr>
        </p:pic>
        <p:sp>
          <p:nvSpPr>
            <p:cNvPr id="95" name="TextBox 94">
              <a:extLst>
                <a:ext uri="{FF2B5EF4-FFF2-40B4-BE49-F238E27FC236}">
                  <a16:creationId xmlns:a16="http://schemas.microsoft.com/office/drawing/2014/main" id="{712CF044-281B-438F-8ECC-FDEDBEE16C51}"/>
                </a:ext>
              </a:extLst>
            </p:cNvPr>
            <p:cNvSpPr txBox="1"/>
            <p:nvPr/>
          </p:nvSpPr>
          <p:spPr>
            <a:xfrm>
              <a:off x="533590" y="5878337"/>
              <a:ext cx="684000" cy="248434"/>
            </a:xfrm>
            <a:prstGeom prst="rect">
              <a:avLst/>
            </a:prstGeom>
            <a:noFill/>
          </p:spPr>
          <p:txBody>
            <a:bodyPr wrap="square" rtlCol="0">
              <a:spAutoFit/>
            </a:bodyPr>
            <a:lstStyle/>
            <a:p>
              <a:r>
                <a:rPr lang="en-US" sz="700" dirty="0">
                  <a:solidFill>
                    <a:schemeClr val="accent3">
                      <a:lumMod val="25000"/>
                    </a:schemeClr>
                  </a:solidFill>
                  <a:latin typeface="Klavika Regular" panose="020B0506040000020004" pitchFamily="34" charset="0"/>
                </a:rPr>
                <a:t>Botswana</a:t>
              </a:r>
              <a:endParaRPr lang="en-AU" sz="700" dirty="0">
                <a:solidFill>
                  <a:schemeClr val="accent3">
                    <a:lumMod val="25000"/>
                  </a:schemeClr>
                </a:solidFill>
                <a:latin typeface="Klavika Regular" panose="020B0506040000020004" pitchFamily="34" charset="0"/>
              </a:endParaRPr>
            </a:p>
          </p:txBody>
        </p:sp>
      </p:grpSp>
      <p:sp>
        <p:nvSpPr>
          <p:cNvPr id="97" name="TextBox 96">
            <a:extLst>
              <a:ext uri="{FF2B5EF4-FFF2-40B4-BE49-F238E27FC236}">
                <a16:creationId xmlns:a16="http://schemas.microsoft.com/office/drawing/2014/main" id="{EFB562FC-A7A7-42AE-9509-A4507E79F57E}"/>
              </a:ext>
            </a:extLst>
          </p:cNvPr>
          <p:cNvSpPr txBox="1"/>
          <p:nvPr/>
        </p:nvSpPr>
        <p:spPr>
          <a:xfrm>
            <a:off x="5667736" y="4997968"/>
            <a:ext cx="801089" cy="330384"/>
          </a:xfrm>
          <a:prstGeom prst="rect">
            <a:avLst/>
          </a:prstGeom>
          <a:solidFill>
            <a:schemeClr val="accent1"/>
          </a:solidFill>
        </p:spPr>
        <p:txBody>
          <a:bodyPr wrap="square" tIns="3600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1" u="none" strike="noStrike" kern="1200" cap="none" spc="0" normalizeH="0" baseline="0" noProof="0" dirty="0">
                <a:ln>
                  <a:noFill/>
                </a:ln>
                <a:solidFill>
                  <a:schemeClr val="bg1"/>
                </a:solidFill>
                <a:effectLst/>
                <a:uLnTx/>
                <a:uFillTx/>
                <a:latin typeface="Klavika Light" panose="020B0506040000020004" pitchFamily="34" charset="0"/>
                <a:ea typeface="+mn-ea"/>
                <a:cs typeface="+mn-cs"/>
              </a:rPr>
              <a:t>Primary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i="1" dirty="0">
                <a:solidFill>
                  <a:schemeClr val="bg1"/>
                </a:solidFill>
                <a:latin typeface="Klavika Light" panose="020B0506040000020004" pitchFamily="34" charset="0"/>
              </a:rPr>
              <a:t>(lamproite)</a:t>
            </a:r>
            <a:endParaRPr kumimoji="0" lang="en-US" sz="900" b="1" i="1" u="none" strike="noStrike" kern="1200" cap="none" spc="0" normalizeH="0" baseline="0" noProof="0" dirty="0">
              <a:ln>
                <a:noFill/>
              </a:ln>
              <a:solidFill>
                <a:schemeClr val="bg1"/>
              </a:solidFill>
              <a:effectLst/>
              <a:uLnTx/>
              <a:uFillTx/>
              <a:latin typeface="Klavika Light" panose="020B0506040000020004" pitchFamily="34" charset="0"/>
            </a:endParaRPr>
          </a:p>
        </p:txBody>
      </p:sp>
      <p:sp>
        <p:nvSpPr>
          <p:cNvPr id="98" name="TextBox 97">
            <a:extLst>
              <a:ext uri="{FF2B5EF4-FFF2-40B4-BE49-F238E27FC236}">
                <a16:creationId xmlns:a16="http://schemas.microsoft.com/office/drawing/2014/main" id="{F80C768A-F924-475F-AB79-D5067DD53580}"/>
              </a:ext>
            </a:extLst>
          </p:cNvPr>
          <p:cNvSpPr txBox="1"/>
          <p:nvPr/>
        </p:nvSpPr>
        <p:spPr>
          <a:xfrm>
            <a:off x="5667736" y="5618422"/>
            <a:ext cx="801089" cy="330384"/>
          </a:xfrm>
          <a:prstGeom prst="rect">
            <a:avLst/>
          </a:prstGeom>
          <a:solidFill>
            <a:schemeClr val="accent1"/>
          </a:solidFill>
        </p:spPr>
        <p:txBody>
          <a:bodyPr wrap="square" tIns="3600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1" u="none" strike="noStrike" kern="1200" cap="none" spc="0" normalizeH="0" baseline="0" noProof="0" dirty="0">
                <a:ln>
                  <a:noFill/>
                </a:ln>
                <a:solidFill>
                  <a:schemeClr val="bg1"/>
                </a:solidFill>
                <a:effectLst/>
                <a:uLnTx/>
                <a:uFillTx/>
                <a:latin typeface="Klavika Light" panose="020B0506040000020004" pitchFamily="34" charset="0"/>
                <a:ea typeface="+mn-ea"/>
                <a:cs typeface="+mn-cs"/>
              </a:rPr>
              <a:t>Primary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i="1" dirty="0">
                <a:solidFill>
                  <a:schemeClr val="bg1"/>
                </a:solidFill>
                <a:latin typeface="Klavika Light" panose="020B0506040000020004" pitchFamily="34" charset="0"/>
              </a:rPr>
              <a:t>(kimberlite)</a:t>
            </a:r>
            <a:endParaRPr kumimoji="0" lang="en-US" sz="900" b="1" i="1" u="none" strike="noStrike" kern="1200" cap="none" spc="0" normalizeH="0" baseline="0" noProof="0" dirty="0">
              <a:ln>
                <a:noFill/>
              </a:ln>
              <a:solidFill>
                <a:schemeClr val="bg1"/>
              </a:solidFill>
              <a:effectLst/>
              <a:uLnTx/>
              <a:uFillTx/>
              <a:latin typeface="Klavika Light" panose="020B0506040000020004" pitchFamily="34" charset="0"/>
            </a:endParaRPr>
          </a:p>
        </p:txBody>
      </p:sp>
      <p:sp>
        <p:nvSpPr>
          <p:cNvPr id="100" name="TextBox 99">
            <a:extLst>
              <a:ext uri="{FF2B5EF4-FFF2-40B4-BE49-F238E27FC236}">
                <a16:creationId xmlns:a16="http://schemas.microsoft.com/office/drawing/2014/main" id="{88AFEAF2-C415-467C-A9EA-098BEFE178DE}"/>
              </a:ext>
            </a:extLst>
          </p:cNvPr>
          <p:cNvSpPr txBox="1"/>
          <p:nvPr/>
        </p:nvSpPr>
        <p:spPr>
          <a:xfrm>
            <a:off x="6508724" y="3178489"/>
            <a:ext cx="1169993" cy="360000"/>
          </a:xfrm>
          <a:prstGeom prst="rightArrow">
            <a:avLst/>
          </a:prstGeom>
          <a:solidFill>
            <a:schemeClr val="accent2"/>
          </a:solidFill>
          <a:ln>
            <a:solidFill>
              <a:schemeClr val="accent2">
                <a:lumMod val="75000"/>
              </a:schemeClr>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400" b="1" i="1" u="none" strike="noStrike" kern="1200" cap="none" spc="0" normalizeH="0" baseline="0" noProof="0" dirty="0">
              <a:ln>
                <a:noFill/>
              </a:ln>
              <a:solidFill>
                <a:srgbClr val="75AADB"/>
              </a:solidFill>
              <a:effectLst/>
              <a:uLnTx/>
              <a:uFillTx/>
              <a:latin typeface="Klavika Light" panose="020B0506040000020004" pitchFamily="34" charset="0"/>
              <a:ea typeface="+mn-ea"/>
              <a:cs typeface="+mn-cs"/>
            </a:endParaRPr>
          </a:p>
        </p:txBody>
      </p:sp>
      <p:sp>
        <p:nvSpPr>
          <p:cNvPr id="48" name="TextBox 47">
            <a:extLst>
              <a:ext uri="{FF2B5EF4-FFF2-40B4-BE49-F238E27FC236}">
                <a16:creationId xmlns:a16="http://schemas.microsoft.com/office/drawing/2014/main" id="{160A392F-06F8-48B8-BD45-88BFA03501C6}"/>
              </a:ext>
            </a:extLst>
          </p:cNvPr>
          <p:cNvSpPr txBox="1"/>
          <p:nvPr/>
        </p:nvSpPr>
        <p:spPr>
          <a:xfrm>
            <a:off x="4199259" y="1453779"/>
            <a:ext cx="2269566" cy="541826"/>
          </a:xfrm>
          <a:prstGeom prst="downArrowCallout">
            <a:avLst/>
          </a:prstGeom>
          <a:solidFill>
            <a:schemeClr val="accent1">
              <a:lumMod val="50000"/>
            </a:schemeClr>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chemeClr val="bg1"/>
                </a:solidFill>
                <a:effectLst/>
                <a:uLnTx/>
                <a:uFillTx/>
                <a:latin typeface="Klavika Light" panose="020B0506040000020004" pitchFamily="34" charset="0"/>
                <a:ea typeface="+mn-ea"/>
                <a:cs typeface="+mn-cs"/>
              </a:rPr>
              <a:t>ASSETS</a:t>
            </a:r>
          </a:p>
        </p:txBody>
      </p:sp>
      <p:pic>
        <p:nvPicPr>
          <p:cNvPr id="49" name="Picture 48">
            <a:extLst>
              <a:ext uri="{FF2B5EF4-FFF2-40B4-BE49-F238E27FC236}">
                <a16:creationId xmlns:a16="http://schemas.microsoft.com/office/drawing/2014/main" id="{0DBC059F-9E5F-4FB1-9B70-753A0546E553}"/>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8500014" y="3701494"/>
            <a:ext cx="2687311" cy="2687311"/>
          </a:xfrm>
          <a:prstGeom prst="flowChartConnector">
            <a:avLst/>
          </a:prstGeom>
          <a:solidFill>
            <a:schemeClr val="accent1">
              <a:lumMod val="75000"/>
            </a:schemeClr>
          </a:solidFill>
          <a:ln w="28575">
            <a:solidFill>
              <a:schemeClr val="accent1"/>
            </a:solidFill>
          </a:ln>
        </p:spPr>
      </p:pic>
      <p:sp>
        <p:nvSpPr>
          <p:cNvPr id="53" name="TextBox 52">
            <a:extLst>
              <a:ext uri="{FF2B5EF4-FFF2-40B4-BE49-F238E27FC236}">
                <a16:creationId xmlns:a16="http://schemas.microsoft.com/office/drawing/2014/main" id="{AF3DCCCC-2D38-481C-B35C-BE2B1DE86B0C}"/>
              </a:ext>
            </a:extLst>
          </p:cNvPr>
          <p:cNvSpPr txBox="1"/>
          <p:nvPr/>
        </p:nvSpPr>
        <p:spPr>
          <a:xfrm>
            <a:off x="6503524" y="5045150"/>
            <a:ext cx="1180391" cy="213547"/>
          </a:xfrm>
          <a:prstGeom prst="rect">
            <a:avLst/>
          </a:prstGeom>
          <a:solidFill>
            <a:schemeClr val="accent1">
              <a:lumMod val="75000"/>
            </a:schemeClr>
          </a:solidFill>
          <a:ln>
            <a:solidFill>
              <a:schemeClr val="accent1">
                <a:lumMod val="50000"/>
              </a:schemeClr>
            </a:solid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1" u="none" strike="noStrike" cap="none" spc="0" normalizeH="0" baseline="0">
                <a:ln>
                  <a:noFill/>
                </a:ln>
                <a:solidFill>
                  <a:schemeClr val="bg1"/>
                </a:solidFill>
                <a:effectLst/>
                <a:uLnTx/>
                <a:uFillTx/>
                <a:latin typeface="Klavika Light" panose="020B0506040000020004" pitchFamily="34" charset="0"/>
              </a:defRPr>
            </a:lvl1pPr>
          </a:lstStyle>
          <a:p>
            <a:r>
              <a:rPr lang="en-US" dirty="0"/>
              <a:t>Early</a:t>
            </a:r>
          </a:p>
        </p:txBody>
      </p:sp>
      <p:sp>
        <p:nvSpPr>
          <p:cNvPr id="60" name="TextBox 59">
            <a:extLst>
              <a:ext uri="{FF2B5EF4-FFF2-40B4-BE49-F238E27FC236}">
                <a16:creationId xmlns:a16="http://schemas.microsoft.com/office/drawing/2014/main" id="{86964A5D-63A1-48B6-81A6-6EA286084385}"/>
              </a:ext>
            </a:extLst>
          </p:cNvPr>
          <p:cNvSpPr txBox="1"/>
          <p:nvPr/>
        </p:nvSpPr>
        <p:spPr>
          <a:xfrm>
            <a:off x="6513922" y="5667954"/>
            <a:ext cx="1180391" cy="213547"/>
          </a:xfrm>
          <a:prstGeom prst="rect">
            <a:avLst/>
          </a:prstGeom>
          <a:solidFill>
            <a:schemeClr val="accent1">
              <a:lumMod val="75000"/>
            </a:schemeClr>
          </a:solidFill>
          <a:ln>
            <a:solidFill>
              <a:schemeClr val="accent1">
                <a:lumMod val="50000"/>
              </a:schemeClr>
            </a:solid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1" u="none" strike="noStrike" cap="none" spc="0" normalizeH="0" baseline="0">
                <a:ln>
                  <a:noFill/>
                </a:ln>
                <a:solidFill>
                  <a:schemeClr val="bg1"/>
                </a:solidFill>
                <a:effectLst/>
                <a:uLnTx/>
                <a:uFillTx/>
                <a:latin typeface="Klavika Light" panose="020B0506040000020004" pitchFamily="34" charset="0"/>
              </a:defRPr>
            </a:lvl1pPr>
          </a:lstStyle>
          <a:p>
            <a:r>
              <a:rPr lang="en-US" dirty="0"/>
              <a:t>Early</a:t>
            </a:r>
          </a:p>
        </p:txBody>
      </p:sp>
      <p:sp>
        <p:nvSpPr>
          <p:cNvPr id="87" name="TextBox 86">
            <a:extLst>
              <a:ext uri="{FF2B5EF4-FFF2-40B4-BE49-F238E27FC236}">
                <a16:creationId xmlns:a16="http://schemas.microsoft.com/office/drawing/2014/main" id="{07FFB799-9F96-42D2-8CEC-426B208E1EB4}"/>
              </a:ext>
            </a:extLst>
          </p:cNvPr>
          <p:cNvSpPr txBox="1"/>
          <p:nvPr/>
        </p:nvSpPr>
        <p:spPr>
          <a:xfrm>
            <a:off x="6503525" y="4331166"/>
            <a:ext cx="2150281" cy="422683"/>
          </a:xfrm>
          <a:prstGeom prst="rightArrow">
            <a:avLst/>
          </a:prstGeom>
          <a:solidFill>
            <a:schemeClr val="accent1">
              <a:lumMod val="75000"/>
            </a:schemeClr>
          </a:solidFill>
          <a:ln>
            <a:solidFill>
              <a:schemeClr val="accent1">
                <a:lumMod val="50000"/>
              </a:schemeClr>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chemeClr val="bg1"/>
                </a:solidFill>
                <a:effectLst/>
                <a:uLnTx/>
                <a:uFillTx/>
                <a:latin typeface="Klavika Light" panose="020B0506040000020004" pitchFamily="34" charset="0"/>
                <a:ea typeface="+mn-ea"/>
                <a:cs typeface="+mn-cs"/>
              </a:rPr>
              <a:t>Advanced</a:t>
            </a:r>
          </a:p>
        </p:txBody>
      </p:sp>
      <p:pic>
        <p:nvPicPr>
          <p:cNvPr id="1026" name="Picture 2" descr="ASX">
            <a:extLst>
              <a:ext uri="{FF2B5EF4-FFF2-40B4-BE49-F238E27FC236}">
                <a16:creationId xmlns:a16="http://schemas.microsoft.com/office/drawing/2014/main" id="{02E853AF-8208-439E-8413-2A971EA66765}"/>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2464276" y="1911428"/>
            <a:ext cx="651319" cy="269140"/>
          </a:xfrm>
          <a:prstGeom prst="rect">
            <a:avLst/>
          </a:prstGeom>
          <a:solidFill>
            <a:schemeClr val="accent3">
              <a:lumMod val="75000"/>
            </a:schemeClr>
          </a:solidFill>
        </p:spPr>
      </p:pic>
      <p:pic>
        <p:nvPicPr>
          <p:cNvPr id="61" name="Picture 60" descr="Logo&#10;&#10;Description automatically generated">
            <a:extLst>
              <a:ext uri="{FF2B5EF4-FFF2-40B4-BE49-F238E27FC236}">
                <a16:creationId xmlns:a16="http://schemas.microsoft.com/office/drawing/2014/main" id="{61B11885-411D-466E-9D2B-BED6811F92A1}"/>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a:off x="5109478" y="2530025"/>
            <a:ext cx="312455" cy="229765"/>
          </a:xfrm>
          <a:prstGeom prst="rect">
            <a:avLst/>
          </a:prstGeom>
        </p:spPr>
      </p:pic>
      <p:pic>
        <p:nvPicPr>
          <p:cNvPr id="3" name="Picture 2" descr="A picture containing background pattern&#10;&#10;Description automatically generated">
            <a:extLst>
              <a:ext uri="{FF2B5EF4-FFF2-40B4-BE49-F238E27FC236}">
                <a16:creationId xmlns:a16="http://schemas.microsoft.com/office/drawing/2014/main" id="{3CC5E326-A078-4BE7-8AC6-6D87DB2A1D02}"/>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5269511" y="3265275"/>
            <a:ext cx="181402" cy="183861"/>
          </a:xfrm>
          <a:prstGeom prst="rect">
            <a:avLst/>
          </a:prstGeom>
        </p:spPr>
      </p:pic>
      <p:sp>
        <p:nvSpPr>
          <p:cNvPr id="7" name="Arrow: Down 6">
            <a:extLst>
              <a:ext uri="{FF2B5EF4-FFF2-40B4-BE49-F238E27FC236}">
                <a16:creationId xmlns:a16="http://schemas.microsoft.com/office/drawing/2014/main" id="{5D09E29F-5734-4F28-928A-9CB1B1FB0049}"/>
              </a:ext>
            </a:extLst>
          </p:cNvPr>
          <p:cNvSpPr/>
          <p:nvPr/>
        </p:nvSpPr>
        <p:spPr>
          <a:xfrm>
            <a:off x="5221718" y="3726126"/>
            <a:ext cx="273399" cy="210941"/>
          </a:xfrm>
          <a:prstGeom prst="downArrow">
            <a:avLst/>
          </a:prstGeom>
          <a:solidFill>
            <a:srgbClr val="005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0" name="Straight Connector 9">
            <a:extLst>
              <a:ext uri="{FF2B5EF4-FFF2-40B4-BE49-F238E27FC236}">
                <a16:creationId xmlns:a16="http://schemas.microsoft.com/office/drawing/2014/main" id="{96AA62EB-A175-4EED-A4E4-C1026CCB6431}"/>
              </a:ext>
            </a:extLst>
          </p:cNvPr>
          <p:cNvCxnSpPr>
            <a:cxnSpLocks/>
          </p:cNvCxnSpPr>
          <p:nvPr/>
        </p:nvCxnSpPr>
        <p:spPr>
          <a:xfrm>
            <a:off x="4098153" y="1455347"/>
            <a:ext cx="0" cy="4688278"/>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88808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fade">
                                      <p:cBhvr>
                                        <p:cTn id="7" dur="750"/>
                                        <p:tgtEl>
                                          <p:spTgt spid="4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
                                            <p:txEl>
                                              <p:pRg st="1" end="1"/>
                                            </p:txEl>
                                          </p:spTgt>
                                        </p:tgtEl>
                                        <p:attrNameLst>
                                          <p:attrName>style.visibility</p:attrName>
                                        </p:attrNameLst>
                                      </p:cBhvr>
                                      <p:to>
                                        <p:strVal val="visible"/>
                                      </p:to>
                                    </p:set>
                                    <p:animEffect transition="in" filter="fade">
                                      <p:cBhvr>
                                        <p:cTn id="10" dur="750"/>
                                        <p:tgtEl>
                                          <p:spTgt spid="4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10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0">
                                            <p:txEl>
                                              <p:pRg st="2" end="2"/>
                                            </p:txEl>
                                          </p:spTgt>
                                        </p:tgtEl>
                                        <p:attrNameLst>
                                          <p:attrName>style.visibility</p:attrName>
                                        </p:attrNameLst>
                                      </p:cBhvr>
                                      <p:to>
                                        <p:strVal val="visible"/>
                                      </p:to>
                                    </p:set>
                                    <p:animEffect transition="in" filter="fade">
                                      <p:cBhvr>
                                        <p:cTn id="18" dur="750"/>
                                        <p:tgtEl>
                                          <p:spTgt spid="40">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0">
                                            <p:txEl>
                                              <p:pRg st="3" end="3"/>
                                            </p:txEl>
                                          </p:spTgt>
                                        </p:tgtEl>
                                        <p:attrNameLst>
                                          <p:attrName>style.visibility</p:attrName>
                                        </p:attrNameLst>
                                      </p:cBhvr>
                                      <p:to>
                                        <p:strVal val="visible"/>
                                      </p:to>
                                    </p:set>
                                    <p:animEffect transition="in" filter="fade">
                                      <p:cBhvr>
                                        <p:cTn id="23" dur="750"/>
                                        <p:tgtEl>
                                          <p:spTgt spid="40">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0">
                                            <p:txEl>
                                              <p:pRg st="4" end="4"/>
                                            </p:txEl>
                                          </p:spTgt>
                                        </p:tgtEl>
                                        <p:attrNameLst>
                                          <p:attrName>style.visibility</p:attrName>
                                        </p:attrNameLst>
                                      </p:cBhvr>
                                      <p:to>
                                        <p:strVal val="visible"/>
                                      </p:to>
                                    </p:set>
                                    <p:animEffect transition="in" filter="fade">
                                      <p:cBhvr>
                                        <p:cTn id="28" dur="750"/>
                                        <p:tgtEl>
                                          <p:spTgt spid="40">
                                            <p:txEl>
                                              <p:pRg st="4" end="4"/>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0">
                                            <p:txEl>
                                              <p:pRg st="5" end="5"/>
                                            </p:txEl>
                                          </p:spTgt>
                                        </p:tgtEl>
                                        <p:attrNameLst>
                                          <p:attrName>style.visibility</p:attrName>
                                        </p:attrNameLst>
                                      </p:cBhvr>
                                      <p:to>
                                        <p:strVal val="visible"/>
                                      </p:to>
                                    </p:set>
                                    <p:animEffect transition="in" filter="fade">
                                      <p:cBhvr>
                                        <p:cTn id="31" dur="750"/>
                                        <p:tgtEl>
                                          <p:spTgt spid="40">
                                            <p:txEl>
                                              <p:pRg st="5" end="5"/>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0">
                                            <p:txEl>
                                              <p:pRg st="6" end="6"/>
                                            </p:txEl>
                                          </p:spTgt>
                                        </p:tgtEl>
                                        <p:attrNameLst>
                                          <p:attrName>style.visibility</p:attrName>
                                        </p:attrNameLst>
                                      </p:cBhvr>
                                      <p:to>
                                        <p:strVal val="visible"/>
                                      </p:to>
                                    </p:set>
                                    <p:animEffect transition="in" filter="fade">
                                      <p:cBhvr>
                                        <p:cTn id="34" dur="750"/>
                                        <p:tgtEl>
                                          <p:spTgt spid="40">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0">
                                            <p:txEl>
                                              <p:pRg st="7" end="7"/>
                                            </p:txEl>
                                          </p:spTgt>
                                        </p:tgtEl>
                                        <p:attrNameLst>
                                          <p:attrName>style.visibility</p:attrName>
                                        </p:attrNameLst>
                                      </p:cBhvr>
                                      <p:to>
                                        <p:strVal val="visible"/>
                                      </p:to>
                                    </p:set>
                                    <p:animEffect transition="in" filter="fade">
                                      <p:cBhvr>
                                        <p:cTn id="39" dur="750"/>
                                        <p:tgtEl>
                                          <p:spTgt spid="40">
                                            <p:txEl>
                                              <p:pRg st="7" end="7"/>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0">
                                            <p:txEl>
                                              <p:pRg st="8" end="8"/>
                                            </p:txEl>
                                          </p:spTgt>
                                        </p:tgtEl>
                                        <p:attrNameLst>
                                          <p:attrName>style.visibility</p:attrName>
                                        </p:attrNameLst>
                                      </p:cBhvr>
                                      <p:to>
                                        <p:strVal val="visible"/>
                                      </p:to>
                                    </p:set>
                                    <p:animEffect transition="in" filter="fade">
                                      <p:cBhvr>
                                        <p:cTn id="42" dur="750"/>
                                        <p:tgtEl>
                                          <p:spTgt spid="40">
                                            <p:txEl>
                                              <p:pRg st="8" end="8"/>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0">
                                            <p:txEl>
                                              <p:pRg st="9" end="9"/>
                                            </p:txEl>
                                          </p:spTgt>
                                        </p:tgtEl>
                                        <p:attrNameLst>
                                          <p:attrName>style.visibility</p:attrName>
                                        </p:attrNameLst>
                                      </p:cBhvr>
                                      <p:to>
                                        <p:strVal val="visible"/>
                                      </p:to>
                                    </p:set>
                                    <p:animEffect transition="in" filter="fade">
                                      <p:cBhvr>
                                        <p:cTn id="45" dur="750"/>
                                        <p:tgtEl>
                                          <p:spTgt spid="40">
                                            <p:txEl>
                                              <p:pRg st="9" end="9"/>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0">
                                            <p:txEl>
                                              <p:pRg st="10" end="10"/>
                                            </p:txEl>
                                          </p:spTgt>
                                        </p:tgtEl>
                                        <p:attrNameLst>
                                          <p:attrName>style.visibility</p:attrName>
                                        </p:attrNameLst>
                                      </p:cBhvr>
                                      <p:to>
                                        <p:strVal val="visible"/>
                                      </p:to>
                                    </p:set>
                                    <p:animEffect transition="in" filter="fade">
                                      <p:cBhvr>
                                        <p:cTn id="50" dur="750"/>
                                        <p:tgtEl>
                                          <p:spTgt spid="40">
                                            <p:txEl>
                                              <p:pRg st="10" end="1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wipe(left)">
                                      <p:cBhvr>
                                        <p:cTn id="55" dur="500"/>
                                        <p:tgtEl>
                                          <p:spTgt spid="48"/>
                                        </p:tgtEl>
                                      </p:cBhvr>
                                    </p:animEffect>
                                  </p:childTnLst>
                                </p:cTn>
                              </p:par>
                              <p:par>
                                <p:cTn id="56" presetID="22" presetClass="entr" presetSubtype="1" fill="hold" nodeType="with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1500"/>
                                        <p:tgtEl>
                                          <p:spTgt spid="10"/>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left)">
                                      <p:cBhvr>
                                        <p:cTn id="63" dur="1000"/>
                                        <p:tgtEl>
                                          <p:spTgt spid="67"/>
                                        </p:tgtEl>
                                      </p:cBhvr>
                                    </p:animEffect>
                                  </p:childTnLst>
                                </p:cTn>
                              </p:par>
                            </p:childTnLst>
                          </p:cTn>
                        </p:par>
                      </p:childTnLst>
                    </p:cTn>
                  </p:par>
                  <p:par>
                    <p:cTn id="64" fill="hold">
                      <p:stCondLst>
                        <p:cond delay="indefinite"/>
                      </p:stCondLst>
                      <p:childTnLst>
                        <p:par>
                          <p:cTn id="65" fill="hold">
                            <p:stCondLst>
                              <p:cond delay="0"/>
                            </p:stCondLst>
                            <p:childTnLst>
                              <p:par>
                                <p:cTn id="66" presetID="47" presetClass="entr" presetSubtype="0" fill="hold" grpId="0" nodeType="clickEffect">
                                  <p:stCondLst>
                                    <p:cond delay="0"/>
                                  </p:stCondLst>
                                  <p:childTnLst>
                                    <p:set>
                                      <p:cBhvr>
                                        <p:cTn id="67" dur="1" fill="hold">
                                          <p:stCondLst>
                                            <p:cond delay="0"/>
                                          </p:stCondLst>
                                        </p:cTn>
                                        <p:tgtEl>
                                          <p:spTgt spid="72"/>
                                        </p:tgtEl>
                                        <p:attrNameLst>
                                          <p:attrName>style.visibility</p:attrName>
                                        </p:attrNameLst>
                                      </p:cBhvr>
                                      <p:to>
                                        <p:strVal val="visible"/>
                                      </p:to>
                                    </p:set>
                                    <p:animEffect transition="in" filter="fade">
                                      <p:cBhvr>
                                        <p:cTn id="68" dur="1000"/>
                                        <p:tgtEl>
                                          <p:spTgt spid="72"/>
                                        </p:tgtEl>
                                      </p:cBhvr>
                                    </p:animEffect>
                                    <p:anim calcmode="lin" valueType="num">
                                      <p:cBhvr>
                                        <p:cTn id="69" dur="1000" fill="hold"/>
                                        <p:tgtEl>
                                          <p:spTgt spid="72"/>
                                        </p:tgtEl>
                                        <p:attrNameLst>
                                          <p:attrName>ppt_x</p:attrName>
                                        </p:attrNameLst>
                                      </p:cBhvr>
                                      <p:tavLst>
                                        <p:tav tm="0">
                                          <p:val>
                                            <p:strVal val="#ppt_x"/>
                                          </p:val>
                                        </p:tav>
                                        <p:tav tm="100000">
                                          <p:val>
                                            <p:strVal val="#ppt_x"/>
                                          </p:val>
                                        </p:tav>
                                      </p:tavLst>
                                    </p:anim>
                                    <p:anim calcmode="lin" valueType="num">
                                      <p:cBhvr>
                                        <p:cTn id="70"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2">
                                            <p:graphicEl>
                                              <a:dgm id="{75D05D48-9636-4B6D-AF91-05ECB0840A10}"/>
                                            </p:graphicEl>
                                          </p:spTgt>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2">
                                            <p:graphicEl>
                                              <a:dgm id="{9C73248D-30A3-4089-97EB-2E5664319690}"/>
                                            </p:graphic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42">
                                            <p:graphicEl>
                                              <a:dgm id="{83699CDA-5C7D-4B25-9AA4-8815F5BBC31E}"/>
                                            </p:graphicEl>
                                          </p:spTgt>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2">
                                            <p:graphicEl>
                                              <a:dgm id="{B4F3FCF1-0BB0-498B-B00D-930C96ABA02F}"/>
                                            </p:graphic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2">
                                            <p:graphicEl>
                                              <a:dgm id="{E3A6DDDC-5B3D-4EB7-BFA5-C961B59A9DEC}"/>
                                            </p:graphicEl>
                                          </p:spTgt>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2">
                                            <p:graphicEl>
                                              <a:dgm id="{C1B97068-7266-4144-AA6D-B5ED05D8FCDD}"/>
                                            </p:graphic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42">
                                            <p:graphicEl>
                                              <a:dgm id="{B64A06DD-5649-481E-93FA-EBEB1E046868}"/>
                                            </p:graphicEl>
                                          </p:spTgt>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42">
                                            <p:graphicEl>
                                              <a:dgm id="{0687231B-3676-4D5B-A4A3-21A0BA3F6AC9}"/>
                                            </p:graphic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54"/>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50"/>
                                        </p:tgtEl>
                                        <p:attrNameLst>
                                          <p:attrName>style.visibility</p:attrName>
                                        </p:attrNameLst>
                                      </p:cBhvr>
                                      <p:to>
                                        <p:strVal val="visible"/>
                                      </p:to>
                                    </p:set>
                                  </p:childTnLst>
                                </p:cTn>
                              </p:par>
                              <p:par>
                                <p:cTn id="101" presetID="10" presetClass="entr" presetSubtype="0" fill="hold" nodeType="withEffect">
                                  <p:stCondLst>
                                    <p:cond delay="0"/>
                                  </p:stCondLst>
                                  <p:childTnLst>
                                    <p:set>
                                      <p:cBhvr>
                                        <p:cTn id="102" dur="1" fill="hold">
                                          <p:stCondLst>
                                            <p:cond delay="0"/>
                                          </p:stCondLst>
                                        </p:cTn>
                                        <p:tgtEl>
                                          <p:spTgt spid="61"/>
                                        </p:tgtEl>
                                        <p:attrNameLst>
                                          <p:attrName>style.visibility</p:attrName>
                                        </p:attrNameLst>
                                      </p:cBhvr>
                                      <p:to>
                                        <p:strVal val="visible"/>
                                      </p:to>
                                    </p:set>
                                    <p:animEffect transition="in" filter="fade">
                                      <p:cBhvr>
                                        <p:cTn id="103" dur="500"/>
                                        <p:tgtEl>
                                          <p:spTgt spid="61"/>
                                        </p:tgtEl>
                                      </p:cBhvr>
                                    </p:animEffec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grpId="0" nodeType="clickEffect">
                                  <p:stCondLst>
                                    <p:cond delay="0"/>
                                  </p:stCondLst>
                                  <p:childTnLst>
                                    <p:set>
                                      <p:cBhvr>
                                        <p:cTn id="107" dur="1" fill="hold">
                                          <p:stCondLst>
                                            <p:cond delay="0"/>
                                          </p:stCondLst>
                                        </p:cTn>
                                        <p:tgtEl>
                                          <p:spTgt spid="46"/>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nodeType="clickEffect">
                                  <p:stCondLst>
                                    <p:cond delay="0"/>
                                  </p:stCondLst>
                                  <p:childTnLst>
                                    <p:set>
                                      <p:cBhvr>
                                        <p:cTn id="111" dur="1" fill="hold">
                                          <p:stCondLst>
                                            <p:cond delay="0"/>
                                          </p:stCondLst>
                                        </p:cTn>
                                        <p:tgtEl>
                                          <p:spTgt spid="57"/>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52"/>
                                        </p:tgtEl>
                                        <p:attrNameLst>
                                          <p:attrName>style.visibility</p:attrName>
                                        </p:attrNameLst>
                                      </p:cBhvr>
                                      <p:to>
                                        <p:strVal val="visible"/>
                                      </p:to>
                                    </p:set>
                                  </p:childTnLst>
                                </p:cTn>
                              </p:par>
                              <p:par>
                                <p:cTn id="114" presetID="10" presetClass="entr" presetSubtype="0" fill="hold" nodeType="withEffect">
                                  <p:stCondLst>
                                    <p:cond delay="0"/>
                                  </p:stCondLst>
                                  <p:childTnLst>
                                    <p:set>
                                      <p:cBhvr>
                                        <p:cTn id="115" dur="1" fill="hold">
                                          <p:stCondLst>
                                            <p:cond delay="0"/>
                                          </p:stCondLst>
                                        </p:cTn>
                                        <p:tgtEl>
                                          <p:spTgt spid="3"/>
                                        </p:tgtEl>
                                        <p:attrNameLst>
                                          <p:attrName>style.visibility</p:attrName>
                                        </p:attrNameLst>
                                      </p:cBhvr>
                                      <p:to>
                                        <p:strVal val="visible"/>
                                      </p:to>
                                    </p:set>
                                    <p:animEffect transition="in" filter="fade">
                                      <p:cBhvr>
                                        <p:cTn id="116" dur="500"/>
                                        <p:tgtEl>
                                          <p:spTgt spid="3"/>
                                        </p:tgtEl>
                                      </p:cBhvr>
                                    </p:animEffec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43"/>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22" presetClass="entr" presetSubtype="8" fill="hold" grpId="0" nodeType="clickEffect">
                                  <p:stCondLst>
                                    <p:cond delay="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par>
                                <p:cTn id="126" presetID="22" presetClass="entr" presetSubtype="8" fill="hold" grpId="0" nodeType="withEffect">
                                  <p:stCondLst>
                                    <p:cond delay="0"/>
                                  </p:stCondLst>
                                  <p:childTnLst>
                                    <p:set>
                                      <p:cBhvr>
                                        <p:cTn id="127" dur="1" fill="hold">
                                          <p:stCondLst>
                                            <p:cond delay="0"/>
                                          </p:stCondLst>
                                        </p:cTn>
                                        <p:tgtEl>
                                          <p:spTgt spid="100"/>
                                        </p:tgtEl>
                                        <p:attrNameLst>
                                          <p:attrName>style.visibility</p:attrName>
                                        </p:attrNameLst>
                                      </p:cBhvr>
                                      <p:to>
                                        <p:strVal val="visible"/>
                                      </p:to>
                                    </p:set>
                                    <p:animEffect transition="in" filter="wipe(left)">
                                      <p:cBhvr>
                                        <p:cTn id="128" dur="500"/>
                                        <p:tgtEl>
                                          <p:spTgt spid="100"/>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grpId="0" nodeType="clickEffect">
                                  <p:stCondLst>
                                    <p:cond delay="0"/>
                                  </p:stCondLst>
                                  <p:childTnLst>
                                    <p:set>
                                      <p:cBhvr>
                                        <p:cTn id="132" dur="1" fill="hold">
                                          <p:stCondLst>
                                            <p:cond delay="0"/>
                                          </p:stCondLst>
                                        </p:cTn>
                                        <p:tgtEl>
                                          <p:spTgt spid="74"/>
                                        </p:tgtEl>
                                        <p:attrNameLst>
                                          <p:attrName>style.visibility</p:attrName>
                                        </p:attrNameLst>
                                      </p:cBhvr>
                                      <p:to>
                                        <p:strVal val="visible"/>
                                      </p:to>
                                    </p:set>
                                    <p:animEffect transition="in" filter="wipe(left)">
                                      <p:cBhvr>
                                        <p:cTn id="133" dur="500"/>
                                        <p:tgtEl>
                                          <p:spTgt spid="74"/>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101"/>
                                        </p:tgtEl>
                                        <p:attrNameLst>
                                          <p:attrName>style.visibility</p:attrName>
                                        </p:attrNameLst>
                                      </p:cBhvr>
                                      <p:to>
                                        <p:strVal val="visible"/>
                                      </p:to>
                                    </p:set>
                                    <p:animEffect transition="in" filter="wipe(left)">
                                      <p:cBhvr>
                                        <p:cTn id="136" dur="500"/>
                                        <p:tgtEl>
                                          <p:spTgt spid="101"/>
                                        </p:tgtEl>
                                      </p:cBhvr>
                                    </p:animEffect>
                                  </p:childTnLst>
                                </p:cTn>
                              </p:par>
                            </p:childTnLst>
                          </p:cTn>
                        </p:par>
                      </p:childTnLst>
                    </p:cTn>
                  </p:par>
                  <p:par>
                    <p:cTn id="137" fill="hold">
                      <p:stCondLst>
                        <p:cond delay="indefinite"/>
                      </p:stCondLst>
                      <p:childTnLst>
                        <p:par>
                          <p:cTn id="138" fill="hold">
                            <p:stCondLst>
                              <p:cond delay="0"/>
                            </p:stCondLst>
                            <p:childTnLst>
                              <p:par>
                                <p:cTn id="139" presetID="22" presetClass="entr" presetSubtype="8" fill="hold" grpId="0" nodeType="clickEffect">
                                  <p:stCondLst>
                                    <p:cond delay="0"/>
                                  </p:stCondLst>
                                  <p:childTnLst>
                                    <p:set>
                                      <p:cBhvr>
                                        <p:cTn id="140" dur="1" fill="hold">
                                          <p:stCondLst>
                                            <p:cond delay="0"/>
                                          </p:stCondLst>
                                        </p:cTn>
                                        <p:tgtEl>
                                          <p:spTgt spid="75"/>
                                        </p:tgtEl>
                                        <p:attrNameLst>
                                          <p:attrName>style.visibility</p:attrName>
                                        </p:attrNameLst>
                                      </p:cBhvr>
                                      <p:to>
                                        <p:strVal val="visible"/>
                                      </p:to>
                                    </p:set>
                                    <p:animEffect transition="in" filter="wipe(left)">
                                      <p:cBhvr>
                                        <p:cTn id="141" dur="500"/>
                                        <p:tgtEl>
                                          <p:spTgt spid="75"/>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2"/>
                                        </p:tgtEl>
                                        <p:attrNameLst>
                                          <p:attrName>style.visibility</p:attrName>
                                        </p:attrNameLst>
                                      </p:cBhvr>
                                      <p:to>
                                        <p:strVal val="visible"/>
                                      </p:to>
                                    </p:set>
                                    <p:animEffect transition="in" filter="wipe(left)">
                                      <p:cBhvr>
                                        <p:cTn id="144" dur="500"/>
                                        <p:tgtEl>
                                          <p:spTgt spid="102"/>
                                        </p:tgtEl>
                                      </p:cBhvr>
                                    </p:animEffect>
                                  </p:childTnLst>
                                </p:cTn>
                              </p:par>
                            </p:childTnLst>
                          </p:cTn>
                        </p:par>
                      </p:childTnLst>
                    </p:cTn>
                  </p:par>
                  <p:par>
                    <p:cTn id="145" fill="hold">
                      <p:stCondLst>
                        <p:cond delay="indefinite"/>
                      </p:stCondLst>
                      <p:childTnLst>
                        <p:par>
                          <p:cTn id="146" fill="hold">
                            <p:stCondLst>
                              <p:cond delay="0"/>
                            </p:stCondLst>
                            <p:childTnLst>
                              <p:par>
                                <p:cTn id="147" presetID="22" presetClass="entr" presetSubtype="8" fill="hold" grpId="0" nodeType="clickEffect">
                                  <p:stCondLst>
                                    <p:cond delay="0"/>
                                  </p:stCondLst>
                                  <p:childTnLst>
                                    <p:set>
                                      <p:cBhvr>
                                        <p:cTn id="148" dur="1" fill="hold">
                                          <p:stCondLst>
                                            <p:cond delay="0"/>
                                          </p:stCondLst>
                                        </p:cTn>
                                        <p:tgtEl>
                                          <p:spTgt spid="76"/>
                                        </p:tgtEl>
                                        <p:attrNameLst>
                                          <p:attrName>style.visibility</p:attrName>
                                        </p:attrNameLst>
                                      </p:cBhvr>
                                      <p:to>
                                        <p:strVal val="visible"/>
                                      </p:to>
                                    </p:set>
                                    <p:animEffect transition="in" filter="wipe(left)">
                                      <p:cBhvr>
                                        <p:cTn id="149" dur="500"/>
                                        <p:tgtEl>
                                          <p:spTgt spid="76"/>
                                        </p:tgtEl>
                                      </p:cBhvr>
                                    </p:animEffect>
                                  </p:childTnLst>
                                </p:cTn>
                              </p:par>
                              <p:par>
                                <p:cTn id="150" presetID="22" presetClass="entr" presetSubtype="8" fill="hold" grpId="0" nodeType="with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left)">
                                      <p:cBhvr>
                                        <p:cTn id="152" dur="500"/>
                                        <p:tgtEl>
                                          <p:spTgt spid="103"/>
                                        </p:tgtEl>
                                      </p:cBhvr>
                                    </p:animEffect>
                                  </p:childTnLst>
                                </p:cTn>
                              </p:par>
                            </p:childTnLst>
                          </p:cTn>
                        </p:par>
                      </p:childTnLst>
                    </p:cTn>
                  </p:par>
                  <p:par>
                    <p:cTn id="153" fill="hold">
                      <p:stCondLst>
                        <p:cond delay="indefinite"/>
                      </p:stCondLst>
                      <p:childTnLst>
                        <p:par>
                          <p:cTn id="154" fill="hold">
                            <p:stCondLst>
                              <p:cond delay="0"/>
                            </p:stCondLst>
                            <p:childTnLst>
                              <p:par>
                                <p:cTn id="155" presetID="47" presetClass="entr" presetSubtype="0" fill="hold" grpId="0" nodeType="clickEffect">
                                  <p:stCondLst>
                                    <p:cond delay="0"/>
                                  </p:stCondLst>
                                  <p:childTnLst>
                                    <p:set>
                                      <p:cBhvr>
                                        <p:cTn id="156" dur="1" fill="hold">
                                          <p:stCondLst>
                                            <p:cond delay="0"/>
                                          </p:stCondLst>
                                        </p:cTn>
                                        <p:tgtEl>
                                          <p:spTgt spid="7"/>
                                        </p:tgtEl>
                                        <p:attrNameLst>
                                          <p:attrName>style.visibility</p:attrName>
                                        </p:attrNameLst>
                                      </p:cBhvr>
                                      <p:to>
                                        <p:strVal val="visible"/>
                                      </p:to>
                                    </p:set>
                                    <p:animEffect transition="in" filter="fade">
                                      <p:cBhvr>
                                        <p:cTn id="157" dur="1000"/>
                                        <p:tgtEl>
                                          <p:spTgt spid="7"/>
                                        </p:tgtEl>
                                      </p:cBhvr>
                                    </p:animEffect>
                                    <p:anim calcmode="lin" valueType="num">
                                      <p:cBhvr>
                                        <p:cTn id="158" dur="1000" fill="hold"/>
                                        <p:tgtEl>
                                          <p:spTgt spid="7"/>
                                        </p:tgtEl>
                                        <p:attrNameLst>
                                          <p:attrName>ppt_x</p:attrName>
                                        </p:attrNameLst>
                                      </p:cBhvr>
                                      <p:tavLst>
                                        <p:tav tm="0">
                                          <p:val>
                                            <p:strVal val="#ppt_x"/>
                                          </p:val>
                                        </p:tav>
                                        <p:tav tm="100000">
                                          <p:val>
                                            <p:strVal val="#ppt_x"/>
                                          </p:val>
                                        </p:tav>
                                      </p:tavLst>
                                    </p:anim>
                                    <p:anim calcmode="lin" valueType="num">
                                      <p:cBhvr>
                                        <p:cTn id="159" dur="1000" fill="hold"/>
                                        <p:tgtEl>
                                          <p:spTgt spid="7"/>
                                        </p:tgtEl>
                                        <p:attrNameLst>
                                          <p:attrName>ppt_y</p:attrName>
                                        </p:attrNameLst>
                                      </p:cBhvr>
                                      <p:tavLst>
                                        <p:tav tm="0">
                                          <p:val>
                                            <p:strVal val="#ppt_y-.1"/>
                                          </p:val>
                                        </p:tav>
                                        <p:tav tm="100000">
                                          <p:val>
                                            <p:strVal val="#ppt_y"/>
                                          </p:val>
                                        </p:tav>
                                      </p:tavLst>
                                    </p:anim>
                                  </p:childTnLst>
                                </p:cTn>
                              </p:par>
                              <p:par>
                                <p:cTn id="160" presetID="47" presetClass="entr" presetSubtype="0" fill="hold" grpId="0" nodeType="withEffect">
                                  <p:stCondLst>
                                    <p:cond delay="0"/>
                                  </p:stCondLst>
                                  <p:childTnLst>
                                    <p:set>
                                      <p:cBhvr>
                                        <p:cTn id="161" dur="1" fill="hold">
                                          <p:stCondLst>
                                            <p:cond delay="0"/>
                                          </p:stCondLst>
                                        </p:cTn>
                                        <p:tgtEl>
                                          <p:spTgt spid="73"/>
                                        </p:tgtEl>
                                        <p:attrNameLst>
                                          <p:attrName>style.visibility</p:attrName>
                                        </p:attrNameLst>
                                      </p:cBhvr>
                                      <p:to>
                                        <p:strVal val="visible"/>
                                      </p:to>
                                    </p:set>
                                    <p:animEffect transition="in" filter="fade">
                                      <p:cBhvr>
                                        <p:cTn id="162" dur="1000"/>
                                        <p:tgtEl>
                                          <p:spTgt spid="73"/>
                                        </p:tgtEl>
                                      </p:cBhvr>
                                    </p:animEffect>
                                    <p:anim calcmode="lin" valueType="num">
                                      <p:cBhvr>
                                        <p:cTn id="163" dur="1000" fill="hold"/>
                                        <p:tgtEl>
                                          <p:spTgt spid="73"/>
                                        </p:tgtEl>
                                        <p:attrNameLst>
                                          <p:attrName>ppt_x</p:attrName>
                                        </p:attrNameLst>
                                      </p:cBhvr>
                                      <p:tavLst>
                                        <p:tav tm="0">
                                          <p:val>
                                            <p:strVal val="#ppt_x"/>
                                          </p:val>
                                        </p:tav>
                                        <p:tav tm="100000">
                                          <p:val>
                                            <p:strVal val="#ppt_x"/>
                                          </p:val>
                                        </p:tav>
                                      </p:tavLst>
                                    </p:anim>
                                    <p:anim calcmode="lin" valueType="num">
                                      <p:cBhvr>
                                        <p:cTn id="164"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1" presetClass="entr" presetSubtype="0" fill="hold" nodeType="clickEffect">
                                  <p:stCondLst>
                                    <p:cond delay="0"/>
                                  </p:stCondLst>
                                  <p:childTnLst>
                                    <p:set>
                                      <p:cBhvr>
                                        <p:cTn id="168" dur="1" fill="hold">
                                          <p:stCondLst>
                                            <p:cond delay="0"/>
                                          </p:stCondLst>
                                        </p:cTn>
                                        <p:tgtEl>
                                          <p:spTgt spid="83"/>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82"/>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1" presetClass="entr" presetSubtype="0" fill="hold" grpId="0" nodeType="clickEffect">
                                  <p:stCondLst>
                                    <p:cond delay="0"/>
                                  </p:stCondLst>
                                  <p:childTnLst>
                                    <p:set>
                                      <p:cBhvr>
                                        <p:cTn id="174" dur="1" fill="hold">
                                          <p:stCondLst>
                                            <p:cond delay="0"/>
                                          </p:stCondLst>
                                        </p:cTn>
                                        <p:tgtEl>
                                          <p:spTgt spid="86"/>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presetID="22" presetClass="entr" presetSubtype="8" fill="hold" grpId="0" nodeType="clickEffect">
                                  <p:stCondLst>
                                    <p:cond delay="0"/>
                                  </p:stCondLst>
                                  <p:childTnLst>
                                    <p:set>
                                      <p:cBhvr>
                                        <p:cTn id="178" dur="1" fill="hold">
                                          <p:stCondLst>
                                            <p:cond delay="0"/>
                                          </p:stCondLst>
                                        </p:cTn>
                                        <p:tgtEl>
                                          <p:spTgt spid="87"/>
                                        </p:tgtEl>
                                        <p:attrNameLst>
                                          <p:attrName>style.visibility</p:attrName>
                                        </p:attrNameLst>
                                      </p:cBhvr>
                                      <p:to>
                                        <p:strVal val="visible"/>
                                      </p:to>
                                    </p:set>
                                    <p:animEffect transition="in" filter="wipe(left)">
                                      <p:cBhvr>
                                        <p:cTn id="179" dur="1000"/>
                                        <p:tgtEl>
                                          <p:spTgt spid="87"/>
                                        </p:tgtEl>
                                      </p:cBhvr>
                                    </p:animEffect>
                                  </p:childTnLst>
                                </p:cTn>
                              </p:par>
                            </p:childTnLst>
                          </p:cTn>
                        </p:par>
                        <p:par>
                          <p:cTn id="180" fill="hold">
                            <p:stCondLst>
                              <p:cond delay="1000"/>
                            </p:stCondLst>
                            <p:childTnLst>
                              <p:par>
                                <p:cTn id="181" presetID="22" presetClass="entr" presetSubtype="8" fill="hold" nodeType="afterEffect">
                                  <p:stCondLst>
                                    <p:cond delay="0"/>
                                  </p:stCondLst>
                                  <p:childTnLst>
                                    <p:set>
                                      <p:cBhvr>
                                        <p:cTn id="182" dur="1" fill="hold">
                                          <p:stCondLst>
                                            <p:cond delay="0"/>
                                          </p:stCondLst>
                                        </p:cTn>
                                        <p:tgtEl>
                                          <p:spTgt spid="49"/>
                                        </p:tgtEl>
                                        <p:attrNameLst>
                                          <p:attrName>style.visibility</p:attrName>
                                        </p:attrNameLst>
                                      </p:cBhvr>
                                      <p:to>
                                        <p:strVal val="visible"/>
                                      </p:to>
                                    </p:set>
                                    <p:animEffect transition="in" filter="wipe(left)">
                                      <p:cBhvr>
                                        <p:cTn id="183" dur="1000"/>
                                        <p:tgtEl>
                                          <p:spTgt spid="49"/>
                                        </p:tgtEl>
                                      </p:cBhvr>
                                    </p:animEffect>
                                  </p:childTnLst>
                                </p:cTn>
                              </p:par>
                            </p:childTnLst>
                          </p:cTn>
                        </p:par>
                      </p:childTnLst>
                    </p:cTn>
                  </p:par>
                  <p:par>
                    <p:cTn id="184" fill="hold">
                      <p:stCondLst>
                        <p:cond delay="indefinite"/>
                      </p:stCondLst>
                      <p:childTnLst>
                        <p:par>
                          <p:cTn id="185" fill="hold">
                            <p:stCondLst>
                              <p:cond delay="0"/>
                            </p:stCondLst>
                            <p:childTnLst>
                              <p:par>
                                <p:cTn id="186" presetID="1" presetClass="entr" presetSubtype="0" fill="hold" nodeType="clickEffect">
                                  <p:stCondLst>
                                    <p:cond delay="0"/>
                                  </p:stCondLst>
                                  <p:childTnLst>
                                    <p:set>
                                      <p:cBhvr>
                                        <p:cTn id="187" dur="1" fill="hold">
                                          <p:stCondLst>
                                            <p:cond delay="0"/>
                                          </p:stCondLst>
                                        </p:cTn>
                                        <p:tgtEl>
                                          <p:spTgt spid="90"/>
                                        </p:tgtEl>
                                        <p:attrNameLst>
                                          <p:attrName>style.visibility</p:attrName>
                                        </p:attrNameLst>
                                      </p:cBhvr>
                                      <p:to>
                                        <p:strVal val="visible"/>
                                      </p:to>
                                    </p:set>
                                  </p:childTnLst>
                                </p:cTn>
                              </p:par>
                              <p:par>
                                <p:cTn id="188" presetID="1" presetClass="entr" presetSubtype="0" fill="hold" grpId="0" nodeType="withEffect">
                                  <p:stCondLst>
                                    <p:cond delay="0"/>
                                  </p:stCondLst>
                                  <p:childTnLst>
                                    <p:set>
                                      <p:cBhvr>
                                        <p:cTn id="189" dur="1" fill="hold">
                                          <p:stCondLst>
                                            <p:cond delay="0"/>
                                          </p:stCondLst>
                                        </p:cTn>
                                        <p:tgtEl>
                                          <p:spTgt spid="89"/>
                                        </p:tgtEl>
                                        <p:attrNameLst>
                                          <p:attrName>style.visibility</p:attrName>
                                        </p:attrNameLst>
                                      </p:cBhvr>
                                      <p:to>
                                        <p:strVal val="visible"/>
                                      </p:to>
                                    </p:set>
                                  </p:childTnLst>
                                </p:cTn>
                              </p:par>
                              <p:par>
                                <p:cTn id="190" presetID="1" presetClass="entr" presetSubtype="0" fill="hold" grpId="0" nodeType="withEffect">
                                  <p:stCondLst>
                                    <p:cond delay="0"/>
                                  </p:stCondLst>
                                  <p:childTnLst>
                                    <p:set>
                                      <p:cBhvr>
                                        <p:cTn id="191" dur="1" fill="hold">
                                          <p:stCondLst>
                                            <p:cond delay="0"/>
                                          </p:stCondLst>
                                        </p:cTn>
                                        <p:tgtEl>
                                          <p:spTgt spid="97"/>
                                        </p:tgtEl>
                                        <p:attrNameLst>
                                          <p:attrName>style.visibility</p:attrName>
                                        </p:attrNameLst>
                                      </p:cBhvr>
                                      <p:to>
                                        <p:strVal val="visible"/>
                                      </p:to>
                                    </p:set>
                                  </p:childTnLst>
                                </p:cTn>
                              </p:par>
                              <p:par>
                                <p:cTn id="192" presetID="1" presetClass="entr" presetSubtype="0" fill="hold" nodeType="withEffect">
                                  <p:stCondLst>
                                    <p:cond delay="0"/>
                                  </p:stCondLst>
                                  <p:childTnLst>
                                    <p:set>
                                      <p:cBhvr>
                                        <p:cTn id="193" dur="1" fill="hold">
                                          <p:stCondLst>
                                            <p:cond delay="0"/>
                                          </p:stCondLst>
                                        </p:cTn>
                                        <p:tgtEl>
                                          <p:spTgt spid="93"/>
                                        </p:tgtEl>
                                        <p:attrNameLst>
                                          <p:attrName>style.visibility</p:attrName>
                                        </p:attrNameLst>
                                      </p:cBhvr>
                                      <p:to>
                                        <p:strVal val="visible"/>
                                      </p:to>
                                    </p:set>
                                  </p:childTnLst>
                                </p:cTn>
                              </p:par>
                              <p:par>
                                <p:cTn id="194" presetID="1" presetClass="entr" presetSubtype="0" fill="hold" grpId="0" nodeType="withEffect">
                                  <p:stCondLst>
                                    <p:cond delay="0"/>
                                  </p:stCondLst>
                                  <p:childTnLst>
                                    <p:set>
                                      <p:cBhvr>
                                        <p:cTn id="195" dur="1" fill="hold">
                                          <p:stCondLst>
                                            <p:cond delay="0"/>
                                          </p:stCondLst>
                                        </p:cTn>
                                        <p:tgtEl>
                                          <p:spTgt spid="88"/>
                                        </p:tgtEl>
                                        <p:attrNameLst>
                                          <p:attrName>style.visibility</p:attrName>
                                        </p:attrNameLst>
                                      </p:cBhvr>
                                      <p:to>
                                        <p:strVal val="visible"/>
                                      </p:to>
                                    </p:set>
                                  </p:childTnLst>
                                </p:cTn>
                              </p:par>
                              <p:par>
                                <p:cTn id="196" presetID="1" presetClass="entr" presetSubtype="0" fill="hold" grpId="0" nodeType="withEffect">
                                  <p:stCondLst>
                                    <p:cond delay="0"/>
                                  </p:stCondLst>
                                  <p:childTnLst>
                                    <p:set>
                                      <p:cBhvr>
                                        <p:cTn id="197" dur="1" fill="hold">
                                          <p:stCondLst>
                                            <p:cond delay="0"/>
                                          </p:stCondLst>
                                        </p:cTn>
                                        <p:tgtEl>
                                          <p:spTgt spid="98"/>
                                        </p:tgtEl>
                                        <p:attrNameLst>
                                          <p:attrName>style.visibility</p:attrName>
                                        </p:attrNameLst>
                                      </p:cBhvr>
                                      <p:to>
                                        <p:strVal val="visible"/>
                                      </p:to>
                                    </p:set>
                                  </p:childTnLst>
                                </p:cTn>
                              </p:par>
                            </p:childTnLst>
                          </p:cTn>
                        </p:par>
                      </p:childTnLst>
                    </p:cTn>
                  </p:par>
                  <p:par>
                    <p:cTn id="198" fill="hold">
                      <p:stCondLst>
                        <p:cond delay="indefinite"/>
                      </p:stCondLst>
                      <p:childTnLst>
                        <p:par>
                          <p:cTn id="199" fill="hold">
                            <p:stCondLst>
                              <p:cond delay="0"/>
                            </p:stCondLst>
                            <p:childTnLst>
                              <p:par>
                                <p:cTn id="200" presetID="1" presetClass="entr" presetSubtype="0" fill="hold" grpId="0" nodeType="clickEffect">
                                  <p:stCondLst>
                                    <p:cond delay="0"/>
                                  </p:stCondLst>
                                  <p:childTnLst>
                                    <p:set>
                                      <p:cBhvr>
                                        <p:cTn id="201" dur="1" fill="hold">
                                          <p:stCondLst>
                                            <p:cond delay="0"/>
                                          </p:stCondLst>
                                        </p:cTn>
                                        <p:tgtEl>
                                          <p:spTgt spid="53"/>
                                        </p:tgtEl>
                                        <p:attrNameLst>
                                          <p:attrName>style.visibility</p:attrName>
                                        </p:attrNameLst>
                                      </p:cBhvr>
                                      <p:to>
                                        <p:strVal val="visible"/>
                                      </p:to>
                                    </p:set>
                                  </p:childTnLst>
                                </p:cTn>
                              </p:par>
                              <p:par>
                                <p:cTn id="202" presetID="1" presetClass="entr" presetSubtype="0" fill="hold" grpId="0" nodeType="withEffect">
                                  <p:stCondLst>
                                    <p:cond delay="0"/>
                                  </p:stCondLst>
                                  <p:childTnLst>
                                    <p:set>
                                      <p:cBhvr>
                                        <p:cTn id="203"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2" grpId="0" animBg="1"/>
      <p:bldP spid="101" grpId="0" animBg="1"/>
      <p:bldP spid="76" grpId="0" animBg="1"/>
      <p:bldP spid="75" grpId="0" animBg="1"/>
      <p:bldP spid="74" grpId="0" animBg="1"/>
      <p:bldP spid="40" grpId="0" uiExpand="1" build="p"/>
      <p:bldGraphic spid="42" grpId="0" uiExpand="1">
        <p:bldSub>
          <a:bldDgm bld="one"/>
        </p:bldSub>
      </p:bldGraphic>
      <p:bldP spid="43" grpId="0" animBg="1"/>
      <p:bldP spid="46" grpId="0" animBg="1"/>
      <p:bldP spid="50" grpId="0" animBg="1"/>
      <p:bldP spid="51" grpId="0" animBg="1"/>
      <p:bldP spid="52" grpId="0" animBg="1"/>
      <p:bldP spid="67" grpId="0" animBg="1"/>
      <p:bldP spid="72" grpId="0" animBg="1"/>
      <p:bldP spid="73" grpId="0" animBg="1"/>
      <p:bldP spid="82" grpId="0" animBg="1"/>
      <p:bldP spid="86" grpId="0" animBg="1"/>
      <p:bldP spid="88" grpId="0" animBg="1"/>
      <p:bldP spid="89" grpId="0" animBg="1"/>
      <p:bldP spid="97" grpId="0" animBg="1"/>
      <p:bldP spid="98" grpId="0" animBg="1"/>
      <p:bldP spid="100" grpId="0" animBg="1"/>
      <p:bldP spid="48" grpId="0" animBg="1"/>
      <p:bldP spid="53" grpId="0" animBg="1"/>
      <p:bldP spid="60" grpId="0" animBg="1"/>
      <p:bldP spid="87"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descr="A picture containing dessert&#10;&#10;Description automatically generated">
            <a:extLst>
              <a:ext uri="{FF2B5EF4-FFF2-40B4-BE49-F238E27FC236}">
                <a16:creationId xmlns:a16="http://schemas.microsoft.com/office/drawing/2014/main" id="{AD221423-A9EA-43E8-A267-47BEE96AA7D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261971" y="5440758"/>
            <a:ext cx="977253" cy="977253"/>
          </a:xfrm>
          <a:prstGeom prst="flowChartConnector">
            <a:avLst/>
          </a:prstGeom>
        </p:spPr>
      </p:pic>
      <p:pic>
        <p:nvPicPr>
          <p:cNvPr id="13" name="Picture 12" descr="A picture containing food, sweet&#10;&#10;Description automatically generated">
            <a:extLst>
              <a:ext uri="{FF2B5EF4-FFF2-40B4-BE49-F238E27FC236}">
                <a16:creationId xmlns:a16="http://schemas.microsoft.com/office/drawing/2014/main" id="{E50F64F6-8A35-416C-919E-FC99B5082AF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918422" y="4947223"/>
            <a:ext cx="719614" cy="719614"/>
          </a:xfrm>
          <a:prstGeom prst="flowChartConnector">
            <a:avLst/>
          </a:prstGeom>
        </p:spPr>
      </p:pic>
      <p:pic>
        <p:nvPicPr>
          <p:cNvPr id="57" name="Picture 56" descr="A picture containing invertebrate&#10;&#10;Description automatically generated">
            <a:extLst>
              <a:ext uri="{FF2B5EF4-FFF2-40B4-BE49-F238E27FC236}">
                <a16:creationId xmlns:a16="http://schemas.microsoft.com/office/drawing/2014/main" id="{D691E2CF-4F6B-41EF-ACB8-9111E5DE1AA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54"/>
          <a:stretch/>
        </p:blipFill>
        <p:spPr>
          <a:xfrm>
            <a:off x="9998066" y="3367088"/>
            <a:ext cx="1281442" cy="1281442"/>
          </a:xfrm>
          <a:prstGeom prst="flowChartConnector">
            <a:avLst/>
          </a:prstGeom>
          <a:effectLst/>
        </p:spPr>
      </p:pic>
      <p:pic>
        <p:nvPicPr>
          <p:cNvPr id="55" name="Picture 54" descr="A white rock on a black background&#10;&#10;Description automatically generated with medium confidence">
            <a:extLst>
              <a:ext uri="{FF2B5EF4-FFF2-40B4-BE49-F238E27FC236}">
                <a16:creationId xmlns:a16="http://schemas.microsoft.com/office/drawing/2014/main" id="{4980507A-97D2-4930-895B-7BDFED4300E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801931" y="3356357"/>
            <a:ext cx="1281442" cy="1281442"/>
          </a:xfrm>
          <a:prstGeom prst="flowChartConnector">
            <a:avLst/>
          </a:prstGeom>
          <a:effectLst/>
        </p:spPr>
      </p:pic>
      <p:pic>
        <p:nvPicPr>
          <p:cNvPr id="42" name="Picture 41" descr="A hand holding a rock&#10;&#10;Description automatically generated with low confidence">
            <a:extLst>
              <a:ext uri="{FF2B5EF4-FFF2-40B4-BE49-F238E27FC236}">
                <a16:creationId xmlns:a16="http://schemas.microsoft.com/office/drawing/2014/main" id="{70AC037F-39FC-4194-ADF1-EED5B02CEC0C}"/>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615321" y="3367088"/>
            <a:ext cx="1281442" cy="1281442"/>
          </a:xfrm>
          <a:prstGeom prst="flowChartConnector">
            <a:avLst/>
          </a:prstGeom>
          <a:effectLst/>
        </p:spPr>
      </p:pic>
      <p:pic>
        <p:nvPicPr>
          <p:cNvPr id="41" name="Picture 40" descr="A picture containing box&#10;&#10;Description automatically generated">
            <a:extLst>
              <a:ext uri="{FF2B5EF4-FFF2-40B4-BE49-F238E27FC236}">
                <a16:creationId xmlns:a16="http://schemas.microsoft.com/office/drawing/2014/main" id="{A3698D78-35E7-4D71-896A-0B35D27705BF}"/>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419186" y="3361123"/>
            <a:ext cx="1281442" cy="1281442"/>
          </a:xfrm>
          <a:prstGeom prst="flowChartConnector">
            <a:avLst/>
          </a:prstGeom>
          <a:effectLst/>
        </p:spPr>
      </p:pic>
      <p:pic>
        <p:nvPicPr>
          <p:cNvPr id="50" name="Picture 49">
            <a:extLst>
              <a:ext uri="{FF2B5EF4-FFF2-40B4-BE49-F238E27FC236}">
                <a16:creationId xmlns:a16="http://schemas.microsoft.com/office/drawing/2014/main" id="{2C1089C0-1CAC-419D-B734-6764F0961EB6}"/>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9704424" y="1529024"/>
            <a:ext cx="1649376" cy="1649376"/>
          </a:xfrm>
          <a:prstGeom prst="flowChartConnector">
            <a:avLst/>
          </a:prstGeom>
          <a:effectLst/>
        </p:spPr>
      </p:pic>
      <p:pic>
        <p:nvPicPr>
          <p:cNvPr id="48" name="Picture 47">
            <a:extLst>
              <a:ext uri="{FF2B5EF4-FFF2-40B4-BE49-F238E27FC236}">
                <a16:creationId xmlns:a16="http://schemas.microsoft.com/office/drawing/2014/main" id="{44E850E3-EFC7-4115-8A7B-49425A7DDDE5}"/>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8182717" y="1519509"/>
            <a:ext cx="1648160" cy="1648160"/>
          </a:xfrm>
          <a:prstGeom prst="flowChartConnector">
            <a:avLst/>
          </a:prstGeom>
          <a:effectLst/>
        </p:spPr>
      </p:pic>
      <p:pic>
        <p:nvPicPr>
          <p:cNvPr id="38" name="Picture 37" descr="A picture containing bag, wrapped&#10;&#10;Description automatically generated">
            <a:extLst>
              <a:ext uri="{FF2B5EF4-FFF2-40B4-BE49-F238E27FC236}">
                <a16:creationId xmlns:a16="http://schemas.microsoft.com/office/drawing/2014/main" id="{28D24295-E448-48BB-A906-CE00F135B0CE}"/>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6686048" y="1522255"/>
            <a:ext cx="1648160" cy="1648160"/>
          </a:xfrm>
          <a:prstGeom prst="flowChartConnector">
            <a:avLst/>
          </a:prstGeom>
          <a:effectLst/>
        </p:spPr>
      </p:pic>
      <p:pic>
        <p:nvPicPr>
          <p:cNvPr id="37" name="Picture 36" descr="A close-up of a crystal&#10;&#10;Description automatically generated with low confidence">
            <a:extLst>
              <a:ext uri="{FF2B5EF4-FFF2-40B4-BE49-F238E27FC236}">
                <a16:creationId xmlns:a16="http://schemas.microsoft.com/office/drawing/2014/main" id="{EC02645D-4899-4D8B-A62E-72F34B55E7AE}"/>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5158799" y="1407018"/>
            <a:ext cx="1750253" cy="1750253"/>
          </a:xfrm>
          <a:prstGeom prst="flowChartConnector">
            <a:avLst/>
          </a:prstGeom>
          <a:effectLst/>
        </p:spPr>
      </p:pic>
      <p:pic>
        <p:nvPicPr>
          <p:cNvPr id="5" name="Picture 4" descr="A close up of a logo&#10;&#10;Description automatically generated">
            <a:extLst>
              <a:ext uri="{FF2B5EF4-FFF2-40B4-BE49-F238E27FC236}">
                <a16:creationId xmlns:a16="http://schemas.microsoft.com/office/drawing/2014/main" id="{FD924607-F62D-490F-85EE-EC6CF711D59B}"/>
              </a:ext>
            </a:extLst>
          </p:cNvPr>
          <p:cNvPicPr>
            <a:picLocks noChangeAspect="1"/>
          </p:cNvPicPr>
          <p:nvPr/>
        </p:nvPicPr>
        <p:blipFill rotWithShape="1">
          <a:blip r:embed="rId13" cstate="screen">
            <a:alphaModFix amt="50000"/>
            <a:extLst>
              <a:ext uri="{28A0092B-C50C-407E-A947-70E740481C1C}">
                <a14:useLocalDpi xmlns:a14="http://schemas.microsoft.com/office/drawing/2010/main"/>
              </a:ext>
            </a:extLst>
          </a:blip>
          <a:srcRect l="-61"/>
          <a:stretch/>
        </p:blipFill>
        <p:spPr>
          <a:xfrm>
            <a:off x="11047962" y="6376724"/>
            <a:ext cx="352138" cy="344751"/>
          </a:xfrm>
          <a:prstGeom prst="rect">
            <a:avLst/>
          </a:prstGeom>
        </p:spPr>
      </p:pic>
      <p:sp>
        <p:nvSpPr>
          <p:cNvPr id="6" name="Slide Number Placeholder 6">
            <a:extLst>
              <a:ext uri="{FF2B5EF4-FFF2-40B4-BE49-F238E27FC236}">
                <a16:creationId xmlns:a16="http://schemas.microsoft.com/office/drawing/2014/main" id="{94F77906-F5FA-4EE9-BC9F-68C53481F43A}"/>
              </a:ext>
            </a:extLst>
          </p:cNvPr>
          <p:cNvSpPr>
            <a:spLocks noGrp="1"/>
          </p:cNvSpPr>
          <p:nvPr>
            <p:ph type="sldNum" sz="quarter" idx="12"/>
          </p:nvPr>
        </p:nvSpPr>
        <p:spPr>
          <a:xfrm>
            <a:off x="11047962" y="6377651"/>
            <a:ext cx="352138" cy="34382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74B98F8-FA46-4DDD-9465-E4117984B1FE}" type="slidenum">
              <a:rPr kumimoji="0" lang="en-AU" sz="1200" b="1" i="0" u="none" strike="noStrike" kern="1200" cap="none" spc="0" normalizeH="0" baseline="0" noProof="0" smtClean="0">
                <a:ln>
                  <a:noFill/>
                </a:ln>
                <a:solidFill>
                  <a:schemeClr val="tx1">
                    <a:lumMod val="65000"/>
                    <a:lumOff val="35000"/>
                  </a:schemeClr>
                </a:solidFill>
                <a:effectLst/>
                <a:uLnTx/>
                <a:uFillTx/>
                <a:latin typeface="Klavika Regular" panose="020B05060400000200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AU" sz="1200" b="1" i="0" u="none" strike="noStrike" kern="1200" cap="none" spc="0" normalizeH="0" baseline="0" noProof="0" dirty="0">
              <a:ln>
                <a:noFill/>
              </a:ln>
              <a:solidFill>
                <a:schemeClr val="tx1">
                  <a:lumMod val="65000"/>
                  <a:lumOff val="35000"/>
                </a:schemeClr>
              </a:solidFill>
              <a:effectLst/>
              <a:uLnTx/>
              <a:uFillTx/>
              <a:latin typeface="Klavika Regular" panose="020B0506040000020004" pitchFamily="34" charset="0"/>
              <a:ea typeface="+mn-ea"/>
              <a:cs typeface="+mn-cs"/>
            </a:endParaRPr>
          </a:p>
        </p:txBody>
      </p:sp>
      <p:sp>
        <p:nvSpPr>
          <p:cNvPr id="4" name="Title 3">
            <a:extLst>
              <a:ext uri="{FF2B5EF4-FFF2-40B4-BE49-F238E27FC236}">
                <a16:creationId xmlns:a16="http://schemas.microsoft.com/office/drawing/2014/main" id="{3D1DB9C4-3F48-4AEC-92FD-2C4892B2C298}"/>
              </a:ext>
            </a:extLst>
          </p:cNvPr>
          <p:cNvSpPr>
            <a:spLocks noGrp="1"/>
          </p:cNvSpPr>
          <p:nvPr>
            <p:ph type="title"/>
          </p:nvPr>
        </p:nvSpPr>
        <p:spPr>
          <a:xfrm>
            <a:off x="838200" y="365124"/>
            <a:ext cx="10515600" cy="720000"/>
          </a:xfrm>
        </p:spPr>
        <p:txBody>
          <a:bodyPr>
            <a:normAutofit/>
          </a:bodyPr>
          <a:lstStyle/>
          <a:p>
            <a:r>
              <a:rPr lang="en-US" b="1" dirty="0"/>
              <a:t>Major Assets - Mines</a:t>
            </a:r>
            <a:endParaRPr lang="en-AU" b="1" dirty="0"/>
          </a:p>
        </p:txBody>
      </p:sp>
      <p:pic>
        <p:nvPicPr>
          <p:cNvPr id="9" name="Picture 8" descr="A close up of a logo&#10;&#10;Description automatically generated">
            <a:extLst>
              <a:ext uri="{FF2B5EF4-FFF2-40B4-BE49-F238E27FC236}">
                <a16:creationId xmlns:a16="http://schemas.microsoft.com/office/drawing/2014/main" id="{264A3E20-B931-4E0E-A98F-7CEAACE08A0A}"/>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298383" y="363250"/>
            <a:ext cx="529618" cy="539368"/>
          </a:xfrm>
          <a:prstGeom prst="rect">
            <a:avLst/>
          </a:prstGeom>
        </p:spPr>
      </p:pic>
      <p:sp>
        <p:nvSpPr>
          <p:cNvPr id="29" name="TextBox 28">
            <a:extLst>
              <a:ext uri="{FF2B5EF4-FFF2-40B4-BE49-F238E27FC236}">
                <a16:creationId xmlns:a16="http://schemas.microsoft.com/office/drawing/2014/main" id="{A76F4511-3007-4EA5-9F64-78DBDB3DAB7F}"/>
              </a:ext>
            </a:extLst>
          </p:cNvPr>
          <p:cNvSpPr txBox="1"/>
          <p:nvPr/>
        </p:nvSpPr>
        <p:spPr>
          <a:xfrm>
            <a:off x="952776" y="1009168"/>
            <a:ext cx="4091122" cy="307777"/>
          </a:xfrm>
          <a:prstGeom prst="rect">
            <a:avLst/>
          </a:prstGeom>
          <a:solidFill>
            <a:schemeClr val="accent2"/>
          </a:solid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80808"/>
                </a:solidFill>
                <a:effectLst/>
                <a:uLnTx/>
                <a:uFillTx/>
                <a:latin typeface="Klavika Light" panose="020B0506040000020004" pitchFamily="34" charset="0"/>
                <a:ea typeface="+mn-ea"/>
                <a:cs typeface="+mn-cs"/>
              </a:rPr>
              <a:t>Developed and</a:t>
            </a:r>
            <a:r>
              <a:rPr kumimoji="0" lang="en-US" sz="1400" b="1" i="1" u="none" strike="noStrike" kern="1200" cap="none" spc="0" normalizeH="0" noProof="0" dirty="0">
                <a:ln>
                  <a:noFill/>
                </a:ln>
                <a:solidFill>
                  <a:srgbClr val="080808"/>
                </a:solidFill>
                <a:effectLst/>
                <a:uLnTx/>
                <a:uFillTx/>
                <a:latin typeface="Klavika Light" panose="020B0506040000020004" pitchFamily="34" charset="0"/>
                <a:ea typeface="+mn-ea"/>
                <a:cs typeface="+mn-cs"/>
              </a:rPr>
              <a:t> built </a:t>
            </a:r>
            <a:r>
              <a:rPr kumimoji="0" lang="en-US" sz="1400" b="1" i="1" u="sng" strike="noStrike" kern="1200" cap="none" spc="0" normalizeH="0" baseline="0" noProof="0" dirty="0">
                <a:ln>
                  <a:noFill/>
                </a:ln>
                <a:solidFill>
                  <a:srgbClr val="080808"/>
                </a:solidFill>
                <a:effectLst/>
                <a:uLnTx/>
                <a:uFillTx/>
                <a:latin typeface="Klavika Light" panose="020B0506040000020004" pitchFamily="34" charset="0"/>
                <a:ea typeface="+mn-ea"/>
                <a:cs typeface="+mn-cs"/>
              </a:rPr>
              <a:t>two</a:t>
            </a:r>
            <a:r>
              <a:rPr kumimoji="0" lang="en-US" sz="1400" b="1" i="1" u="none" strike="noStrike" kern="1200" cap="none" spc="0" normalizeH="0" baseline="0" noProof="0" dirty="0">
                <a:ln>
                  <a:noFill/>
                </a:ln>
                <a:solidFill>
                  <a:srgbClr val="080808"/>
                </a:solidFill>
                <a:effectLst/>
                <a:uLnTx/>
                <a:uFillTx/>
                <a:latin typeface="Klavika Light" panose="020B0506040000020004" pitchFamily="34" charset="0"/>
                <a:ea typeface="+mn-ea"/>
                <a:cs typeface="+mn-cs"/>
              </a:rPr>
              <a:t> niche producing mines…</a:t>
            </a:r>
          </a:p>
        </p:txBody>
      </p:sp>
      <p:sp>
        <p:nvSpPr>
          <p:cNvPr id="40" name="Content Placeholder 5">
            <a:extLst>
              <a:ext uri="{FF2B5EF4-FFF2-40B4-BE49-F238E27FC236}">
                <a16:creationId xmlns:a16="http://schemas.microsoft.com/office/drawing/2014/main" id="{D9D57E0B-98C5-4399-811C-ACED2E733AAE}"/>
              </a:ext>
            </a:extLst>
          </p:cNvPr>
          <p:cNvSpPr txBox="1">
            <a:spLocks/>
          </p:cNvSpPr>
          <p:nvPr/>
        </p:nvSpPr>
        <p:spPr>
          <a:xfrm>
            <a:off x="3069666" y="3532488"/>
            <a:ext cx="1975566" cy="2747150"/>
          </a:xfrm>
          <a:prstGeom prst="rect">
            <a:avLst/>
          </a:prstGeom>
          <a:solidFill>
            <a:schemeClr val="accent2">
              <a:lumMod val="75000"/>
              <a:alpha val="24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Klavika Regular" panose="020B05060400000200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Klavika Regular" panose="020B05060400000200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Klavika Regular" panose="020B05060400000200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lavika Regular" panose="020B05060400000200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lavika Regular" panose="020B050604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1600" dirty="0"/>
              <a:t>1.6 million </a:t>
            </a:r>
            <a:r>
              <a:rPr lang="en-US" sz="1600" dirty="0" err="1"/>
              <a:t>tonne</a:t>
            </a:r>
            <a:r>
              <a:rPr lang="en-US" sz="1600" dirty="0"/>
              <a:t> (“Mt”) per annum</a:t>
            </a:r>
          </a:p>
          <a:p>
            <a:pPr>
              <a:buFont typeface="Wingdings" panose="05000000000000000000" pitchFamily="2" charset="2"/>
              <a:buChar char="Ø"/>
            </a:pPr>
            <a:r>
              <a:rPr lang="en-US" sz="1600" dirty="0"/>
              <a:t>2</a:t>
            </a:r>
            <a:r>
              <a:rPr lang="en-US" sz="1600" baseline="30000" dirty="0"/>
              <a:t>nd</a:t>
            </a:r>
            <a:r>
              <a:rPr lang="en-US" sz="1600" dirty="0"/>
              <a:t> highest price kimberlite mine</a:t>
            </a:r>
          </a:p>
          <a:p>
            <a:pPr>
              <a:buFont typeface="Wingdings" panose="05000000000000000000" pitchFamily="2" charset="2"/>
              <a:buChar char="Ø"/>
            </a:pPr>
            <a:r>
              <a:rPr lang="en-US" sz="1600" b="1" dirty="0"/>
              <a:t>2021 to date</a:t>
            </a:r>
          </a:p>
          <a:p>
            <a:pPr marL="442913" lvl="1">
              <a:buFont typeface="Wingdings" panose="05000000000000000000" pitchFamily="2" charset="2"/>
              <a:buChar char="Ø"/>
            </a:pPr>
            <a:r>
              <a:rPr lang="en-US" sz="1400" dirty="0"/>
              <a:t>45% expansion delivered</a:t>
            </a:r>
          </a:p>
          <a:p>
            <a:pPr marL="442913" lvl="1">
              <a:buFont typeface="Wingdings" panose="05000000000000000000" pitchFamily="2" charset="2"/>
              <a:buChar char="Ø"/>
            </a:pPr>
            <a:r>
              <a:rPr lang="en-US" sz="1400" dirty="0"/>
              <a:t>213 carat recovery</a:t>
            </a:r>
          </a:p>
          <a:p>
            <a:pPr marL="442913" lvl="1">
              <a:buFont typeface="Wingdings" panose="05000000000000000000" pitchFamily="2" charset="2"/>
              <a:buChar char="Ø"/>
            </a:pPr>
            <a:r>
              <a:rPr lang="en-US" sz="1400" dirty="0"/>
              <a:t>Record revenues</a:t>
            </a:r>
          </a:p>
          <a:p>
            <a:pPr marL="442913" lvl="1">
              <a:buFont typeface="Wingdings" panose="05000000000000000000" pitchFamily="2" charset="2"/>
              <a:buChar char="Ø"/>
            </a:pPr>
            <a:r>
              <a:rPr lang="en-US" sz="1400" dirty="0"/>
              <a:t>Record prices</a:t>
            </a:r>
          </a:p>
          <a:p>
            <a:pPr>
              <a:buFont typeface="Wingdings" panose="05000000000000000000" pitchFamily="2" charset="2"/>
              <a:buChar char="Ø"/>
            </a:pPr>
            <a:endParaRPr lang="en-AU" sz="1600" dirty="0"/>
          </a:p>
        </p:txBody>
      </p:sp>
      <p:pic>
        <p:nvPicPr>
          <p:cNvPr id="53" name="Picture 52" descr="A close up of a hillside&#10;&#10;Description automatically generated">
            <a:extLst>
              <a:ext uri="{FF2B5EF4-FFF2-40B4-BE49-F238E27FC236}">
                <a16:creationId xmlns:a16="http://schemas.microsoft.com/office/drawing/2014/main" id="{2E1D14DF-B872-426F-9903-FD9351D4A67B}"/>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3069666" y="1403118"/>
            <a:ext cx="1975566" cy="1975566"/>
          </a:xfrm>
          <a:prstGeom prst="flowChartConnector">
            <a:avLst/>
          </a:prstGeom>
          <a:ln w="28575">
            <a:solidFill>
              <a:schemeClr val="accent2">
                <a:lumMod val="50000"/>
              </a:schemeClr>
            </a:solidFill>
          </a:ln>
        </p:spPr>
      </p:pic>
      <p:pic>
        <p:nvPicPr>
          <p:cNvPr id="8" name="Picture 7" descr="A picture containing ground, outdoor, dirt&#10;&#10;Description automatically generated">
            <a:extLst>
              <a:ext uri="{FF2B5EF4-FFF2-40B4-BE49-F238E27FC236}">
                <a16:creationId xmlns:a16="http://schemas.microsoft.com/office/drawing/2014/main" id="{170C172C-5DC1-4CD8-B874-E6582796E9AF}"/>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b="-616"/>
          <a:stretch/>
        </p:blipFill>
        <p:spPr>
          <a:xfrm>
            <a:off x="952777" y="1407018"/>
            <a:ext cx="1975567" cy="1975567"/>
          </a:xfrm>
          <a:prstGeom prst="flowChartConnector">
            <a:avLst/>
          </a:prstGeom>
          <a:ln w="28575">
            <a:solidFill>
              <a:schemeClr val="accent2"/>
            </a:solidFill>
          </a:ln>
        </p:spPr>
      </p:pic>
      <p:sp>
        <p:nvSpPr>
          <p:cNvPr id="62" name="TextBox 61">
            <a:extLst>
              <a:ext uri="{FF2B5EF4-FFF2-40B4-BE49-F238E27FC236}">
                <a16:creationId xmlns:a16="http://schemas.microsoft.com/office/drawing/2014/main" id="{144CAF49-9C7D-48CD-BB42-F2E47C2F207F}"/>
              </a:ext>
            </a:extLst>
          </p:cNvPr>
          <p:cNvSpPr txBox="1"/>
          <p:nvPr/>
        </p:nvSpPr>
        <p:spPr>
          <a:xfrm>
            <a:off x="952776" y="3010722"/>
            <a:ext cx="1975567" cy="492443"/>
          </a:xfrm>
          <a:prstGeom prst="rect">
            <a:avLst/>
          </a:prstGeom>
          <a:solidFill>
            <a:schemeClr val="accent2">
              <a:alpha val="5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chemeClr val="bg1"/>
                </a:solidFill>
                <a:effectLst/>
                <a:uLnTx/>
                <a:uFillTx/>
                <a:latin typeface="Klavika Light" panose="020B0506040000020004" pitchFamily="34" charset="0"/>
                <a:ea typeface="+mn-ea"/>
                <a:cs typeface="+mn-cs"/>
              </a:rPr>
              <a:t>Lulo mine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i="1" dirty="0">
                <a:solidFill>
                  <a:schemeClr val="accent2">
                    <a:lumMod val="50000"/>
                  </a:schemeClr>
                </a:solidFill>
                <a:latin typeface="Klavika Light" panose="020B0506040000020004" pitchFamily="34" charset="0"/>
              </a:rPr>
              <a:t>(40%)</a:t>
            </a:r>
            <a:endParaRPr kumimoji="0" lang="en-US" sz="1100" b="1" i="1" u="none" strike="noStrike" kern="1200" cap="none" spc="0" normalizeH="0" baseline="0" noProof="0" dirty="0">
              <a:ln>
                <a:noFill/>
              </a:ln>
              <a:solidFill>
                <a:schemeClr val="accent2">
                  <a:lumMod val="50000"/>
                </a:schemeClr>
              </a:solidFill>
              <a:effectLst/>
              <a:uLnTx/>
              <a:uFillTx/>
              <a:latin typeface="Klavika Light" panose="020B0506040000020004" pitchFamily="34" charset="0"/>
            </a:endParaRPr>
          </a:p>
        </p:txBody>
      </p:sp>
      <p:sp>
        <p:nvSpPr>
          <p:cNvPr id="63" name="TextBox 62">
            <a:extLst>
              <a:ext uri="{FF2B5EF4-FFF2-40B4-BE49-F238E27FC236}">
                <a16:creationId xmlns:a16="http://schemas.microsoft.com/office/drawing/2014/main" id="{74BAD954-94E2-4638-8DBA-5F6C3C06611C}"/>
              </a:ext>
            </a:extLst>
          </p:cNvPr>
          <p:cNvSpPr txBox="1"/>
          <p:nvPr/>
        </p:nvSpPr>
        <p:spPr>
          <a:xfrm>
            <a:off x="3069666" y="3009552"/>
            <a:ext cx="1975566" cy="492443"/>
          </a:xfrm>
          <a:prstGeom prst="rect">
            <a:avLst/>
          </a:prstGeom>
          <a:solidFill>
            <a:schemeClr val="accent2">
              <a:lumMod val="75000"/>
              <a:alpha val="50000"/>
            </a:schemeClr>
          </a:solid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1400" b="1" i="1" u="none" strike="noStrike" cap="none" spc="0" normalizeH="0" baseline="0">
                <a:ln>
                  <a:noFill/>
                </a:ln>
                <a:solidFill>
                  <a:schemeClr val="bg1"/>
                </a:solidFill>
                <a:effectLst/>
                <a:uLnTx/>
                <a:uFillTx/>
                <a:latin typeface="Klavika Light" panose="020B0506040000020004" pitchFamily="34" charset="0"/>
              </a:defRPr>
            </a:lvl1pPr>
          </a:lstStyle>
          <a:p>
            <a:r>
              <a:rPr lang="en-US" dirty="0"/>
              <a:t>Mothae mine</a:t>
            </a:r>
          </a:p>
          <a:p>
            <a:r>
              <a:rPr lang="en-US" sz="1200" dirty="0">
                <a:solidFill>
                  <a:schemeClr val="accent2">
                    <a:lumMod val="20000"/>
                    <a:lumOff val="80000"/>
                  </a:schemeClr>
                </a:solidFill>
              </a:rPr>
              <a:t>(70%)</a:t>
            </a:r>
          </a:p>
        </p:txBody>
      </p:sp>
      <p:sp>
        <p:nvSpPr>
          <p:cNvPr id="14" name="Content Placeholder 5">
            <a:extLst>
              <a:ext uri="{FF2B5EF4-FFF2-40B4-BE49-F238E27FC236}">
                <a16:creationId xmlns:a16="http://schemas.microsoft.com/office/drawing/2014/main" id="{181FCBE2-8C2B-4858-84FE-28FE0767262B}"/>
              </a:ext>
            </a:extLst>
          </p:cNvPr>
          <p:cNvSpPr txBox="1">
            <a:spLocks/>
          </p:cNvSpPr>
          <p:nvPr/>
        </p:nvSpPr>
        <p:spPr>
          <a:xfrm>
            <a:off x="952776" y="3532488"/>
            <a:ext cx="1975566" cy="2747150"/>
          </a:xfrm>
          <a:prstGeom prst="rect">
            <a:avLst/>
          </a:prstGeom>
          <a:solidFill>
            <a:schemeClr val="accent2">
              <a:alpha val="24000"/>
            </a:schemeClr>
          </a:solidFill>
        </p:spPr>
        <p:txBody>
          <a:bodyPr>
            <a:normAutofit fontScale="92500" lnSpcReduction="20000"/>
          </a:bodyPr>
          <a:lstStyle>
            <a:defPPr>
              <a:defRPr lang="en-US"/>
            </a:defPPr>
            <a:lvl1pPr marL="228600" indent="-228600">
              <a:lnSpc>
                <a:spcPct val="90000"/>
              </a:lnSpc>
              <a:spcBef>
                <a:spcPts val="1000"/>
              </a:spcBef>
              <a:buFont typeface="Wingdings" panose="05000000000000000000" pitchFamily="2" charset="2"/>
              <a:buChar char="Ø"/>
              <a:defRPr sz="1600">
                <a:latin typeface="Klavika Regular" panose="020B0506040000020004" pitchFamily="34" charset="0"/>
              </a:defRPr>
            </a:lvl1pPr>
            <a:lvl2pPr marL="442913" lvl="1" indent="-228600">
              <a:lnSpc>
                <a:spcPct val="90000"/>
              </a:lnSpc>
              <a:spcBef>
                <a:spcPts val="500"/>
              </a:spcBef>
              <a:buFont typeface="Wingdings" panose="05000000000000000000" pitchFamily="2" charset="2"/>
              <a:buChar char="Ø"/>
              <a:defRPr sz="1400">
                <a:latin typeface="Klavika Regular" panose="020B0506040000020004" pitchFamily="34" charset="0"/>
              </a:defRPr>
            </a:lvl2pPr>
            <a:lvl3pPr marL="1143000" indent="-228600">
              <a:lnSpc>
                <a:spcPct val="90000"/>
              </a:lnSpc>
              <a:spcBef>
                <a:spcPts val="500"/>
              </a:spcBef>
              <a:buFont typeface="Arial" panose="020B0604020202020204" pitchFamily="34" charset="0"/>
              <a:buChar char="•"/>
              <a:defRPr sz="2000">
                <a:latin typeface="Klavika Regular" panose="020B0506040000020004" pitchFamily="34" charset="0"/>
              </a:defRPr>
            </a:lvl3pPr>
            <a:lvl4pPr marL="1600200" indent="-228600">
              <a:lnSpc>
                <a:spcPct val="90000"/>
              </a:lnSpc>
              <a:spcBef>
                <a:spcPts val="500"/>
              </a:spcBef>
              <a:buFont typeface="Arial" panose="020B0604020202020204" pitchFamily="34" charset="0"/>
              <a:buChar char="•"/>
              <a:defRPr>
                <a:latin typeface="Klavika Regular" panose="020B0506040000020004" pitchFamily="34" charset="0"/>
              </a:defRPr>
            </a:lvl4pPr>
            <a:lvl5pPr marL="2057400" indent="-228600">
              <a:lnSpc>
                <a:spcPct val="90000"/>
              </a:lnSpc>
              <a:spcBef>
                <a:spcPts val="500"/>
              </a:spcBef>
              <a:buFont typeface="Arial" panose="020B0604020202020204" pitchFamily="34" charset="0"/>
              <a:buChar char="•"/>
              <a:defRPr>
                <a:latin typeface="Klavika Regular" panose="020B05060400000200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0.5 million bulk cubic </a:t>
            </a:r>
            <a:r>
              <a:rPr lang="en-US" dirty="0" err="1"/>
              <a:t>metres</a:t>
            </a:r>
            <a:r>
              <a:rPr lang="en-US" dirty="0"/>
              <a:t> (“</a:t>
            </a:r>
            <a:r>
              <a:rPr lang="en-US" dirty="0" err="1"/>
              <a:t>Mbcm</a:t>
            </a:r>
            <a:r>
              <a:rPr lang="en-US" dirty="0"/>
              <a:t>”) per annum</a:t>
            </a:r>
          </a:p>
          <a:p>
            <a:r>
              <a:rPr lang="en-US" dirty="0"/>
              <a:t>Highest price alluvial mine</a:t>
            </a:r>
          </a:p>
          <a:p>
            <a:r>
              <a:rPr lang="en-US" b="1" dirty="0"/>
              <a:t>2021 to date</a:t>
            </a:r>
          </a:p>
          <a:p>
            <a:pPr lvl="1"/>
            <a:r>
              <a:rPr lang="en-US" dirty="0"/>
              <a:t>Impact of expanded fleet being felt</a:t>
            </a:r>
          </a:p>
          <a:p>
            <a:pPr lvl="1"/>
            <a:r>
              <a:rPr lang="en-US" dirty="0"/>
              <a:t>6 +100 carat </a:t>
            </a:r>
            <a:r>
              <a:rPr lang="en-US" dirty="0" err="1"/>
              <a:t>carat</a:t>
            </a:r>
            <a:r>
              <a:rPr lang="en-US" dirty="0"/>
              <a:t> recovery + 2 pinks</a:t>
            </a:r>
          </a:p>
          <a:p>
            <a:pPr lvl="1"/>
            <a:r>
              <a:rPr lang="en-US" dirty="0"/>
              <a:t>Record revenues</a:t>
            </a:r>
          </a:p>
          <a:p>
            <a:pPr lvl="1"/>
            <a:r>
              <a:rPr lang="en-US" dirty="0"/>
              <a:t>Record prices</a:t>
            </a:r>
          </a:p>
        </p:txBody>
      </p:sp>
      <p:pic>
        <p:nvPicPr>
          <p:cNvPr id="39" name="Picture 38" descr="A close-up of a diamond&#10;&#10;Description automatically generated with low confidence">
            <a:extLst>
              <a:ext uri="{FF2B5EF4-FFF2-40B4-BE49-F238E27FC236}">
                <a16:creationId xmlns:a16="http://schemas.microsoft.com/office/drawing/2014/main" id="{4B2565D4-67CA-478C-B9D4-BCC3BCF35771}"/>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5223051" y="3361124"/>
            <a:ext cx="1281442" cy="1281442"/>
          </a:xfrm>
          <a:prstGeom prst="flowChartConnector">
            <a:avLst/>
          </a:prstGeom>
          <a:effectLst/>
        </p:spPr>
      </p:pic>
      <p:sp>
        <p:nvSpPr>
          <p:cNvPr id="43" name="Title 1">
            <a:extLst>
              <a:ext uri="{FF2B5EF4-FFF2-40B4-BE49-F238E27FC236}">
                <a16:creationId xmlns:a16="http://schemas.microsoft.com/office/drawing/2014/main" id="{8D405FA9-1FAD-431C-8B26-A3E986DD38D4}"/>
              </a:ext>
            </a:extLst>
          </p:cNvPr>
          <p:cNvSpPr txBox="1">
            <a:spLocks noChangeAspect="1"/>
          </p:cNvSpPr>
          <p:nvPr/>
        </p:nvSpPr>
        <p:spPr>
          <a:xfrm>
            <a:off x="5511073" y="3136793"/>
            <a:ext cx="1045703" cy="186103"/>
          </a:xfrm>
          <a:prstGeom prst="rect">
            <a:avLst/>
          </a:prstGeom>
        </p:spPr>
        <p:txBody>
          <a:bodyPr>
            <a:noAutofit/>
          </a:bodyPr>
          <a:lstStyle>
            <a:lvl1pPr algn="l" defTabSz="914400" rtl="0" eaLnBrk="1" latinLnBrk="0" hangingPunct="1">
              <a:lnSpc>
                <a:spcPct val="90000"/>
              </a:lnSpc>
              <a:spcBef>
                <a:spcPct val="0"/>
              </a:spcBef>
              <a:buNone/>
              <a:defRPr sz="4400" kern="1200" baseline="0">
                <a:solidFill>
                  <a:schemeClr val="tx1"/>
                </a:solidFill>
                <a:latin typeface="Klavika Regular" panose="020B05060400000200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200" b="0" i="1" u="none" strike="noStrike" kern="1200" cap="none" spc="0" normalizeH="0" baseline="0" noProof="0" dirty="0">
                <a:ln>
                  <a:noFill/>
                </a:ln>
                <a:solidFill>
                  <a:schemeClr val="tx2"/>
                </a:solidFill>
                <a:effectLst/>
                <a:uLnTx/>
                <a:uFillTx/>
                <a:latin typeface="Klavika Regular" panose="020B0506040000020004" pitchFamily="34" charset="0"/>
                <a:ea typeface="+mj-ea"/>
                <a:cs typeface="+mj-cs"/>
              </a:rPr>
              <a:t>404 carat</a:t>
            </a:r>
            <a:endParaRPr kumimoji="0" lang="en-AU" sz="4000" b="0" i="1" u="none" strike="noStrike" kern="1200" cap="none" spc="0" normalizeH="0" baseline="0" noProof="0" dirty="0">
              <a:ln>
                <a:noFill/>
              </a:ln>
              <a:solidFill>
                <a:schemeClr val="tx2"/>
              </a:solidFill>
              <a:effectLst/>
              <a:uLnTx/>
              <a:uFillTx/>
              <a:latin typeface="Klavika Regular" panose="020B0506040000020004" pitchFamily="34" charset="0"/>
              <a:ea typeface="+mj-ea"/>
              <a:cs typeface="+mj-cs"/>
            </a:endParaRPr>
          </a:p>
        </p:txBody>
      </p:sp>
      <p:sp>
        <p:nvSpPr>
          <p:cNvPr id="44" name="Title 1">
            <a:extLst>
              <a:ext uri="{FF2B5EF4-FFF2-40B4-BE49-F238E27FC236}">
                <a16:creationId xmlns:a16="http://schemas.microsoft.com/office/drawing/2014/main" id="{26A5043F-E77E-43CF-8425-CE488B0177BF}"/>
              </a:ext>
            </a:extLst>
          </p:cNvPr>
          <p:cNvSpPr txBox="1">
            <a:spLocks noChangeAspect="1"/>
          </p:cNvSpPr>
          <p:nvPr/>
        </p:nvSpPr>
        <p:spPr>
          <a:xfrm>
            <a:off x="6993331" y="3136793"/>
            <a:ext cx="1045703" cy="186103"/>
          </a:xfrm>
          <a:prstGeom prst="rect">
            <a:avLst/>
          </a:prstGeom>
        </p:spPr>
        <p:txBody>
          <a:bodyPr>
            <a:noAutofit/>
          </a:bodyPr>
          <a:lstStyle>
            <a:lvl1pPr algn="l" defTabSz="914400" rtl="0" eaLnBrk="1" latinLnBrk="0" hangingPunct="1">
              <a:lnSpc>
                <a:spcPct val="90000"/>
              </a:lnSpc>
              <a:spcBef>
                <a:spcPct val="0"/>
              </a:spcBef>
              <a:buNone/>
              <a:defRPr sz="4400" kern="1200" baseline="0">
                <a:solidFill>
                  <a:schemeClr val="tx1"/>
                </a:solidFill>
                <a:latin typeface="Klavika Regular" panose="020B05060400000200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200" b="0" i="1" u="none" strike="noStrike" kern="1200" cap="none" spc="0" normalizeH="0" baseline="0" noProof="0" dirty="0">
                <a:ln>
                  <a:noFill/>
                </a:ln>
                <a:solidFill>
                  <a:schemeClr val="tx2"/>
                </a:solidFill>
                <a:effectLst/>
                <a:uLnTx/>
                <a:uFillTx/>
                <a:latin typeface="Klavika Regular" panose="020B0506040000020004" pitchFamily="34" charset="0"/>
                <a:ea typeface="+mj-ea"/>
                <a:cs typeface="+mj-cs"/>
              </a:rPr>
              <a:t>227 carat</a:t>
            </a:r>
            <a:endParaRPr kumimoji="0" lang="en-AU" sz="4000" b="0" i="1" u="none" strike="noStrike" kern="1200" cap="none" spc="0" normalizeH="0" baseline="0" noProof="0" dirty="0">
              <a:ln>
                <a:noFill/>
              </a:ln>
              <a:solidFill>
                <a:schemeClr val="tx2"/>
              </a:solidFill>
              <a:effectLst/>
              <a:uLnTx/>
              <a:uFillTx/>
              <a:latin typeface="Klavika Regular" panose="020B0506040000020004" pitchFamily="34" charset="0"/>
              <a:ea typeface="+mj-ea"/>
              <a:cs typeface="+mj-cs"/>
            </a:endParaRPr>
          </a:p>
        </p:txBody>
      </p:sp>
      <p:sp>
        <p:nvSpPr>
          <p:cNvPr id="45" name="Title 1">
            <a:extLst>
              <a:ext uri="{FF2B5EF4-FFF2-40B4-BE49-F238E27FC236}">
                <a16:creationId xmlns:a16="http://schemas.microsoft.com/office/drawing/2014/main" id="{E3739BB1-D212-4D95-9B87-DC54F127B9B3}"/>
              </a:ext>
            </a:extLst>
          </p:cNvPr>
          <p:cNvSpPr txBox="1">
            <a:spLocks noChangeAspect="1"/>
          </p:cNvSpPr>
          <p:nvPr/>
        </p:nvSpPr>
        <p:spPr>
          <a:xfrm>
            <a:off x="5340119" y="4599007"/>
            <a:ext cx="1045703" cy="186103"/>
          </a:xfrm>
          <a:prstGeom prst="rect">
            <a:avLst/>
          </a:prstGeom>
        </p:spPr>
        <p:txBody>
          <a:bodyPr>
            <a:noAutofit/>
          </a:bodyPr>
          <a:lstStyle>
            <a:lvl1pPr algn="l" defTabSz="914400" rtl="0" eaLnBrk="1" latinLnBrk="0" hangingPunct="1">
              <a:lnSpc>
                <a:spcPct val="90000"/>
              </a:lnSpc>
              <a:spcBef>
                <a:spcPct val="0"/>
              </a:spcBef>
              <a:buNone/>
              <a:defRPr sz="4400" kern="1200" baseline="0">
                <a:solidFill>
                  <a:schemeClr val="tx1"/>
                </a:solidFill>
                <a:latin typeface="Klavika Regular" panose="020B05060400000200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200" b="0" i="1" u="none" strike="noStrike" kern="1200" cap="none" spc="0" normalizeH="0" baseline="0" noProof="0" dirty="0">
                <a:ln>
                  <a:noFill/>
                </a:ln>
                <a:solidFill>
                  <a:schemeClr val="tx2"/>
                </a:solidFill>
                <a:effectLst/>
                <a:uLnTx/>
                <a:uFillTx/>
                <a:latin typeface="Klavika Regular" panose="020B0506040000020004" pitchFamily="34" charset="0"/>
                <a:ea typeface="+mj-ea"/>
                <a:cs typeface="+mj-cs"/>
              </a:rPr>
              <a:t>173 carat</a:t>
            </a:r>
            <a:endParaRPr kumimoji="0" lang="en-AU" sz="4000" b="0" i="1" u="none" strike="noStrike" kern="1200" cap="none" spc="0" normalizeH="0" baseline="0" noProof="0" dirty="0">
              <a:ln>
                <a:noFill/>
              </a:ln>
              <a:solidFill>
                <a:schemeClr val="tx2"/>
              </a:solidFill>
              <a:effectLst/>
              <a:uLnTx/>
              <a:uFillTx/>
              <a:latin typeface="Klavika Regular" panose="020B0506040000020004" pitchFamily="34" charset="0"/>
              <a:ea typeface="+mj-ea"/>
              <a:cs typeface="+mj-cs"/>
            </a:endParaRPr>
          </a:p>
        </p:txBody>
      </p:sp>
      <p:sp>
        <p:nvSpPr>
          <p:cNvPr id="46" name="Title 1">
            <a:extLst>
              <a:ext uri="{FF2B5EF4-FFF2-40B4-BE49-F238E27FC236}">
                <a16:creationId xmlns:a16="http://schemas.microsoft.com/office/drawing/2014/main" id="{F8F01B8C-DB3F-46B4-AE9D-6136B269F9F5}"/>
              </a:ext>
            </a:extLst>
          </p:cNvPr>
          <p:cNvSpPr txBox="1">
            <a:spLocks noChangeAspect="1"/>
          </p:cNvSpPr>
          <p:nvPr/>
        </p:nvSpPr>
        <p:spPr>
          <a:xfrm>
            <a:off x="6541977" y="4600170"/>
            <a:ext cx="1045703" cy="186103"/>
          </a:xfrm>
          <a:prstGeom prst="rect">
            <a:avLst/>
          </a:prstGeom>
        </p:spPr>
        <p:txBody>
          <a:bodyPr>
            <a:noAutofit/>
          </a:bodyPr>
          <a:lstStyle>
            <a:lvl1pPr algn="l" defTabSz="914400" rtl="0" eaLnBrk="1" latinLnBrk="0" hangingPunct="1">
              <a:lnSpc>
                <a:spcPct val="90000"/>
              </a:lnSpc>
              <a:spcBef>
                <a:spcPct val="0"/>
              </a:spcBef>
              <a:buNone/>
              <a:defRPr sz="4400" kern="1200" baseline="0">
                <a:solidFill>
                  <a:schemeClr val="tx1"/>
                </a:solidFill>
                <a:latin typeface="Klavika Regular" panose="020B05060400000200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200" b="0" i="1" u="none" strike="noStrike" kern="1200" cap="none" spc="0" normalizeH="0" baseline="0" noProof="0" dirty="0">
                <a:ln>
                  <a:noFill/>
                </a:ln>
                <a:solidFill>
                  <a:schemeClr val="tx2"/>
                </a:solidFill>
                <a:effectLst/>
                <a:uLnTx/>
                <a:uFillTx/>
                <a:latin typeface="Klavika Regular" panose="020B0506040000020004" pitchFamily="34" charset="0"/>
                <a:ea typeface="+mj-ea"/>
                <a:cs typeface="+mj-cs"/>
              </a:rPr>
              <a:t>171 carat</a:t>
            </a:r>
            <a:endParaRPr kumimoji="0" lang="en-AU" sz="4000" b="0" i="1" u="none" strike="noStrike" kern="1200" cap="none" spc="0" normalizeH="0" baseline="0" noProof="0" dirty="0">
              <a:ln>
                <a:noFill/>
              </a:ln>
              <a:solidFill>
                <a:schemeClr val="tx2"/>
              </a:solidFill>
              <a:effectLst/>
              <a:uLnTx/>
              <a:uFillTx/>
              <a:latin typeface="Klavika Regular" panose="020B0506040000020004" pitchFamily="34" charset="0"/>
              <a:ea typeface="+mj-ea"/>
              <a:cs typeface="+mj-cs"/>
            </a:endParaRPr>
          </a:p>
        </p:txBody>
      </p:sp>
      <p:sp>
        <p:nvSpPr>
          <p:cNvPr id="52" name="Title 1">
            <a:extLst>
              <a:ext uri="{FF2B5EF4-FFF2-40B4-BE49-F238E27FC236}">
                <a16:creationId xmlns:a16="http://schemas.microsoft.com/office/drawing/2014/main" id="{7DB7453F-B31D-48AA-9D0C-9B1D806E136D}"/>
              </a:ext>
            </a:extLst>
          </p:cNvPr>
          <p:cNvSpPr txBox="1">
            <a:spLocks noChangeAspect="1"/>
          </p:cNvSpPr>
          <p:nvPr/>
        </p:nvSpPr>
        <p:spPr>
          <a:xfrm>
            <a:off x="10002141" y="3142887"/>
            <a:ext cx="1045703" cy="186103"/>
          </a:xfrm>
          <a:prstGeom prst="rect">
            <a:avLst/>
          </a:prstGeom>
        </p:spPr>
        <p:txBody>
          <a:bodyPr>
            <a:noAutofit/>
          </a:bodyPr>
          <a:lstStyle>
            <a:lvl1pPr algn="l" defTabSz="914400" rtl="0" eaLnBrk="1" latinLnBrk="0" hangingPunct="1">
              <a:lnSpc>
                <a:spcPct val="90000"/>
              </a:lnSpc>
              <a:spcBef>
                <a:spcPct val="0"/>
              </a:spcBef>
              <a:buNone/>
              <a:defRPr sz="4400" kern="1200" baseline="0">
                <a:solidFill>
                  <a:schemeClr val="tx1"/>
                </a:solidFill>
                <a:latin typeface="Klavika Regular" panose="020B05060400000200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200" b="0" i="1" u="none" strike="noStrike" kern="1200" cap="none" spc="0" normalizeH="0" baseline="0" noProof="0" dirty="0">
                <a:ln>
                  <a:noFill/>
                </a:ln>
                <a:solidFill>
                  <a:schemeClr val="tx2"/>
                </a:solidFill>
                <a:effectLst/>
                <a:uLnTx/>
                <a:uFillTx/>
                <a:latin typeface="Klavika Regular" panose="020B0506040000020004" pitchFamily="34" charset="0"/>
                <a:ea typeface="+mj-ea"/>
                <a:cs typeface="+mj-cs"/>
              </a:rPr>
              <a:t>213 carat</a:t>
            </a:r>
            <a:endParaRPr kumimoji="0" lang="en-AU" sz="4000" b="0" i="1" u="none" strike="noStrike" kern="1200" cap="none" spc="0" normalizeH="0" baseline="0" noProof="0" dirty="0">
              <a:ln>
                <a:noFill/>
              </a:ln>
              <a:solidFill>
                <a:schemeClr val="tx2"/>
              </a:solidFill>
              <a:effectLst/>
              <a:uLnTx/>
              <a:uFillTx/>
              <a:latin typeface="Klavika Regular" panose="020B0506040000020004" pitchFamily="34" charset="0"/>
              <a:ea typeface="+mj-ea"/>
              <a:cs typeface="+mj-cs"/>
            </a:endParaRPr>
          </a:p>
        </p:txBody>
      </p:sp>
      <p:sp>
        <p:nvSpPr>
          <p:cNvPr id="56" name="Title 1">
            <a:extLst>
              <a:ext uri="{FF2B5EF4-FFF2-40B4-BE49-F238E27FC236}">
                <a16:creationId xmlns:a16="http://schemas.microsoft.com/office/drawing/2014/main" id="{D8490021-FA26-4707-A87C-68FBFABB4B74}"/>
              </a:ext>
            </a:extLst>
          </p:cNvPr>
          <p:cNvSpPr txBox="1">
            <a:spLocks noChangeAspect="1"/>
          </p:cNvSpPr>
          <p:nvPr/>
        </p:nvSpPr>
        <p:spPr>
          <a:xfrm>
            <a:off x="8916699" y="4599008"/>
            <a:ext cx="1045703" cy="186103"/>
          </a:xfrm>
          <a:prstGeom prst="rect">
            <a:avLst/>
          </a:prstGeom>
        </p:spPr>
        <p:txBody>
          <a:bodyPr>
            <a:noAutofit/>
          </a:bodyPr>
          <a:lstStyle>
            <a:lvl1pPr algn="l" defTabSz="914400" rtl="0" eaLnBrk="1" latinLnBrk="0" hangingPunct="1">
              <a:lnSpc>
                <a:spcPct val="90000"/>
              </a:lnSpc>
              <a:spcBef>
                <a:spcPct val="0"/>
              </a:spcBef>
              <a:buNone/>
              <a:defRPr sz="4400" kern="1200" baseline="0">
                <a:solidFill>
                  <a:schemeClr val="tx1"/>
                </a:solidFill>
                <a:latin typeface="Klavika Regular" panose="020B05060400000200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200" b="0" i="1" u="none" strike="noStrike" kern="1200" cap="none" spc="0" normalizeH="0" baseline="0" noProof="0" dirty="0">
                <a:ln>
                  <a:noFill/>
                </a:ln>
                <a:solidFill>
                  <a:schemeClr val="tx2"/>
                </a:solidFill>
                <a:effectLst/>
                <a:uLnTx/>
                <a:uFillTx/>
                <a:latin typeface="Klavika Regular" panose="020B0506040000020004" pitchFamily="34" charset="0"/>
                <a:ea typeface="+mj-ea"/>
                <a:cs typeface="+mj-cs"/>
              </a:rPr>
              <a:t>126 carat</a:t>
            </a:r>
            <a:endParaRPr kumimoji="0" lang="en-AU" sz="4000" b="0" i="1" u="none" strike="noStrike" kern="1200" cap="none" spc="0" normalizeH="0" baseline="0" noProof="0" dirty="0">
              <a:ln>
                <a:noFill/>
              </a:ln>
              <a:solidFill>
                <a:schemeClr val="tx2"/>
              </a:solidFill>
              <a:effectLst/>
              <a:uLnTx/>
              <a:uFillTx/>
              <a:latin typeface="Klavika Regular" panose="020B0506040000020004" pitchFamily="34" charset="0"/>
              <a:ea typeface="+mj-ea"/>
              <a:cs typeface="+mj-cs"/>
            </a:endParaRPr>
          </a:p>
        </p:txBody>
      </p:sp>
      <p:sp>
        <p:nvSpPr>
          <p:cNvPr id="58" name="Title 1">
            <a:extLst>
              <a:ext uri="{FF2B5EF4-FFF2-40B4-BE49-F238E27FC236}">
                <a16:creationId xmlns:a16="http://schemas.microsoft.com/office/drawing/2014/main" id="{872EC2CC-1DBC-4A33-8C42-6F478BA7719B}"/>
              </a:ext>
            </a:extLst>
          </p:cNvPr>
          <p:cNvSpPr txBox="1">
            <a:spLocks noChangeAspect="1"/>
          </p:cNvSpPr>
          <p:nvPr/>
        </p:nvSpPr>
        <p:spPr>
          <a:xfrm>
            <a:off x="10115185" y="4599008"/>
            <a:ext cx="1045703" cy="186103"/>
          </a:xfrm>
          <a:prstGeom prst="rect">
            <a:avLst/>
          </a:prstGeom>
        </p:spPr>
        <p:txBody>
          <a:bodyPr>
            <a:noAutofit/>
          </a:bodyPr>
          <a:lstStyle>
            <a:lvl1pPr algn="l" defTabSz="914400" rtl="0" eaLnBrk="1" latinLnBrk="0" hangingPunct="1">
              <a:lnSpc>
                <a:spcPct val="90000"/>
              </a:lnSpc>
              <a:spcBef>
                <a:spcPct val="0"/>
              </a:spcBef>
              <a:buNone/>
              <a:defRPr sz="4400" kern="1200" baseline="0">
                <a:solidFill>
                  <a:schemeClr val="tx1"/>
                </a:solidFill>
                <a:latin typeface="Klavika Regular" panose="020B05060400000200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200" b="0" i="1" u="none" strike="noStrike" kern="1200" cap="none" spc="0" normalizeH="0" baseline="0" noProof="0" dirty="0">
                <a:ln>
                  <a:noFill/>
                </a:ln>
                <a:solidFill>
                  <a:schemeClr val="tx2"/>
                </a:solidFill>
                <a:effectLst/>
                <a:uLnTx/>
                <a:uFillTx/>
                <a:latin typeface="Klavika Regular" panose="020B0506040000020004" pitchFamily="34" charset="0"/>
                <a:ea typeface="+mj-ea"/>
                <a:cs typeface="+mj-cs"/>
              </a:rPr>
              <a:t>101 carat</a:t>
            </a:r>
            <a:endParaRPr kumimoji="0" lang="en-AU" sz="4000" b="0" i="1" u="none" strike="noStrike" kern="1200" cap="none" spc="0" normalizeH="0" baseline="0" noProof="0" dirty="0">
              <a:ln>
                <a:noFill/>
              </a:ln>
              <a:solidFill>
                <a:schemeClr val="tx2"/>
              </a:solidFill>
              <a:effectLst/>
              <a:uLnTx/>
              <a:uFillTx/>
              <a:latin typeface="Klavika Regular" panose="020B0506040000020004" pitchFamily="34" charset="0"/>
              <a:ea typeface="+mj-ea"/>
              <a:cs typeface="+mj-cs"/>
            </a:endParaRPr>
          </a:p>
        </p:txBody>
      </p:sp>
      <p:sp>
        <p:nvSpPr>
          <p:cNvPr id="49" name="Title 1">
            <a:extLst>
              <a:ext uri="{FF2B5EF4-FFF2-40B4-BE49-F238E27FC236}">
                <a16:creationId xmlns:a16="http://schemas.microsoft.com/office/drawing/2014/main" id="{BF385D67-4F2C-43BF-A657-2BEBA0A49B57}"/>
              </a:ext>
            </a:extLst>
          </p:cNvPr>
          <p:cNvSpPr txBox="1">
            <a:spLocks noChangeAspect="1"/>
          </p:cNvSpPr>
          <p:nvPr/>
        </p:nvSpPr>
        <p:spPr>
          <a:xfrm>
            <a:off x="8483945" y="3136793"/>
            <a:ext cx="1045703" cy="186103"/>
          </a:xfrm>
          <a:prstGeom prst="rect">
            <a:avLst/>
          </a:prstGeom>
        </p:spPr>
        <p:txBody>
          <a:bodyPr>
            <a:noAutofit/>
          </a:bodyPr>
          <a:lstStyle>
            <a:lvl1pPr algn="l" defTabSz="914400" rtl="0" eaLnBrk="1" latinLnBrk="0" hangingPunct="1">
              <a:lnSpc>
                <a:spcPct val="90000"/>
              </a:lnSpc>
              <a:spcBef>
                <a:spcPct val="0"/>
              </a:spcBef>
              <a:buNone/>
              <a:defRPr sz="4400" kern="1200" baseline="0">
                <a:solidFill>
                  <a:schemeClr val="tx1"/>
                </a:solidFill>
                <a:latin typeface="Klavika Regular" panose="020B05060400000200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200" b="0" i="1" u="none" strike="noStrike" kern="1200" cap="none" spc="0" normalizeH="0" baseline="0" noProof="0" dirty="0">
                <a:ln>
                  <a:noFill/>
                </a:ln>
                <a:solidFill>
                  <a:schemeClr val="tx2"/>
                </a:solidFill>
                <a:effectLst/>
                <a:uLnTx/>
                <a:uFillTx/>
                <a:latin typeface="Klavika Regular" panose="020B0506040000020004" pitchFamily="34" charset="0"/>
                <a:ea typeface="+mj-ea"/>
                <a:cs typeface="+mj-cs"/>
              </a:rPr>
              <a:t>220 carat</a:t>
            </a:r>
            <a:endParaRPr kumimoji="0" lang="en-AU" sz="4000" b="0" i="1" u="none" strike="noStrike" kern="1200" cap="none" spc="0" normalizeH="0" baseline="0" noProof="0" dirty="0">
              <a:ln>
                <a:noFill/>
              </a:ln>
              <a:solidFill>
                <a:schemeClr val="tx2"/>
              </a:solidFill>
              <a:effectLst/>
              <a:uLnTx/>
              <a:uFillTx/>
              <a:latin typeface="Klavika Regular" panose="020B0506040000020004" pitchFamily="34" charset="0"/>
              <a:ea typeface="+mj-ea"/>
              <a:cs typeface="+mj-cs"/>
            </a:endParaRPr>
          </a:p>
        </p:txBody>
      </p:sp>
      <p:sp>
        <p:nvSpPr>
          <p:cNvPr id="54" name="Title 1">
            <a:extLst>
              <a:ext uri="{FF2B5EF4-FFF2-40B4-BE49-F238E27FC236}">
                <a16:creationId xmlns:a16="http://schemas.microsoft.com/office/drawing/2014/main" id="{8A97DDBD-7658-47A6-B596-CE4E6D9268D5}"/>
              </a:ext>
            </a:extLst>
          </p:cNvPr>
          <p:cNvSpPr txBox="1">
            <a:spLocks noChangeAspect="1"/>
          </p:cNvSpPr>
          <p:nvPr/>
        </p:nvSpPr>
        <p:spPr>
          <a:xfrm>
            <a:off x="7741702" y="4599008"/>
            <a:ext cx="1045703" cy="186103"/>
          </a:xfrm>
          <a:prstGeom prst="rect">
            <a:avLst/>
          </a:prstGeom>
        </p:spPr>
        <p:txBody>
          <a:bodyPr>
            <a:noAutofit/>
          </a:bodyPr>
          <a:lstStyle>
            <a:lvl1pPr algn="l" defTabSz="914400" rtl="0" eaLnBrk="1" latinLnBrk="0" hangingPunct="1">
              <a:lnSpc>
                <a:spcPct val="90000"/>
              </a:lnSpc>
              <a:spcBef>
                <a:spcPct val="0"/>
              </a:spcBef>
              <a:buNone/>
              <a:defRPr sz="4400" kern="1200" baseline="0">
                <a:solidFill>
                  <a:schemeClr val="tx1"/>
                </a:solidFill>
                <a:latin typeface="Klavika Regular" panose="020B05060400000200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200" b="0" i="1" u="none" strike="noStrike" kern="1200" cap="none" spc="0" normalizeH="0" baseline="0" noProof="0" dirty="0">
                <a:ln>
                  <a:noFill/>
                </a:ln>
                <a:solidFill>
                  <a:schemeClr val="tx2"/>
                </a:solidFill>
                <a:effectLst/>
                <a:uLnTx/>
                <a:uFillTx/>
                <a:latin typeface="Klavika Regular" panose="020B0506040000020004" pitchFamily="34" charset="0"/>
                <a:ea typeface="+mj-ea"/>
                <a:cs typeface="+mj-cs"/>
              </a:rPr>
              <a:t>131 carat</a:t>
            </a:r>
            <a:endParaRPr kumimoji="0" lang="en-AU" sz="4000" b="0" i="1" u="none" strike="noStrike" kern="1200" cap="none" spc="0" normalizeH="0" baseline="0" noProof="0" dirty="0">
              <a:ln>
                <a:noFill/>
              </a:ln>
              <a:solidFill>
                <a:schemeClr val="tx2"/>
              </a:solidFill>
              <a:effectLst/>
              <a:uLnTx/>
              <a:uFillTx/>
              <a:latin typeface="Klavika Regular" panose="020B0506040000020004" pitchFamily="34" charset="0"/>
              <a:ea typeface="+mj-ea"/>
              <a:cs typeface="+mj-cs"/>
            </a:endParaRPr>
          </a:p>
        </p:txBody>
      </p:sp>
      <p:pic>
        <p:nvPicPr>
          <p:cNvPr id="10" name="Picture 9" descr="Graphical user interface, text&#10;&#10;Description automatically generated">
            <a:extLst>
              <a:ext uri="{FF2B5EF4-FFF2-40B4-BE49-F238E27FC236}">
                <a16:creationId xmlns:a16="http://schemas.microsoft.com/office/drawing/2014/main" id="{6F922657-24C5-4576-B4F5-709B2E0B81E5}"/>
              </a:ext>
            </a:extLst>
          </p:cNvPr>
          <p:cNvPicPr>
            <a:picLocks noChangeAspect="1"/>
          </p:cNvPicPr>
          <p:nvPr/>
        </p:nvPicPr>
        <p:blipFill rotWithShape="1">
          <a:blip r:embed="rId18" cstate="screen">
            <a:extLst>
              <a:ext uri="{28A0092B-C50C-407E-A947-70E740481C1C}">
                <a14:useLocalDpi xmlns:a14="http://schemas.microsoft.com/office/drawing/2010/main"/>
              </a:ext>
            </a:extLst>
          </a:blip>
          <a:srcRect/>
          <a:stretch/>
        </p:blipFill>
        <p:spPr>
          <a:xfrm>
            <a:off x="9304650" y="5440758"/>
            <a:ext cx="977253" cy="977253"/>
          </a:xfrm>
          <a:prstGeom prst="flowChartConnector">
            <a:avLst/>
          </a:prstGeom>
        </p:spPr>
      </p:pic>
      <p:pic>
        <p:nvPicPr>
          <p:cNvPr id="64" name="Picture 63" descr="A rock on a black background&#10;&#10;Description automatically generated with low confidence">
            <a:extLst>
              <a:ext uri="{FF2B5EF4-FFF2-40B4-BE49-F238E27FC236}">
                <a16:creationId xmlns:a16="http://schemas.microsoft.com/office/drawing/2014/main" id="{D9A82FBD-6151-4959-BDA3-A45FF32A3318}"/>
              </a:ext>
            </a:extLst>
          </p:cNvPr>
          <p:cNvPicPr>
            <a:picLocks noChangeAspect="1"/>
          </p:cNvPicPr>
          <p:nvPr/>
        </p:nvPicPr>
        <p:blipFill rotWithShape="1">
          <a:blip r:embed="rId19" cstate="screen">
            <a:extLst>
              <a:ext uri="{28A0092B-C50C-407E-A947-70E740481C1C}">
                <a14:useLocalDpi xmlns:a14="http://schemas.microsoft.com/office/drawing/2010/main"/>
              </a:ext>
            </a:extLst>
          </a:blip>
          <a:srcRect/>
          <a:stretch/>
        </p:blipFill>
        <p:spPr>
          <a:xfrm>
            <a:off x="8775634" y="4852760"/>
            <a:ext cx="977253" cy="977253"/>
          </a:xfrm>
          <a:prstGeom prst="flowChartConnector">
            <a:avLst/>
          </a:prstGeom>
        </p:spPr>
      </p:pic>
      <p:sp>
        <p:nvSpPr>
          <p:cNvPr id="66" name="TextBox 65">
            <a:extLst>
              <a:ext uri="{FF2B5EF4-FFF2-40B4-BE49-F238E27FC236}">
                <a16:creationId xmlns:a16="http://schemas.microsoft.com/office/drawing/2014/main" id="{6D1BB220-355C-4B48-A3D3-5BB33AA3D602}"/>
              </a:ext>
            </a:extLst>
          </p:cNvPr>
          <p:cNvSpPr txBox="1"/>
          <p:nvPr/>
        </p:nvSpPr>
        <p:spPr>
          <a:xfrm>
            <a:off x="5158474" y="1009168"/>
            <a:ext cx="6195326" cy="471488"/>
          </a:xfrm>
          <a:prstGeom prst="downArrowCallout">
            <a:avLst>
              <a:gd name="adj1" fmla="val 31649"/>
              <a:gd name="adj2" fmla="val 69329"/>
              <a:gd name="adj3" fmla="val 26108"/>
              <a:gd name="adj4" fmla="val 64977"/>
            </a:avLst>
          </a:prstGeom>
          <a:solidFill>
            <a:schemeClr val="accent2">
              <a:lumMod val="75000"/>
            </a:schemeClr>
          </a:solidFill>
          <a:ln w="19050">
            <a:noFill/>
          </a:ln>
          <a:effectLst/>
        </p:spPr>
        <p:txBody>
          <a:bodyPr wrap="square" rtlCol="0">
            <a:noAutofit/>
          </a:bodyPr>
          <a:lstStyle>
            <a:defPPr>
              <a:defRPr lang="en-US"/>
            </a:defPPr>
            <a:lvl1pPr marR="0" lvl="0" indent="0" algn="ctr" fontAlgn="auto">
              <a:lnSpc>
                <a:spcPct val="100000"/>
              </a:lnSpc>
              <a:spcBef>
                <a:spcPts val="0"/>
              </a:spcBef>
              <a:spcAft>
                <a:spcPts val="0"/>
              </a:spcAft>
              <a:buClrTx/>
              <a:buSzTx/>
              <a:buFontTx/>
              <a:buNone/>
              <a:tabLst/>
              <a:defRPr sz="1400" b="1" i="1">
                <a:solidFill>
                  <a:schemeClr val="bg1"/>
                </a:solidFill>
                <a:latin typeface="Klavika Light" panose="020B0506040000020004" pitchFamily="34" charset="0"/>
              </a:defRPr>
            </a:lvl1pPr>
          </a:lstStyle>
          <a:p>
            <a:r>
              <a:rPr lang="en-US" dirty="0"/>
              <a:t>Large high-quality diamond productions</a:t>
            </a:r>
          </a:p>
        </p:txBody>
      </p:sp>
      <p:graphicFrame>
        <p:nvGraphicFramePr>
          <p:cNvPr id="36" name="Chart 35">
            <a:extLst>
              <a:ext uri="{FF2B5EF4-FFF2-40B4-BE49-F238E27FC236}">
                <a16:creationId xmlns:a16="http://schemas.microsoft.com/office/drawing/2014/main" id="{7B321515-65C6-44FD-8710-4724AB3FDCA0}"/>
              </a:ext>
            </a:extLst>
          </p:cNvPr>
          <p:cNvGraphicFramePr/>
          <p:nvPr>
            <p:extLst>
              <p:ext uri="{D42A27DB-BD31-4B8C-83A1-F6EECF244321}">
                <p14:modId xmlns:p14="http://schemas.microsoft.com/office/powerpoint/2010/main" val="2688472383"/>
              </p:ext>
            </p:extLst>
          </p:nvPr>
        </p:nvGraphicFramePr>
        <p:xfrm>
          <a:off x="5358514" y="4900190"/>
          <a:ext cx="3177945" cy="1648909"/>
        </p:xfrm>
        <a:graphic>
          <a:graphicData uri="http://schemas.openxmlformats.org/drawingml/2006/chart">
            <c:chart xmlns:c="http://schemas.openxmlformats.org/drawingml/2006/chart" xmlns:r="http://schemas.openxmlformats.org/officeDocument/2006/relationships" r:id="rId20"/>
          </a:graphicData>
        </a:graphic>
      </p:graphicFrame>
      <p:sp>
        <p:nvSpPr>
          <p:cNvPr id="47" name="TextBox 46">
            <a:extLst>
              <a:ext uri="{FF2B5EF4-FFF2-40B4-BE49-F238E27FC236}">
                <a16:creationId xmlns:a16="http://schemas.microsoft.com/office/drawing/2014/main" id="{5FC07A5F-92EC-4AB4-BEC1-0689A836557F}"/>
              </a:ext>
            </a:extLst>
          </p:cNvPr>
          <p:cNvSpPr txBox="1"/>
          <p:nvPr/>
        </p:nvSpPr>
        <p:spPr>
          <a:xfrm>
            <a:off x="5593846" y="6408630"/>
            <a:ext cx="3227990" cy="20005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700" i="1" u="none" strike="noStrike" kern="1200" cap="none" spc="0" normalizeH="0" baseline="0" noProof="0" dirty="0">
                <a:ln>
                  <a:noFill/>
                </a:ln>
                <a:effectLst/>
                <a:uLnTx/>
                <a:uFillTx/>
                <a:latin typeface="Klavika Light" panose="020B0506040000020004" pitchFamily="34" charset="0"/>
                <a:ea typeface="+mn-ea"/>
                <a:cs typeface="+mn-cs"/>
              </a:rPr>
              <a:t>Source: 2019 Zimnisky/ published data/ (A) =</a:t>
            </a:r>
            <a:r>
              <a:rPr kumimoji="0" lang="en-US" sz="700" i="1" u="none" strike="noStrike" kern="1200" cap="none" spc="0" normalizeH="0" noProof="0" dirty="0">
                <a:ln>
                  <a:noFill/>
                </a:ln>
                <a:effectLst/>
                <a:uLnTx/>
                <a:uFillTx/>
                <a:latin typeface="Klavika Light" panose="020B0506040000020004" pitchFamily="34" charset="0"/>
                <a:ea typeface="+mn-ea"/>
                <a:cs typeface="+mn-cs"/>
              </a:rPr>
              <a:t> alluvial/ (K) = kimberlite</a:t>
            </a:r>
            <a:endParaRPr kumimoji="0" lang="en-US" sz="700" i="1" u="none" strike="noStrike" kern="1200" cap="none" spc="0" normalizeH="0" baseline="0" noProof="0" dirty="0">
              <a:ln>
                <a:noFill/>
              </a:ln>
              <a:effectLst/>
              <a:uLnTx/>
              <a:uFillTx/>
              <a:latin typeface="Klavika Light" panose="020B0506040000020004" pitchFamily="34" charset="0"/>
              <a:ea typeface="+mn-ea"/>
              <a:cs typeface="+mn-cs"/>
            </a:endParaRPr>
          </a:p>
        </p:txBody>
      </p:sp>
      <p:sp>
        <p:nvSpPr>
          <p:cNvPr id="65" name="Arrow: Down 64">
            <a:extLst>
              <a:ext uri="{FF2B5EF4-FFF2-40B4-BE49-F238E27FC236}">
                <a16:creationId xmlns:a16="http://schemas.microsoft.com/office/drawing/2014/main" id="{50C0F725-8611-4D30-858B-335C6F8883CA}"/>
              </a:ext>
            </a:extLst>
          </p:cNvPr>
          <p:cNvSpPr/>
          <p:nvPr/>
        </p:nvSpPr>
        <p:spPr>
          <a:xfrm>
            <a:off x="5907663" y="5131605"/>
            <a:ext cx="119001" cy="1947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7" name="Arrow: Down 66">
            <a:extLst>
              <a:ext uri="{FF2B5EF4-FFF2-40B4-BE49-F238E27FC236}">
                <a16:creationId xmlns:a16="http://schemas.microsoft.com/office/drawing/2014/main" id="{E43072EE-E84C-48CD-B968-9885AA566A45}"/>
              </a:ext>
            </a:extLst>
          </p:cNvPr>
          <p:cNvSpPr/>
          <p:nvPr/>
        </p:nvSpPr>
        <p:spPr>
          <a:xfrm>
            <a:off x="6841229" y="5585342"/>
            <a:ext cx="119001" cy="1947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1" name="TextBox 50">
            <a:extLst>
              <a:ext uri="{FF2B5EF4-FFF2-40B4-BE49-F238E27FC236}">
                <a16:creationId xmlns:a16="http://schemas.microsoft.com/office/drawing/2014/main" id="{17927CDF-3AE2-4DDC-BA75-F56B3CD31EC9}"/>
              </a:ext>
            </a:extLst>
          </p:cNvPr>
          <p:cNvSpPr txBox="1"/>
          <p:nvPr/>
        </p:nvSpPr>
        <p:spPr>
          <a:xfrm>
            <a:off x="952776" y="6088247"/>
            <a:ext cx="4091122" cy="611386"/>
          </a:xfrm>
          <a:prstGeom prst="leftRightArrow">
            <a:avLst/>
          </a:prstGeom>
          <a:solidFill>
            <a:schemeClr val="accent2">
              <a:lumMod val="7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chemeClr val="bg1"/>
                </a:solidFill>
                <a:effectLst/>
                <a:uLnTx/>
                <a:uFillTx/>
                <a:latin typeface="Klavika Light" panose="020B0506040000020004" pitchFamily="34" charset="0"/>
                <a:ea typeface="+mn-ea"/>
                <a:cs typeface="+mn-cs"/>
              </a:rPr>
              <a:t>Cutting &amp; polishing margins on top</a:t>
            </a:r>
          </a:p>
        </p:txBody>
      </p:sp>
      <p:pic>
        <p:nvPicPr>
          <p:cNvPr id="59" name="Picture 58" descr="Logo&#10;&#10;Description automatically generated">
            <a:extLst>
              <a:ext uri="{FF2B5EF4-FFF2-40B4-BE49-F238E27FC236}">
                <a16:creationId xmlns:a16="http://schemas.microsoft.com/office/drawing/2014/main" id="{E97D6E93-B524-4EEA-A915-CE666140ED63}"/>
              </a:ext>
            </a:extLst>
          </p:cNvPr>
          <p:cNvPicPr>
            <a:picLocks noChangeAspect="1"/>
          </p:cNvPicPr>
          <p:nvPr/>
        </p:nvPicPr>
        <p:blipFill rotWithShape="1">
          <a:blip r:embed="rId21" cstate="screen">
            <a:extLst>
              <a:ext uri="{28A0092B-C50C-407E-A947-70E740481C1C}">
                <a14:useLocalDpi xmlns:a14="http://schemas.microsoft.com/office/drawing/2010/main"/>
              </a:ext>
            </a:extLst>
          </a:blip>
          <a:srcRect/>
          <a:stretch/>
        </p:blipFill>
        <p:spPr>
          <a:xfrm>
            <a:off x="2632358" y="3042388"/>
            <a:ext cx="312455" cy="229765"/>
          </a:xfrm>
          <a:prstGeom prst="rect">
            <a:avLst/>
          </a:prstGeom>
        </p:spPr>
      </p:pic>
      <p:pic>
        <p:nvPicPr>
          <p:cNvPr id="61" name="Picture 60" descr="A picture containing background pattern&#10;&#10;Description automatically generated">
            <a:extLst>
              <a:ext uri="{FF2B5EF4-FFF2-40B4-BE49-F238E27FC236}">
                <a16:creationId xmlns:a16="http://schemas.microsoft.com/office/drawing/2014/main" id="{83CDBA1B-B2DD-41B5-9062-E3AC10B12294}"/>
              </a:ext>
            </a:extLst>
          </p:cNvPr>
          <p:cNvPicPr>
            <a:picLocks noChangeAspect="1"/>
          </p:cNvPicPr>
          <p:nvPr/>
        </p:nvPicPr>
        <p:blipFill rotWithShape="1">
          <a:blip r:embed="rId22" cstate="screen">
            <a:extLst>
              <a:ext uri="{28A0092B-C50C-407E-A947-70E740481C1C}">
                <a14:useLocalDpi xmlns:a14="http://schemas.microsoft.com/office/drawing/2010/main"/>
              </a:ext>
            </a:extLst>
          </a:blip>
          <a:srcRect/>
          <a:stretch/>
        </p:blipFill>
        <p:spPr>
          <a:xfrm>
            <a:off x="4748667" y="3072215"/>
            <a:ext cx="181402" cy="183861"/>
          </a:xfrm>
          <a:prstGeom prst="rect">
            <a:avLst/>
          </a:prstGeom>
        </p:spPr>
      </p:pic>
    </p:spTree>
    <p:extLst>
      <p:ext uri="{BB962C8B-B14F-4D97-AF65-F5344CB8AC3E}">
        <p14:creationId xmlns:p14="http://schemas.microsoft.com/office/powerpoint/2010/main" val="41074701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fade">
                                      <p:cBhvr>
                                        <p:cTn id="10" dur="500"/>
                                        <p:tgtEl>
                                          <p:spTgt spid="62"/>
                                        </p:tgtEl>
                                      </p:cBhvr>
                                    </p:animEffect>
                                  </p:childTnLst>
                                </p:cTn>
                              </p:par>
                              <p:par>
                                <p:cTn id="11" presetID="10" presetClass="entr" presetSubtype="0" fill="hold" nodeType="with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fade">
                                      <p:cBhvr>
                                        <p:cTn id="13" dur="500"/>
                                        <p:tgtEl>
                                          <p:spTgt spid="5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fade">
                                      <p:cBhvr>
                                        <p:cTn id="18" dur="500"/>
                                        <p:tgtEl>
                                          <p:spTgt spid="5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fade">
                                      <p:cBhvr>
                                        <p:cTn id="21" dur="500"/>
                                        <p:tgtEl>
                                          <p:spTgt spid="63"/>
                                        </p:tgtEl>
                                      </p:cBhvr>
                                    </p:animEffect>
                                  </p:childTnLst>
                                </p:cTn>
                              </p:par>
                              <p:par>
                                <p:cTn id="22" presetID="10" presetClass="entr" presetSubtype="0" fill="hold" nodeType="with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500"/>
                                        <p:tgtEl>
                                          <p:spTgt spid="6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1000"/>
                                        <p:tgtEl>
                                          <p:spTgt spid="6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1000"/>
                                        <p:tgtEl>
                                          <p:spTgt spid="3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1000"/>
                                        <p:tgtEl>
                                          <p:spTgt spid="43"/>
                                        </p:tgtEl>
                                      </p:cBhvr>
                                    </p:animEffect>
                                  </p:childTnLst>
                                </p:cTn>
                              </p:par>
                              <p:par>
                                <p:cTn id="38" presetID="10" presetClass="entr" presetSubtype="0" fill="hold" nodeType="with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1000"/>
                                        <p:tgtEl>
                                          <p:spTgt spid="3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1000"/>
                                        <p:tgtEl>
                                          <p:spTgt spid="44"/>
                                        </p:tgtEl>
                                      </p:cBhvr>
                                    </p:animEffect>
                                  </p:childTnLst>
                                </p:cTn>
                              </p:par>
                              <p:par>
                                <p:cTn id="44" presetID="10" presetClass="entr" presetSubtype="0" fill="hold" nodeType="with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fade">
                                      <p:cBhvr>
                                        <p:cTn id="46" dur="1000"/>
                                        <p:tgtEl>
                                          <p:spTgt spid="4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fade">
                                      <p:cBhvr>
                                        <p:cTn id="49" dur="1000"/>
                                        <p:tgtEl>
                                          <p:spTgt spid="49"/>
                                        </p:tgtEl>
                                      </p:cBhvr>
                                    </p:animEffect>
                                  </p:childTnLst>
                                </p:cTn>
                              </p:par>
                              <p:par>
                                <p:cTn id="50" presetID="10" presetClass="entr" presetSubtype="0" fill="hold" nodeType="with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fade">
                                      <p:cBhvr>
                                        <p:cTn id="52" dur="1000"/>
                                        <p:tgtEl>
                                          <p:spTgt spid="5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fade">
                                      <p:cBhvr>
                                        <p:cTn id="55" dur="1000"/>
                                        <p:tgtEl>
                                          <p:spTgt spid="5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fade">
                                      <p:cBhvr>
                                        <p:cTn id="60" dur="1000"/>
                                        <p:tgtEl>
                                          <p:spTgt spid="3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000"/>
                                        <p:tgtEl>
                                          <p:spTgt spid="45"/>
                                        </p:tgtEl>
                                      </p:cBhvr>
                                    </p:animEffect>
                                  </p:childTnLst>
                                </p:cTn>
                              </p:par>
                              <p:par>
                                <p:cTn id="64" presetID="10" presetClass="entr" presetSubtype="0" fill="hold"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fade">
                                      <p:cBhvr>
                                        <p:cTn id="66" dur="1000"/>
                                        <p:tgtEl>
                                          <p:spTgt spid="41"/>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fade">
                                      <p:cBhvr>
                                        <p:cTn id="69" dur="1000"/>
                                        <p:tgtEl>
                                          <p:spTgt spid="46"/>
                                        </p:tgtEl>
                                      </p:cBhvr>
                                    </p:animEffect>
                                  </p:childTnLst>
                                </p:cTn>
                              </p:par>
                              <p:par>
                                <p:cTn id="70" presetID="10" presetClass="entr" presetSubtype="0" fill="hold" nodeType="with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54"/>
                                        </p:tgtEl>
                                        <p:attrNameLst>
                                          <p:attrName>style.visibility</p:attrName>
                                        </p:attrNameLst>
                                      </p:cBhvr>
                                      <p:to>
                                        <p:strVal val="visible"/>
                                      </p:to>
                                    </p:set>
                                    <p:animEffect transition="in" filter="fade">
                                      <p:cBhvr>
                                        <p:cTn id="75" dur="1000"/>
                                        <p:tgtEl>
                                          <p:spTgt spid="54"/>
                                        </p:tgtEl>
                                      </p:cBhvr>
                                    </p:animEffect>
                                  </p:childTnLst>
                                </p:cTn>
                              </p:par>
                              <p:par>
                                <p:cTn id="76" presetID="10" presetClass="entr" presetSubtype="0" fill="hold" nodeType="with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fade">
                                      <p:cBhvr>
                                        <p:cTn id="78" dur="1000"/>
                                        <p:tgtEl>
                                          <p:spTgt spid="55"/>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56"/>
                                        </p:tgtEl>
                                        <p:attrNameLst>
                                          <p:attrName>style.visibility</p:attrName>
                                        </p:attrNameLst>
                                      </p:cBhvr>
                                      <p:to>
                                        <p:strVal val="visible"/>
                                      </p:to>
                                    </p:set>
                                    <p:animEffect transition="in" filter="fade">
                                      <p:cBhvr>
                                        <p:cTn id="81" dur="1000"/>
                                        <p:tgtEl>
                                          <p:spTgt spid="56"/>
                                        </p:tgtEl>
                                      </p:cBhvr>
                                    </p:animEffect>
                                  </p:childTnLst>
                                </p:cTn>
                              </p:par>
                              <p:par>
                                <p:cTn id="82" presetID="10" presetClass="entr" presetSubtype="0" fill="hold" nodeType="withEffect">
                                  <p:stCondLst>
                                    <p:cond delay="0"/>
                                  </p:stCondLst>
                                  <p:childTnLst>
                                    <p:set>
                                      <p:cBhvr>
                                        <p:cTn id="83" dur="1" fill="hold">
                                          <p:stCondLst>
                                            <p:cond delay="0"/>
                                          </p:stCondLst>
                                        </p:cTn>
                                        <p:tgtEl>
                                          <p:spTgt spid="57"/>
                                        </p:tgtEl>
                                        <p:attrNameLst>
                                          <p:attrName>style.visibility</p:attrName>
                                        </p:attrNameLst>
                                      </p:cBhvr>
                                      <p:to>
                                        <p:strVal val="visible"/>
                                      </p:to>
                                    </p:set>
                                    <p:animEffect transition="in" filter="fade">
                                      <p:cBhvr>
                                        <p:cTn id="84" dur="1000"/>
                                        <p:tgtEl>
                                          <p:spTgt spid="57"/>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58"/>
                                        </p:tgtEl>
                                        <p:attrNameLst>
                                          <p:attrName>style.visibility</p:attrName>
                                        </p:attrNameLst>
                                      </p:cBhvr>
                                      <p:to>
                                        <p:strVal val="visible"/>
                                      </p:to>
                                    </p:set>
                                    <p:animEffect transition="in" filter="fade">
                                      <p:cBhvr>
                                        <p:cTn id="87" dur="1000"/>
                                        <p:tgtEl>
                                          <p:spTgt spid="58"/>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64"/>
                                        </p:tgtEl>
                                        <p:attrNameLst>
                                          <p:attrName>style.visibility</p:attrName>
                                        </p:attrNameLst>
                                      </p:cBhvr>
                                      <p:to>
                                        <p:strVal val="visible"/>
                                      </p:to>
                                    </p:set>
                                    <p:animEffect transition="in" filter="fade">
                                      <p:cBhvr>
                                        <p:cTn id="92" dur="1000"/>
                                        <p:tgtEl>
                                          <p:spTgt spid="64"/>
                                        </p:tgtEl>
                                      </p:cBhvr>
                                    </p:animEffect>
                                  </p:childTnLst>
                                </p:cTn>
                              </p:par>
                              <p:par>
                                <p:cTn id="93" presetID="10" presetClass="entr" presetSubtype="0" fill="hold" nodeType="withEffect">
                                  <p:stCondLst>
                                    <p:cond delay="0"/>
                                  </p:stCondLst>
                                  <p:childTnLst>
                                    <p:set>
                                      <p:cBhvr>
                                        <p:cTn id="94" dur="1" fill="hold">
                                          <p:stCondLst>
                                            <p:cond delay="0"/>
                                          </p:stCondLst>
                                        </p:cTn>
                                        <p:tgtEl>
                                          <p:spTgt spid="10"/>
                                        </p:tgtEl>
                                        <p:attrNameLst>
                                          <p:attrName>style.visibility</p:attrName>
                                        </p:attrNameLst>
                                      </p:cBhvr>
                                      <p:to>
                                        <p:strVal val="visible"/>
                                      </p:to>
                                    </p:set>
                                    <p:animEffect transition="in" filter="fade">
                                      <p:cBhvr>
                                        <p:cTn id="95" dur="1000"/>
                                        <p:tgtEl>
                                          <p:spTgt spid="10"/>
                                        </p:tgtEl>
                                      </p:cBhvr>
                                    </p:animEffect>
                                  </p:childTnLst>
                                </p:cTn>
                              </p:par>
                              <p:par>
                                <p:cTn id="96" presetID="10" presetClass="entr" presetSubtype="0" fill="hold" nodeType="with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fade">
                                      <p:cBhvr>
                                        <p:cTn id="98" dur="1000"/>
                                        <p:tgtEl>
                                          <p:spTgt spid="13"/>
                                        </p:tgtEl>
                                      </p:cBhvr>
                                    </p:animEffect>
                                  </p:childTnLst>
                                </p:cTn>
                              </p:par>
                              <p:par>
                                <p:cTn id="99" presetID="10" presetClass="entr" presetSubtype="0" fill="hold" nodeType="withEffect">
                                  <p:stCondLst>
                                    <p:cond delay="0"/>
                                  </p:stCondLst>
                                  <p:childTnLst>
                                    <p:set>
                                      <p:cBhvr>
                                        <p:cTn id="100" dur="1" fill="hold">
                                          <p:stCondLst>
                                            <p:cond delay="0"/>
                                          </p:stCondLst>
                                        </p:cTn>
                                        <p:tgtEl>
                                          <p:spTgt spid="60"/>
                                        </p:tgtEl>
                                        <p:attrNameLst>
                                          <p:attrName>style.visibility</p:attrName>
                                        </p:attrNameLst>
                                      </p:cBhvr>
                                      <p:to>
                                        <p:strVal val="visible"/>
                                      </p:to>
                                    </p:set>
                                    <p:animEffect transition="in" filter="fade">
                                      <p:cBhvr>
                                        <p:cTn id="101" dur="1000"/>
                                        <p:tgtEl>
                                          <p:spTgt spid="60"/>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wipe(left)">
                                      <p:cBhvr>
                                        <p:cTn id="106" dur="1500"/>
                                        <p:tgtEl>
                                          <p:spTgt spid="36"/>
                                        </p:tgtEl>
                                      </p:cBhvr>
                                    </p:animEffect>
                                  </p:childTnLst>
                                </p:cTn>
                              </p:par>
                              <p:par>
                                <p:cTn id="107" presetID="22" presetClass="entr" presetSubtype="8" fill="hold" grpId="0" nodeType="withEffect">
                                  <p:stCondLst>
                                    <p:cond delay="0"/>
                                  </p:stCondLst>
                                  <p:childTnLst>
                                    <p:set>
                                      <p:cBhvr>
                                        <p:cTn id="108" dur="1" fill="hold">
                                          <p:stCondLst>
                                            <p:cond delay="0"/>
                                          </p:stCondLst>
                                        </p:cTn>
                                        <p:tgtEl>
                                          <p:spTgt spid="47"/>
                                        </p:tgtEl>
                                        <p:attrNameLst>
                                          <p:attrName>style.visibility</p:attrName>
                                        </p:attrNameLst>
                                      </p:cBhvr>
                                      <p:to>
                                        <p:strVal val="visible"/>
                                      </p:to>
                                    </p:set>
                                    <p:animEffect transition="in" filter="wipe(left)">
                                      <p:cBhvr>
                                        <p:cTn id="109" dur="1500"/>
                                        <p:tgtEl>
                                          <p:spTgt spid="47"/>
                                        </p:tgtEl>
                                      </p:cBhvr>
                                    </p:animEffect>
                                  </p:childTnLst>
                                </p:cTn>
                              </p:par>
                            </p:childTnLst>
                          </p:cTn>
                        </p:par>
                      </p:childTnLst>
                    </p:cTn>
                  </p:par>
                  <p:par>
                    <p:cTn id="110" fill="hold">
                      <p:stCondLst>
                        <p:cond delay="indefinite"/>
                      </p:stCondLst>
                      <p:childTnLst>
                        <p:par>
                          <p:cTn id="111" fill="hold">
                            <p:stCondLst>
                              <p:cond delay="0"/>
                            </p:stCondLst>
                            <p:childTnLst>
                              <p:par>
                                <p:cTn id="112" presetID="47" presetClass="entr" presetSubtype="0" fill="hold" grpId="0" nodeType="click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par>
                                <p:cTn id="117" presetID="47" presetClass="entr" presetSubtype="0" fill="hold" grpId="0" nodeType="with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fade">
                                      <p:cBhvr>
                                        <p:cTn id="119" dur="1000"/>
                                        <p:tgtEl>
                                          <p:spTgt spid="67"/>
                                        </p:tgtEl>
                                      </p:cBhvr>
                                    </p:animEffect>
                                    <p:anim calcmode="lin" valueType="num">
                                      <p:cBhvr>
                                        <p:cTn id="120" dur="1000" fill="hold"/>
                                        <p:tgtEl>
                                          <p:spTgt spid="67"/>
                                        </p:tgtEl>
                                        <p:attrNameLst>
                                          <p:attrName>ppt_x</p:attrName>
                                        </p:attrNameLst>
                                      </p:cBhvr>
                                      <p:tavLst>
                                        <p:tav tm="0">
                                          <p:val>
                                            <p:strVal val="#ppt_x"/>
                                          </p:val>
                                        </p:tav>
                                        <p:tav tm="100000">
                                          <p:val>
                                            <p:strVal val="#ppt_x"/>
                                          </p:val>
                                        </p:tav>
                                      </p:tavLst>
                                    </p:anim>
                                    <p:anim calcmode="lin" valueType="num">
                                      <p:cBhvr>
                                        <p:cTn id="121"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14">
                                            <p:bg/>
                                          </p:spTgt>
                                        </p:tgtEl>
                                        <p:attrNameLst>
                                          <p:attrName>style.visibility</p:attrName>
                                        </p:attrNameLst>
                                      </p:cBhvr>
                                      <p:to>
                                        <p:strVal val="visible"/>
                                      </p:to>
                                    </p:set>
                                  </p:childTnLst>
                                </p:cTn>
                              </p:par>
                              <p:par>
                                <p:cTn id="126" presetID="1" presetClass="entr" presetSubtype="0" fill="hold" grpId="0" nodeType="withEffect">
                                  <p:stCondLst>
                                    <p:cond delay="0"/>
                                  </p:stCondLst>
                                  <p:childTnLst>
                                    <p:set>
                                      <p:cBhvr>
                                        <p:cTn id="127"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28" fill="hold">
                      <p:stCondLst>
                        <p:cond delay="indefinite"/>
                      </p:stCondLst>
                      <p:childTnLst>
                        <p:par>
                          <p:cTn id="129" fill="hold">
                            <p:stCondLst>
                              <p:cond delay="0"/>
                            </p:stCondLst>
                            <p:childTnLst>
                              <p:par>
                                <p:cTn id="130" presetID="1" presetClass="entr" presetSubtype="0" fill="hold" grpId="0" nodeType="clickEffect">
                                  <p:stCondLst>
                                    <p:cond delay="0"/>
                                  </p:stCondLst>
                                  <p:childTnLst>
                                    <p:set>
                                      <p:cBhvr>
                                        <p:cTn id="131"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32" fill="hold">
                      <p:stCondLst>
                        <p:cond delay="indefinite"/>
                      </p:stCondLst>
                      <p:childTnLst>
                        <p:par>
                          <p:cTn id="133" fill="hold">
                            <p:stCondLst>
                              <p:cond delay="0"/>
                            </p:stCondLst>
                            <p:childTnLst>
                              <p:par>
                                <p:cTn id="134" presetID="1" presetClass="entr" presetSubtype="0" fill="hold" grpId="0" nodeType="clickEffect">
                                  <p:stCondLst>
                                    <p:cond delay="0"/>
                                  </p:stCondLst>
                                  <p:childTnLst>
                                    <p:set>
                                      <p:cBhvr>
                                        <p:cTn id="135"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36" fill="hold">
                      <p:stCondLst>
                        <p:cond delay="indefinite"/>
                      </p:stCondLst>
                      <p:childTnLst>
                        <p:par>
                          <p:cTn id="137" fill="hold">
                            <p:stCondLst>
                              <p:cond delay="0"/>
                            </p:stCondLst>
                            <p:childTnLst>
                              <p:par>
                                <p:cTn id="138" presetID="1" presetClass="entr" presetSubtype="0" fill="hold" grpId="0" nodeType="clickEffect">
                                  <p:stCondLst>
                                    <p:cond delay="0"/>
                                  </p:stCondLst>
                                  <p:childTnLst>
                                    <p:set>
                                      <p:cBhvr>
                                        <p:cTn id="139"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40" fill="hold">
                      <p:stCondLst>
                        <p:cond delay="indefinite"/>
                      </p:stCondLst>
                      <p:childTnLst>
                        <p:par>
                          <p:cTn id="141" fill="hold">
                            <p:stCondLst>
                              <p:cond delay="0"/>
                            </p:stCondLst>
                            <p:childTnLst>
                              <p:par>
                                <p:cTn id="142" presetID="1" presetClass="entr" presetSubtype="0" fill="hold" grpId="0" nodeType="clickEffect">
                                  <p:stCondLst>
                                    <p:cond delay="0"/>
                                  </p:stCondLst>
                                  <p:childTnLst>
                                    <p:set>
                                      <p:cBhvr>
                                        <p:cTn id="143"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44" fill="hold">
                      <p:stCondLst>
                        <p:cond delay="indefinite"/>
                      </p:stCondLst>
                      <p:childTnLst>
                        <p:par>
                          <p:cTn id="145" fill="hold">
                            <p:stCondLst>
                              <p:cond delay="0"/>
                            </p:stCondLst>
                            <p:childTnLst>
                              <p:par>
                                <p:cTn id="146" presetID="1" presetClass="entr" presetSubtype="0" fill="hold" grpId="0" nodeType="clickEffect">
                                  <p:stCondLst>
                                    <p:cond delay="0"/>
                                  </p:stCondLst>
                                  <p:childTnLst>
                                    <p:set>
                                      <p:cBhvr>
                                        <p:cTn id="147"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148" fill="hold">
                      <p:stCondLst>
                        <p:cond delay="indefinite"/>
                      </p:stCondLst>
                      <p:childTnLst>
                        <p:par>
                          <p:cTn id="149" fill="hold">
                            <p:stCondLst>
                              <p:cond delay="0"/>
                            </p:stCondLst>
                            <p:childTnLst>
                              <p:par>
                                <p:cTn id="150" presetID="1" presetClass="entr" presetSubtype="0" fill="hold" grpId="0" nodeType="clickEffect">
                                  <p:stCondLst>
                                    <p:cond delay="0"/>
                                  </p:stCondLst>
                                  <p:childTnLst>
                                    <p:set>
                                      <p:cBhvr>
                                        <p:cTn id="151"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152" fill="hold">
                      <p:stCondLst>
                        <p:cond delay="indefinite"/>
                      </p:stCondLst>
                      <p:childTnLst>
                        <p:par>
                          <p:cTn id="153" fill="hold">
                            <p:stCondLst>
                              <p:cond delay="0"/>
                            </p:stCondLst>
                            <p:childTnLst>
                              <p:par>
                                <p:cTn id="154" presetID="1" presetClass="entr" presetSubtype="0" fill="hold" grpId="0" nodeType="clickEffect">
                                  <p:stCondLst>
                                    <p:cond delay="0"/>
                                  </p:stCondLst>
                                  <p:childTnLst>
                                    <p:set>
                                      <p:cBhvr>
                                        <p:cTn id="155" dur="1" fill="hold">
                                          <p:stCondLst>
                                            <p:cond delay="0"/>
                                          </p:stCondLst>
                                        </p:cTn>
                                        <p:tgtEl>
                                          <p:spTgt spid="40">
                                            <p:bg/>
                                          </p:spTgt>
                                        </p:tgtEl>
                                        <p:attrNameLst>
                                          <p:attrName>style.visibility</p:attrName>
                                        </p:attrNameLst>
                                      </p:cBhvr>
                                      <p:to>
                                        <p:strVal val="visible"/>
                                      </p:to>
                                    </p:set>
                                  </p:childTnLst>
                                </p:cTn>
                              </p:par>
                              <p:par>
                                <p:cTn id="156" presetID="1" presetClass="entr" presetSubtype="0" fill="hold" grpId="0" nodeType="withEffect">
                                  <p:stCondLst>
                                    <p:cond delay="0"/>
                                  </p:stCondLst>
                                  <p:childTnLst>
                                    <p:set>
                                      <p:cBhvr>
                                        <p:cTn id="157" dur="1" fill="hold">
                                          <p:stCondLst>
                                            <p:cond delay="0"/>
                                          </p:stCondLst>
                                        </p:cTn>
                                        <p:tgtEl>
                                          <p:spTgt spid="40">
                                            <p:txEl>
                                              <p:pRg st="0" end="0"/>
                                            </p:txEl>
                                          </p:spTgt>
                                        </p:tgtEl>
                                        <p:attrNameLst>
                                          <p:attrName>style.visibility</p:attrName>
                                        </p:attrNameLst>
                                      </p:cBhvr>
                                      <p:to>
                                        <p:strVal val="visible"/>
                                      </p:to>
                                    </p:set>
                                  </p:childTnLst>
                                </p:cTn>
                              </p:par>
                            </p:childTnLst>
                          </p:cTn>
                        </p:par>
                      </p:childTnLst>
                    </p:cTn>
                  </p:par>
                  <p:par>
                    <p:cTn id="158" fill="hold">
                      <p:stCondLst>
                        <p:cond delay="indefinite"/>
                      </p:stCondLst>
                      <p:childTnLst>
                        <p:par>
                          <p:cTn id="159" fill="hold">
                            <p:stCondLst>
                              <p:cond delay="0"/>
                            </p:stCondLst>
                            <p:childTnLst>
                              <p:par>
                                <p:cTn id="160" presetID="1" presetClass="entr" presetSubtype="0" fill="hold" grpId="0" nodeType="clickEffect">
                                  <p:stCondLst>
                                    <p:cond delay="0"/>
                                  </p:stCondLst>
                                  <p:childTnLst>
                                    <p:set>
                                      <p:cBhvr>
                                        <p:cTn id="161" dur="1" fill="hold">
                                          <p:stCondLst>
                                            <p:cond delay="0"/>
                                          </p:stCondLst>
                                        </p:cTn>
                                        <p:tgtEl>
                                          <p:spTgt spid="40">
                                            <p:txEl>
                                              <p:pRg st="1" end="1"/>
                                            </p:txEl>
                                          </p:spTgt>
                                        </p:tgtEl>
                                        <p:attrNameLst>
                                          <p:attrName>style.visibility</p:attrName>
                                        </p:attrNameLst>
                                      </p:cBhvr>
                                      <p:to>
                                        <p:strVal val="visible"/>
                                      </p:to>
                                    </p:set>
                                  </p:childTnLst>
                                </p:cTn>
                              </p:par>
                            </p:childTnLst>
                          </p:cTn>
                        </p:par>
                      </p:childTnLst>
                    </p:cTn>
                  </p:par>
                  <p:par>
                    <p:cTn id="162" fill="hold">
                      <p:stCondLst>
                        <p:cond delay="indefinite"/>
                      </p:stCondLst>
                      <p:childTnLst>
                        <p:par>
                          <p:cTn id="163" fill="hold">
                            <p:stCondLst>
                              <p:cond delay="0"/>
                            </p:stCondLst>
                            <p:childTnLst>
                              <p:par>
                                <p:cTn id="164" presetID="1" presetClass="entr" presetSubtype="0" fill="hold" grpId="0" nodeType="clickEffect">
                                  <p:stCondLst>
                                    <p:cond delay="0"/>
                                  </p:stCondLst>
                                  <p:childTnLst>
                                    <p:set>
                                      <p:cBhvr>
                                        <p:cTn id="165" dur="1" fill="hold">
                                          <p:stCondLst>
                                            <p:cond delay="0"/>
                                          </p:stCondLst>
                                        </p:cTn>
                                        <p:tgtEl>
                                          <p:spTgt spid="40">
                                            <p:txEl>
                                              <p:pRg st="2" end="2"/>
                                            </p:txEl>
                                          </p:spTgt>
                                        </p:tgtEl>
                                        <p:attrNameLst>
                                          <p:attrName>style.visibility</p:attrName>
                                        </p:attrNameLst>
                                      </p:cBhvr>
                                      <p:to>
                                        <p:strVal val="visible"/>
                                      </p:to>
                                    </p:set>
                                  </p:childTnLst>
                                </p:cTn>
                              </p:par>
                            </p:childTnLst>
                          </p:cTn>
                        </p:par>
                      </p:childTnLst>
                    </p:cTn>
                  </p:par>
                  <p:par>
                    <p:cTn id="166" fill="hold">
                      <p:stCondLst>
                        <p:cond delay="indefinite"/>
                      </p:stCondLst>
                      <p:childTnLst>
                        <p:par>
                          <p:cTn id="167" fill="hold">
                            <p:stCondLst>
                              <p:cond delay="0"/>
                            </p:stCondLst>
                            <p:childTnLst>
                              <p:par>
                                <p:cTn id="168" presetID="1" presetClass="entr" presetSubtype="0" fill="hold" grpId="0" nodeType="clickEffect">
                                  <p:stCondLst>
                                    <p:cond delay="0"/>
                                  </p:stCondLst>
                                  <p:childTnLst>
                                    <p:set>
                                      <p:cBhvr>
                                        <p:cTn id="169" dur="1" fill="hold">
                                          <p:stCondLst>
                                            <p:cond delay="0"/>
                                          </p:stCondLst>
                                        </p:cTn>
                                        <p:tgtEl>
                                          <p:spTgt spid="40">
                                            <p:txEl>
                                              <p:pRg st="3" end="3"/>
                                            </p:txEl>
                                          </p:spTgt>
                                        </p:tgtEl>
                                        <p:attrNameLst>
                                          <p:attrName>style.visibility</p:attrName>
                                        </p:attrNameLst>
                                      </p:cBhvr>
                                      <p:to>
                                        <p:strVal val="visible"/>
                                      </p:to>
                                    </p:set>
                                  </p:childTnLst>
                                </p:cTn>
                              </p:par>
                            </p:childTnLst>
                          </p:cTn>
                        </p:par>
                      </p:childTnLst>
                    </p:cTn>
                  </p:par>
                  <p:par>
                    <p:cTn id="170" fill="hold">
                      <p:stCondLst>
                        <p:cond delay="indefinite"/>
                      </p:stCondLst>
                      <p:childTnLst>
                        <p:par>
                          <p:cTn id="171" fill="hold">
                            <p:stCondLst>
                              <p:cond delay="0"/>
                            </p:stCondLst>
                            <p:childTnLst>
                              <p:par>
                                <p:cTn id="172" presetID="1" presetClass="entr" presetSubtype="0" fill="hold" grpId="0" nodeType="clickEffect">
                                  <p:stCondLst>
                                    <p:cond delay="0"/>
                                  </p:stCondLst>
                                  <p:childTnLst>
                                    <p:set>
                                      <p:cBhvr>
                                        <p:cTn id="173" dur="1" fill="hold">
                                          <p:stCondLst>
                                            <p:cond delay="0"/>
                                          </p:stCondLst>
                                        </p:cTn>
                                        <p:tgtEl>
                                          <p:spTgt spid="40">
                                            <p:txEl>
                                              <p:pRg st="4" end="4"/>
                                            </p:txEl>
                                          </p:spTgt>
                                        </p:tgtEl>
                                        <p:attrNameLst>
                                          <p:attrName>style.visibility</p:attrName>
                                        </p:attrNameLst>
                                      </p:cBhvr>
                                      <p:to>
                                        <p:strVal val="visible"/>
                                      </p:to>
                                    </p:set>
                                  </p:childTnLst>
                                </p:cTn>
                              </p:par>
                            </p:childTnLst>
                          </p:cTn>
                        </p:par>
                      </p:childTnLst>
                    </p:cTn>
                  </p:par>
                  <p:par>
                    <p:cTn id="174" fill="hold">
                      <p:stCondLst>
                        <p:cond delay="indefinite"/>
                      </p:stCondLst>
                      <p:childTnLst>
                        <p:par>
                          <p:cTn id="175" fill="hold">
                            <p:stCondLst>
                              <p:cond delay="0"/>
                            </p:stCondLst>
                            <p:childTnLst>
                              <p:par>
                                <p:cTn id="176" presetID="1" presetClass="entr" presetSubtype="0" fill="hold" grpId="0" nodeType="clickEffect">
                                  <p:stCondLst>
                                    <p:cond delay="0"/>
                                  </p:stCondLst>
                                  <p:childTnLst>
                                    <p:set>
                                      <p:cBhvr>
                                        <p:cTn id="177" dur="1" fill="hold">
                                          <p:stCondLst>
                                            <p:cond delay="0"/>
                                          </p:stCondLst>
                                        </p:cTn>
                                        <p:tgtEl>
                                          <p:spTgt spid="40">
                                            <p:txEl>
                                              <p:pRg st="5" end="5"/>
                                            </p:txEl>
                                          </p:spTgt>
                                        </p:tgtEl>
                                        <p:attrNameLst>
                                          <p:attrName>style.visibility</p:attrName>
                                        </p:attrNameLst>
                                      </p:cBhvr>
                                      <p:to>
                                        <p:strVal val="visible"/>
                                      </p:to>
                                    </p:set>
                                  </p:childTnLst>
                                </p:cTn>
                              </p:par>
                            </p:childTnLst>
                          </p:cTn>
                        </p:par>
                      </p:childTnLst>
                    </p:cTn>
                  </p:par>
                  <p:par>
                    <p:cTn id="178" fill="hold">
                      <p:stCondLst>
                        <p:cond delay="indefinite"/>
                      </p:stCondLst>
                      <p:childTnLst>
                        <p:par>
                          <p:cTn id="179" fill="hold">
                            <p:stCondLst>
                              <p:cond delay="0"/>
                            </p:stCondLst>
                            <p:childTnLst>
                              <p:par>
                                <p:cTn id="180" presetID="1" presetClass="entr" presetSubtype="0" fill="hold" grpId="0" nodeType="clickEffect">
                                  <p:stCondLst>
                                    <p:cond delay="0"/>
                                  </p:stCondLst>
                                  <p:childTnLst>
                                    <p:set>
                                      <p:cBhvr>
                                        <p:cTn id="181" dur="1" fill="hold">
                                          <p:stCondLst>
                                            <p:cond delay="0"/>
                                          </p:stCondLst>
                                        </p:cTn>
                                        <p:tgtEl>
                                          <p:spTgt spid="40">
                                            <p:txEl>
                                              <p:pRg st="6" end="6"/>
                                            </p:txEl>
                                          </p:spTgt>
                                        </p:tgtEl>
                                        <p:attrNameLst>
                                          <p:attrName>style.visibility</p:attrName>
                                        </p:attrNameLst>
                                      </p:cBhvr>
                                      <p:to>
                                        <p:strVal val="visible"/>
                                      </p:to>
                                    </p:set>
                                  </p:childTnLst>
                                </p:cTn>
                              </p:par>
                            </p:childTnLst>
                          </p:cTn>
                        </p:par>
                      </p:childTnLst>
                    </p:cTn>
                  </p:par>
                  <p:par>
                    <p:cTn id="182" fill="hold">
                      <p:stCondLst>
                        <p:cond delay="indefinite"/>
                      </p:stCondLst>
                      <p:childTnLst>
                        <p:par>
                          <p:cTn id="183" fill="hold">
                            <p:stCondLst>
                              <p:cond delay="0"/>
                            </p:stCondLst>
                            <p:childTnLst>
                              <p:par>
                                <p:cTn id="184" presetID="16" presetClass="entr" presetSubtype="37" fill="hold" grpId="0" nodeType="clickEffect">
                                  <p:stCondLst>
                                    <p:cond delay="0"/>
                                  </p:stCondLst>
                                  <p:childTnLst>
                                    <p:set>
                                      <p:cBhvr>
                                        <p:cTn id="185" dur="1" fill="hold">
                                          <p:stCondLst>
                                            <p:cond delay="0"/>
                                          </p:stCondLst>
                                        </p:cTn>
                                        <p:tgtEl>
                                          <p:spTgt spid="51"/>
                                        </p:tgtEl>
                                        <p:attrNameLst>
                                          <p:attrName>style.visibility</p:attrName>
                                        </p:attrNameLst>
                                      </p:cBhvr>
                                      <p:to>
                                        <p:strVal val="visible"/>
                                      </p:to>
                                    </p:set>
                                    <p:animEffect transition="in" filter="barn(outVertical)">
                                      <p:cBhvr>
                                        <p:cTn id="186" dur="1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uiExpand="1" build="p" animBg="1"/>
      <p:bldP spid="62" grpId="0" animBg="1"/>
      <p:bldP spid="63" grpId="0" animBg="1"/>
      <p:bldP spid="14" grpId="0" uiExpand="1" build="p" animBg="1"/>
      <p:bldP spid="43" grpId="0"/>
      <p:bldP spid="44" grpId="0"/>
      <p:bldP spid="45" grpId="0"/>
      <p:bldP spid="46" grpId="0"/>
      <p:bldP spid="52" grpId="0"/>
      <p:bldP spid="56" grpId="0"/>
      <p:bldP spid="58" grpId="0"/>
      <p:bldP spid="49" grpId="0"/>
      <p:bldP spid="54" grpId="0"/>
      <p:bldP spid="66" grpId="0" animBg="1"/>
      <p:bldGraphic spid="36" grpId="0">
        <p:bldAsOne/>
      </p:bldGraphic>
      <p:bldP spid="47" grpId="0"/>
      <p:bldP spid="65" grpId="0" animBg="1"/>
      <p:bldP spid="67" grpId="0" animBg="1"/>
      <p:bldP spid="5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5">
            <a:extLst>
              <a:ext uri="{FF2B5EF4-FFF2-40B4-BE49-F238E27FC236}">
                <a16:creationId xmlns:a16="http://schemas.microsoft.com/office/drawing/2014/main" id="{FF68904C-C7DD-4A61-A457-E93F0248A4A9}"/>
              </a:ext>
            </a:extLst>
          </p:cNvPr>
          <p:cNvSpPr txBox="1">
            <a:spLocks/>
          </p:cNvSpPr>
          <p:nvPr/>
        </p:nvSpPr>
        <p:spPr>
          <a:xfrm>
            <a:off x="8023265" y="1418405"/>
            <a:ext cx="3568659" cy="4960685"/>
          </a:xfrm>
          <a:prstGeom prst="rect">
            <a:avLst/>
          </a:prstGeom>
          <a:solidFill>
            <a:schemeClr val="accent1">
              <a:alpha val="50000"/>
            </a:schemeClr>
          </a:solidFill>
        </p:spPr>
        <p:txBody>
          <a:bodyPr>
            <a:noAutofit/>
          </a:bodyPr>
          <a:lstStyle>
            <a:defPPr>
              <a:defRPr lang="en-US"/>
            </a:defPPr>
            <a:lvl1pPr marL="228600" indent="-228600">
              <a:lnSpc>
                <a:spcPct val="90000"/>
              </a:lnSpc>
              <a:spcBef>
                <a:spcPts val="1000"/>
              </a:spcBef>
              <a:buFont typeface="Wingdings" panose="05000000000000000000" pitchFamily="2" charset="2"/>
              <a:buChar char="Ø"/>
              <a:defRPr sz="1600">
                <a:solidFill>
                  <a:schemeClr val="bg1"/>
                </a:solidFill>
                <a:latin typeface="Klavika Regular" panose="020B0506040000020004" pitchFamily="34" charset="0"/>
              </a:defRPr>
            </a:lvl1pPr>
            <a:lvl2pPr marL="685800" indent="-228600">
              <a:lnSpc>
                <a:spcPct val="90000"/>
              </a:lnSpc>
              <a:spcBef>
                <a:spcPts val="500"/>
              </a:spcBef>
              <a:buFont typeface="Arial" panose="020B0604020202020204" pitchFamily="34" charset="0"/>
              <a:buChar char="•"/>
              <a:defRPr sz="2400">
                <a:latin typeface="Klavika Regular" panose="020B0506040000020004" pitchFamily="34" charset="0"/>
              </a:defRPr>
            </a:lvl2pPr>
            <a:lvl3pPr marL="1143000" indent="-228600">
              <a:lnSpc>
                <a:spcPct val="90000"/>
              </a:lnSpc>
              <a:spcBef>
                <a:spcPts val="500"/>
              </a:spcBef>
              <a:buFont typeface="Arial" panose="020B0604020202020204" pitchFamily="34" charset="0"/>
              <a:buChar char="•"/>
              <a:defRPr sz="2000">
                <a:latin typeface="Klavika Regular" panose="020B0506040000020004" pitchFamily="34" charset="0"/>
              </a:defRPr>
            </a:lvl3pPr>
            <a:lvl4pPr marL="1600200" indent="-228600">
              <a:lnSpc>
                <a:spcPct val="90000"/>
              </a:lnSpc>
              <a:spcBef>
                <a:spcPts val="500"/>
              </a:spcBef>
              <a:buFont typeface="Arial" panose="020B0604020202020204" pitchFamily="34" charset="0"/>
              <a:buChar char="•"/>
              <a:defRPr>
                <a:latin typeface="Klavika Regular" panose="020B0506040000020004" pitchFamily="34" charset="0"/>
              </a:defRPr>
            </a:lvl4pPr>
            <a:lvl5pPr marL="2057400" indent="-228600">
              <a:lnSpc>
                <a:spcPct val="90000"/>
              </a:lnSpc>
              <a:spcBef>
                <a:spcPts val="500"/>
              </a:spcBef>
              <a:buFont typeface="Arial" panose="020B0604020202020204" pitchFamily="34" charset="0"/>
              <a:buChar char="•"/>
              <a:defRPr>
                <a:latin typeface="Klavika Regular" panose="020B05060400000200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dirty="0">
                <a:solidFill>
                  <a:schemeClr val="accent1">
                    <a:lumMod val="50000"/>
                  </a:schemeClr>
                </a:solidFill>
              </a:rPr>
              <a:t>Significant programs of work completed</a:t>
            </a:r>
          </a:p>
          <a:p>
            <a:r>
              <a:rPr lang="en-US" sz="1400" dirty="0">
                <a:solidFill>
                  <a:schemeClr val="accent1">
                    <a:lumMod val="50000"/>
                  </a:schemeClr>
                </a:solidFill>
              </a:rPr>
              <a:t>Airborne &amp; ground geophysics/ multiple drilling campaigns/ mineral chemistry analysis/ sampling/ peer reviews:</a:t>
            </a:r>
          </a:p>
          <a:p>
            <a:pPr marL="452438" lvl="2">
              <a:lnSpc>
                <a:spcPct val="100000"/>
              </a:lnSpc>
              <a:spcBef>
                <a:spcPts val="0"/>
              </a:spcBef>
              <a:buFont typeface="Wingdings" panose="05000000000000000000" pitchFamily="2" charset="2"/>
              <a:buChar char="Ø"/>
            </a:pPr>
            <a:r>
              <a:rPr lang="en-US" sz="1400" dirty="0">
                <a:solidFill>
                  <a:schemeClr val="accent1">
                    <a:lumMod val="50000"/>
                  </a:schemeClr>
                </a:solidFill>
              </a:rPr>
              <a:t>&gt;500 anomalies/ targets</a:t>
            </a:r>
          </a:p>
          <a:p>
            <a:pPr marL="452438" lvl="2">
              <a:lnSpc>
                <a:spcPct val="100000"/>
              </a:lnSpc>
              <a:spcBef>
                <a:spcPts val="0"/>
              </a:spcBef>
              <a:buFont typeface="Wingdings" panose="05000000000000000000" pitchFamily="2" charset="2"/>
              <a:buChar char="Ø"/>
            </a:pPr>
            <a:r>
              <a:rPr lang="en-US" sz="1400" dirty="0">
                <a:solidFill>
                  <a:schemeClr val="accent1">
                    <a:lumMod val="50000"/>
                  </a:schemeClr>
                </a:solidFill>
              </a:rPr>
              <a:t>&gt;100 kimberlites confirmed</a:t>
            </a:r>
          </a:p>
          <a:p>
            <a:pPr marL="228600" lvl="2">
              <a:spcBef>
                <a:spcPts val="1000"/>
              </a:spcBef>
              <a:buFont typeface="Wingdings" panose="05000000000000000000" pitchFamily="2" charset="2"/>
              <a:buChar char="Ø"/>
            </a:pPr>
            <a:r>
              <a:rPr lang="en-US" sz="1400" dirty="0">
                <a:solidFill>
                  <a:schemeClr val="accent1">
                    <a:lumMod val="50000"/>
                  </a:schemeClr>
                </a:solidFill>
              </a:rPr>
              <a:t>Selected 18 high-priority kimberlites</a:t>
            </a:r>
          </a:p>
          <a:p>
            <a:r>
              <a:rPr lang="en-US" sz="1400" dirty="0">
                <a:solidFill>
                  <a:schemeClr val="accent1">
                    <a:lumMod val="50000"/>
                  </a:schemeClr>
                </a:solidFill>
              </a:rPr>
              <a:t>Priority targets in </a:t>
            </a:r>
            <a:r>
              <a:rPr lang="en-US" sz="1400" b="1" dirty="0">
                <a:solidFill>
                  <a:schemeClr val="accent1">
                    <a:lumMod val="50000"/>
                  </a:schemeClr>
                </a:solidFill>
              </a:rPr>
              <a:t>Canguige catchment area</a:t>
            </a:r>
            <a:r>
              <a:rPr lang="en-US" sz="1400" dirty="0">
                <a:solidFill>
                  <a:schemeClr val="accent1">
                    <a:lumMod val="50000"/>
                  </a:schemeClr>
                </a:solidFill>
              </a:rPr>
              <a:t> focus post Canguige river sampling results</a:t>
            </a:r>
          </a:p>
          <a:p>
            <a:pPr marL="228600" lvl="2">
              <a:spcBef>
                <a:spcPts val="1000"/>
              </a:spcBef>
              <a:buFont typeface="Wingdings" panose="05000000000000000000" pitchFamily="2" charset="2"/>
              <a:buChar char="Ø"/>
            </a:pPr>
            <a:r>
              <a:rPr lang="en-AU" sz="1400" dirty="0">
                <a:solidFill>
                  <a:schemeClr val="accent1">
                    <a:lumMod val="50000"/>
                  </a:schemeClr>
                </a:solidFill>
              </a:rPr>
              <a:t>Subsequent mining in </a:t>
            </a:r>
            <a:r>
              <a:rPr lang="en-AU" sz="1400" b="1" dirty="0">
                <a:solidFill>
                  <a:schemeClr val="accent1">
                    <a:lumMod val="50000"/>
                  </a:schemeClr>
                </a:solidFill>
              </a:rPr>
              <a:t>MB46</a:t>
            </a:r>
            <a:r>
              <a:rPr lang="en-AU" sz="1400" dirty="0">
                <a:solidFill>
                  <a:schemeClr val="accent1">
                    <a:lumMod val="50000"/>
                  </a:schemeClr>
                </a:solidFill>
              </a:rPr>
              <a:t> increasing significance</a:t>
            </a:r>
          </a:p>
          <a:p>
            <a:pPr marL="452438" lvl="2">
              <a:lnSpc>
                <a:spcPct val="100000"/>
              </a:lnSpc>
              <a:spcBef>
                <a:spcPts val="0"/>
              </a:spcBef>
              <a:buFont typeface="Wingdings" panose="05000000000000000000" pitchFamily="2" charset="2"/>
              <a:buChar char="Ø"/>
            </a:pPr>
            <a:r>
              <a:rPr lang="en-AU" sz="1400" dirty="0">
                <a:solidFill>
                  <a:schemeClr val="accent1">
                    <a:lumMod val="50000"/>
                  </a:schemeClr>
                </a:solidFill>
              </a:rPr>
              <a:t>Six +100 carat diamonds recovered there in last 3 months</a:t>
            </a:r>
          </a:p>
          <a:p>
            <a:pPr marL="452438" lvl="2">
              <a:lnSpc>
                <a:spcPct val="100000"/>
              </a:lnSpc>
              <a:spcBef>
                <a:spcPts val="0"/>
              </a:spcBef>
              <a:buFont typeface="Wingdings" panose="05000000000000000000" pitchFamily="2" charset="2"/>
              <a:buChar char="Ø"/>
            </a:pPr>
            <a:r>
              <a:rPr lang="en-AU" sz="1400" dirty="0">
                <a:solidFill>
                  <a:schemeClr val="accent1">
                    <a:lumMod val="50000"/>
                  </a:schemeClr>
                </a:solidFill>
              </a:rPr>
              <a:t>Two Special sized pink diamonds</a:t>
            </a:r>
          </a:p>
          <a:p>
            <a:r>
              <a:rPr lang="en-AU" sz="1400" dirty="0">
                <a:solidFill>
                  <a:schemeClr val="accent1">
                    <a:lumMod val="50000"/>
                  </a:schemeClr>
                </a:solidFill>
              </a:rPr>
              <a:t>Currently in bulk sampling phase - testing high-priority kimberlites for diamond content</a:t>
            </a:r>
          </a:p>
          <a:p>
            <a:r>
              <a:rPr lang="en-AU" sz="1400" dirty="0">
                <a:solidFill>
                  <a:schemeClr val="accent1">
                    <a:lumMod val="50000"/>
                  </a:schemeClr>
                </a:solidFill>
              </a:rPr>
              <a:t>Majority stake discussions advancing, and success will see significant impetus to program/ results</a:t>
            </a:r>
          </a:p>
        </p:txBody>
      </p:sp>
      <p:pic>
        <p:nvPicPr>
          <p:cNvPr id="10" name="Picture 9" descr="Chart, scatter chart&#10;&#10;Description automatically generated">
            <a:extLst>
              <a:ext uri="{FF2B5EF4-FFF2-40B4-BE49-F238E27FC236}">
                <a16:creationId xmlns:a16="http://schemas.microsoft.com/office/drawing/2014/main" id="{B9CA9340-D259-4E58-B94C-ECEDF383DA6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972200" y="2345658"/>
            <a:ext cx="5007209" cy="4065815"/>
          </a:xfrm>
          <a:prstGeom prst="rect">
            <a:avLst/>
          </a:prstGeom>
        </p:spPr>
      </p:pic>
      <p:pic>
        <p:nvPicPr>
          <p:cNvPr id="5" name="Picture 4" descr="A close up of a logo&#10;&#10;Description automatically generated">
            <a:extLst>
              <a:ext uri="{FF2B5EF4-FFF2-40B4-BE49-F238E27FC236}">
                <a16:creationId xmlns:a16="http://schemas.microsoft.com/office/drawing/2014/main" id="{FD924607-F62D-490F-85EE-EC6CF711D59B}"/>
              </a:ext>
            </a:extLst>
          </p:cNvPr>
          <p:cNvPicPr>
            <a:picLocks noChangeAspect="1"/>
          </p:cNvPicPr>
          <p:nvPr/>
        </p:nvPicPr>
        <p:blipFill rotWithShape="1">
          <a:blip r:embed="rId4" cstate="screen">
            <a:alphaModFix amt="50000"/>
            <a:extLst>
              <a:ext uri="{28A0092B-C50C-407E-A947-70E740481C1C}">
                <a14:useLocalDpi xmlns:a14="http://schemas.microsoft.com/office/drawing/2010/main"/>
              </a:ext>
            </a:extLst>
          </a:blip>
          <a:srcRect l="-61"/>
          <a:stretch/>
        </p:blipFill>
        <p:spPr>
          <a:xfrm>
            <a:off x="11047962" y="6376724"/>
            <a:ext cx="352138" cy="344751"/>
          </a:xfrm>
          <a:prstGeom prst="rect">
            <a:avLst/>
          </a:prstGeom>
        </p:spPr>
      </p:pic>
      <p:sp>
        <p:nvSpPr>
          <p:cNvPr id="6" name="Slide Number Placeholder 6">
            <a:extLst>
              <a:ext uri="{FF2B5EF4-FFF2-40B4-BE49-F238E27FC236}">
                <a16:creationId xmlns:a16="http://schemas.microsoft.com/office/drawing/2014/main" id="{94F77906-F5FA-4EE9-BC9F-68C53481F43A}"/>
              </a:ext>
            </a:extLst>
          </p:cNvPr>
          <p:cNvSpPr>
            <a:spLocks noGrp="1"/>
          </p:cNvSpPr>
          <p:nvPr>
            <p:ph type="sldNum" sz="quarter" idx="12"/>
          </p:nvPr>
        </p:nvSpPr>
        <p:spPr>
          <a:xfrm>
            <a:off x="11047962" y="6377651"/>
            <a:ext cx="352138" cy="34382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74B98F8-FA46-4DDD-9465-E4117984B1FE}" type="slidenum">
              <a:rPr kumimoji="0" lang="en-AU" sz="1200" b="1" i="0" u="none" strike="noStrike" kern="1200" cap="none" spc="0" normalizeH="0" baseline="0" noProof="0" smtClean="0">
                <a:ln>
                  <a:noFill/>
                </a:ln>
                <a:solidFill>
                  <a:schemeClr val="tx1">
                    <a:lumMod val="65000"/>
                    <a:lumOff val="35000"/>
                  </a:schemeClr>
                </a:solidFill>
                <a:effectLst/>
                <a:uLnTx/>
                <a:uFillTx/>
                <a:latin typeface="Klavika Regular" panose="020B05060400000200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AU" sz="1200" b="1" i="0" u="none" strike="noStrike" kern="1200" cap="none" spc="0" normalizeH="0" baseline="0" noProof="0" dirty="0">
              <a:ln>
                <a:noFill/>
              </a:ln>
              <a:solidFill>
                <a:schemeClr val="tx1">
                  <a:lumMod val="65000"/>
                  <a:lumOff val="35000"/>
                </a:schemeClr>
              </a:solidFill>
              <a:effectLst/>
              <a:uLnTx/>
              <a:uFillTx/>
              <a:latin typeface="Klavika Regular" panose="020B0506040000020004" pitchFamily="34" charset="0"/>
              <a:ea typeface="+mn-ea"/>
              <a:cs typeface="+mn-cs"/>
            </a:endParaRPr>
          </a:p>
        </p:txBody>
      </p:sp>
      <p:sp>
        <p:nvSpPr>
          <p:cNvPr id="4" name="Title 3">
            <a:extLst>
              <a:ext uri="{FF2B5EF4-FFF2-40B4-BE49-F238E27FC236}">
                <a16:creationId xmlns:a16="http://schemas.microsoft.com/office/drawing/2014/main" id="{3D1DB9C4-3F48-4AEC-92FD-2C4892B2C298}"/>
              </a:ext>
            </a:extLst>
          </p:cNvPr>
          <p:cNvSpPr>
            <a:spLocks noGrp="1"/>
          </p:cNvSpPr>
          <p:nvPr>
            <p:ph type="title"/>
          </p:nvPr>
        </p:nvSpPr>
        <p:spPr>
          <a:xfrm>
            <a:off x="838200" y="365124"/>
            <a:ext cx="10515600" cy="720000"/>
          </a:xfrm>
        </p:spPr>
        <p:txBody>
          <a:bodyPr>
            <a:normAutofit/>
          </a:bodyPr>
          <a:lstStyle/>
          <a:p>
            <a:r>
              <a:rPr lang="en-US" b="1" dirty="0"/>
              <a:t>Major Asset – Exploration</a:t>
            </a:r>
            <a:endParaRPr lang="en-AU" b="1" dirty="0"/>
          </a:p>
        </p:txBody>
      </p:sp>
      <p:pic>
        <p:nvPicPr>
          <p:cNvPr id="9" name="Picture 8" descr="A close up of a logo&#10;&#10;Description automatically generated">
            <a:extLst>
              <a:ext uri="{FF2B5EF4-FFF2-40B4-BE49-F238E27FC236}">
                <a16:creationId xmlns:a16="http://schemas.microsoft.com/office/drawing/2014/main" id="{264A3E20-B931-4E0E-A98F-7CEAACE08A0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98383" y="363250"/>
            <a:ext cx="529618" cy="539368"/>
          </a:xfrm>
          <a:prstGeom prst="rect">
            <a:avLst/>
          </a:prstGeom>
        </p:spPr>
      </p:pic>
      <p:sp>
        <p:nvSpPr>
          <p:cNvPr id="29" name="TextBox 28">
            <a:extLst>
              <a:ext uri="{FF2B5EF4-FFF2-40B4-BE49-F238E27FC236}">
                <a16:creationId xmlns:a16="http://schemas.microsoft.com/office/drawing/2014/main" id="{A76F4511-3007-4EA5-9F64-78DBDB3DAB7F}"/>
              </a:ext>
            </a:extLst>
          </p:cNvPr>
          <p:cNvSpPr txBox="1"/>
          <p:nvPr/>
        </p:nvSpPr>
        <p:spPr>
          <a:xfrm>
            <a:off x="952776" y="1009168"/>
            <a:ext cx="3980628" cy="307777"/>
          </a:xfrm>
          <a:prstGeom prst="rect">
            <a:avLst/>
          </a:prstGeom>
          <a:solidFill>
            <a:schemeClr val="accent2"/>
          </a:solid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80808"/>
                </a:solidFill>
                <a:effectLst/>
                <a:uLnTx/>
                <a:uFillTx/>
                <a:latin typeface="Klavika Light" panose="020B0506040000020004" pitchFamily="34" charset="0"/>
                <a:ea typeface="+mn-ea"/>
                <a:cs typeface="+mn-cs"/>
              </a:rPr>
              <a:t>…advanced Lulo kimberlite exploration project</a:t>
            </a:r>
          </a:p>
        </p:txBody>
      </p:sp>
      <p:pic>
        <p:nvPicPr>
          <p:cNvPr id="8" name="Picture 7" descr="A picture containing ground, outdoor, dirt&#10;&#10;Description automatically generated">
            <a:extLst>
              <a:ext uri="{FF2B5EF4-FFF2-40B4-BE49-F238E27FC236}">
                <a16:creationId xmlns:a16="http://schemas.microsoft.com/office/drawing/2014/main" id="{170C172C-5DC1-4CD8-B874-E6582796E9A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b="-616"/>
          <a:stretch/>
        </p:blipFill>
        <p:spPr>
          <a:xfrm>
            <a:off x="952359" y="1383750"/>
            <a:ext cx="1975567" cy="1975567"/>
          </a:xfrm>
          <a:prstGeom prst="flowChartConnector">
            <a:avLst/>
          </a:prstGeom>
          <a:solidFill>
            <a:schemeClr val="accent2">
              <a:lumMod val="75000"/>
            </a:schemeClr>
          </a:solidFill>
          <a:ln w="28575">
            <a:solidFill>
              <a:schemeClr val="accent2">
                <a:lumMod val="75000"/>
              </a:schemeClr>
            </a:solidFill>
          </a:ln>
        </p:spPr>
      </p:pic>
      <p:sp>
        <p:nvSpPr>
          <p:cNvPr id="62" name="TextBox 61">
            <a:extLst>
              <a:ext uri="{FF2B5EF4-FFF2-40B4-BE49-F238E27FC236}">
                <a16:creationId xmlns:a16="http://schemas.microsoft.com/office/drawing/2014/main" id="{144CAF49-9C7D-48CD-BB42-F2E47C2F207F}"/>
              </a:ext>
            </a:extLst>
          </p:cNvPr>
          <p:cNvSpPr txBox="1"/>
          <p:nvPr/>
        </p:nvSpPr>
        <p:spPr>
          <a:xfrm>
            <a:off x="939851" y="1677413"/>
            <a:ext cx="1975567" cy="307777"/>
          </a:xfrm>
          <a:prstGeom prst="rect">
            <a:avLst/>
          </a:prstGeom>
          <a:solidFill>
            <a:schemeClr val="accent2">
              <a:lumMod val="75000"/>
              <a:alpha val="5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80808"/>
                </a:solidFill>
                <a:effectLst/>
                <a:uLnTx/>
                <a:uFillTx/>
                <a:latin typeface="Klavika Light" panose="020B0506040000020004" pitchFamily="34" charset="0"/>
                <a:ea typeface="+mn-ea"/>
                <a:cs typeface="+mn-cs"/>
              </a:rPr>
              <a:t>SML mine</a:t>
            </a:r>
          </a:p>
        </p:txBody>
      </p:sp>
      <p:grpSp>
        <p:nvGrpSpPr>
          <p:cNvPr id="12" name="Group 11">
            <a:extLst>
              <a:ext uri="{FF2B5EF4-FFF2-40B4-BE49-F238E27FC236}">
                <a16:creationId xmlns:a16="http://schemas.microsoft.com/office/drawing/2014/main" id="{760E2B3D-A3D6-4425-A59F-F399078B4A5F}"/>
              </a:ext>
            </a:extLst>
          </p:cNvPr>
          <p:cNvGrpSpPr/>
          <p:nvPr/>
        </p:nvGrpSpPr>
        <p:grpSpPr>
          <a:xfrm>
            <a:off x="943464" y="1382917"/>
            <a:ext cx="1980014" cy="1976400"/>
            <a:chOff x="944298" y="1382917"/>
            <a:chExt cx="1980014" cy="1976400"/>
          </a:xfrm>
        </p:grpSpPr>
        <p:pic>
          <p:nvPicPr>
            <p:cNvPr id="11" name="Picture 10">
              <a:extLst>
                <a:ext uri="{FF2B5EF4-FFF2-40B4-BE49-F238E27FC236}">
                  <a16:creationId xmlns:a16="http://schemas.microsoft.com/office/drawing/2014/main" id="{4021661A-36FB-4455-A4D2-6E927F42C9D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47912" y="1382917"/>
              <a:ext cx="1976400" cy="1976400"/>
            </a:xfrm>
            <a:prstGeom prst="flowChartConnector">
              <a:avLst/>
            </a:prstGeom>
            <a:solidFill>
              <a:schemeClr val="accent1"/>
            </a:solidFill>
            <a:ln w="28575">
              <a:solidFill>
                <a:schemeClr val="accent1"/>
              </a:solidFill>
            </a:ln>
          </p:spPr>
        </p:pic>
        <p:sp>
          <p:nvSpPr>
            <p:cNvPr id="65" name="TextBox 64">
              <a:extLst>
                <a:ext uri="{FF2B5EF4-FFF2-40B4-BE49-F238E27FC236}">
                  <a16:creationId xmlns:a16="http://schemas.microsoft.com/office/drawing/2014/main" id="{91FF3684-A630-443D-BA01-44BEB4CC5175}"/>
                </a:ext>
              </a:extLst>
            </p:cNvPr>
            <p:cNvSpPr txBox="1"/>
            <p:nvPr/>
          </p:nvSpPr>
          <p:spPr>
            <a:xfrm>
              <a:off x="944298" y="1669919"/>
              <a:ext cx="1975567" cy="492443"/>
            </a:xfrm>
            <a:prstGeom prst="rect">
              <a:avLst/>
            </a:prstGeom>
            <a:solidFill>
              <a:schemeClr val="accent1">
                <a:lumMod val="75000"/>
              </a:schemeClr>
            </a:solid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chemeClr val="bg1"/>
                  </a:solidFill>
                  <a:effectLst/>
                  <a:uLnTx/>
                  <a:uFillTx/>
                  <a:latin typeface="Klavika Light" panose="020B0506040000020004" pitchFamily="34" charset="0"/>
                  <a:ea typeface="+mn-ea"/>
                  <a:cs typeface="+mn-cs"/>
                </a:rPr>
                <a:t>Lulo JV exploration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1" dirty="0">
                  <a:solidFill>
                    <a:schemeClr val="bg1"/>
                  </a:solidFill>
                  <a:latin typeface="Klavika Light" panose="020B0506040000020004" pitchFamily="34" charset="0"/>
                </a:rPr>
                <a:t>(39%)</a:t>
              </a:r>
              <a:endParaRPr kumimoji="0" lang="en-US" sz="1200" b="1" i="1" u="none" strike="noStrike" kern="1200" cap="none" spc="0" normalizeH="0" baseline="0" noProof="0" dirty="0">
                <a:ln>
                  <a:noFill/>
                </a:ln>
                <a:solidFill>
                  <a:schemeClr val="bg1"/>
                </a:solidFill>
                <a:effectLst/>
                <a:uLnTx/>
                <a:uFillTx/>
                <a:latin typeface="Klavika Light" panose="020B0506040000020004" pitchFamily="34" charset="0"/>
                <a:ea typeface="+mn-ea"/>
                <a:cs typeface="+mn-cs"/>
              </a:endParaRPr>
            </a:p>
          </p:txBody>
        </p:sp>
      </p:grpSp>
      <p:sp>
        <p:nvSpPr>
          <p:cNvPr id="20" name="Callout: Line 19">
            <a:extLst>
              <a:ext uri="{FF2B5EF4-FFF2-40B4-BE49-F238E27FC236}">
                <a16:creationId xmlns:a16="http://schemas.microsoft.com/office/drawing/2014/main" id="{2E9135E8-47BE-4890-86B3-824C2D0A85EA}"/>
              </a:ext>
            </a:extLst>
          </p:cNvPr>
          <p:cNvSpPr/>
          <p:nvPr/>
        </p:nvSpPr>
        <p:spPr>
          <a:xfrm>
            <a:off x="3108096" y="5080834"/>
            <a:ext cx="673240" cy="217889"/>
          </a:xfrm>
          <a:prstGeom prst="borderCallout1">
            <a:avLst>
              <a:gd name="adj1" fmla="val -13532"/>
              <a:gd name="adj2" fmla="val 55846"/>
              <a:gd name="adj3" fmla="val -455475"/>
              <a:gd name="adj4" fmla="val 234742"/>
            </a:avLst>
          </a:prstGeom>
          <a:solidFill>
            <a:srgbClr val="4080FF"/>
          </a:solidFill>
          <a:ln>
            <a:solidFill>
              <a:srgbClr val="408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Klavika Regular" panose="020B0506040000020004" pitchFamily="34" charset="0"/>
              </a:rPr>
              <a:t>MB46</a:t>
            </a:r>
            <a:endParaRPr lang="en-AU" sz="1200" dirty="0">
              <a:latin typeface="Klavika Regular" panose="020B0506040000020004" pitchFamily="34" charset="0"/>
            </a:endParaRPr>
          </a:p>
        </p:txBody>
      </p:sp>
      <p:sp>
        <p:nvSpPr>
          <p:cNvPr id="26" name="Callout: Line 25">
            <a:extLst>
              <a:ext uri="{FF2B5EF4-FFF2-40B4-BE49-F238E27FC236}">
                <a16:creationId xmlns:a16="http://schemas.microsoft.com/office/drawing/2014/main" id="{DAE69B2E-9D9E-4264-BE4F-FA38B73867AD}"/>
              </a:ext>
            </a:extLst>
          </p:cNvPr>
          <p:cNvSpPr/>
          <p:nvPr/>
        </p:nvSpPr>
        <p:spPr>
          <a:xfrm>
            <a:off x="6284258" y="2853927"/>
            <a:ext cx="919224" cy="507756"/>
          </a:xfrm>
          <a:prstGeom prst="borderCallout1">
            <a:avLst>
              <a:gd name="adj1" fmla="val 120207"/>
              <a:gd name="adj2" fmla="val 49876"/>
              <a:gd name="adj3" fmla="val 170835"/>
              <a:gd name="adj4" fmla="val -858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Klavika Regular" panose="020B0506040000020004" pitchFamily="34" charset="0"/>
              </a:rPr>
              <a:t>Canguige Catchment</a:t>
            </a:r>
            <a:endParaRPr lang="en-AU" sz="1100" dirty="0">
              <a:latin typeface="Klavika Regular" panose="020B0506040000020004" pitchFamily="34" charset="0"/>
            </a:endParaRPr>
          </a:p>
        </p:txBody>
      </p:sp>
      <p:sp>
        <p:nvSpPr>
          <p:cNvPr id="22" name="TextBox 21">
            <a:extLst>
              <a:ext uri="{FF2B5EF4-FFF2-40B4-BE49-F238E27FC236}">
                <a16:creationId xmlns:a16="http://schemas.microsoft.com/office/drawing/2014/main" id="{4FE4065A-C1EE-4817-92C6-37F40077CF9A}"/>
              </a:ext>
            </a:extLst>
          </p:cNvPr>
          <p:cNvSpPr txBox="1"/>
          <p:nvPr/>
        </p:nvSpPr>
        <p:spPr>
          <a:xfrm>
            <a:off x="3005799" y="1418405"/>
            <a:ext cx="4905969" cy="923330"/>
          </a:xfrm>
          <a:prstGeom prst="rect">
            <a:avLst/>
          </a:prstGeom>
          <a:solidFill>
            <a:schemeClr val="accent1">
              <a:lumMod val="7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1" u="none" strike="noStrike" kern="1200" cap="none" spc="0" normalizeH="0" baseline="0" noProof="0" dirty="0">
                <a:ln>
                  <a:noFill/>
                </a:ln>
                <a:solidFill>
                  <a:schemeClr val="bg1"/>
                </a:solidFill>
                <a:effectLst/>
                <a:uLnTx/>
                <a:uFillTx/>
                <a:latin typeface="Klavika Light" panose="020B0506040000020004" pitchFamily="34" charset="0"/>
                <a:ea typeface="+mn-ea"/>
                <a:cs typeface="+mn-cs"/>
              </a:rPr>
              <a:t>…One of the most prospective</a:t>
            </a:r>
            <a:endParaRPr lang="en-US" b="1" i="1" dirty="0">
              <a:solidFill>
                <a:schemeClr val="bg1"/>
              </a:solidFill>
              <a:latin typeface="Klavika Light" panose="020B05060400000200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1" u="none" strike="noStrike" kern="1200" cap="none" spc="0" normalizeH="0" noProof="0" dirty="0">
                <a:ln>
                  <a:noFill/>
                </a:ln>
                <a:solidFill>
                  <a:schemeClr val="bg1"/>
                </a:solidFill>
                <a:effectLst/>
                <a:uLnTx/>
                <a:uFillTx/>
                <a:latin typeface="Klavika Light" panose="020B0506040000020004" pitchFamily="34" charset="0"/>
                <a:ea typeface="+mn-ea"/>
                <a:cs typeface="+mn-cs"/>
              </a:rPr>
              <a:t>diamond exploration projects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1" u="none" strike="noStrike" kern="1200" cap="none" spc="0" normalizeH="0" noProof="0" dirty="0">
                <a:ln>
                  <a:noFill/>
                </a:ln>
                <a:solidFill>
                  <a:schemeClr val="bg1"/>
                </a:solidFill>
                <a:effectLst/>
                <a:uLnTx/>
                <a:uFillTx/>
                <a:latin typeface="Klavika Light" panose="020B0506040000020004" pitchFamily="34" charset="0"/>
                <a:ea typeface="+mn-ea"/>
                <a:cs typeface="+mn-cs"/>
              </a:rPr>
              <a:t>in our space…</a:t>
            </a:r>
            <a:endParaRPr kumimoji="0" lang="en-US" b="1" i="1" u="none" strike="noStrike" kern="1200" cap="none" spc="0" normalizeH="0" baseline="0" noProof="0" dirty="0">
              <a:ln>
                <a:noFill/>
              </a:ln>
              <a:solidFill>
                <a:schemeClr val="bg1"/>
              </a:solidFill>
              <a:effectLst/>
              <a:uLnTx/>
              <a:uFillTx/>
              <a:latin typeface="Klavika Light" panose="020B0506040000020004" pitchFamily="34" charset="0"/>
              <a:ea typeface="+mn-ea"/>
              <a:cs typeface="+mn-cs"/>
            </a:endParaRPr>
          </a:p>
        </p:txBody>
      </p:sp>
      <p:sp>
        <p:nvSpPr>
          <p:cNvPr id="15" name="Content Placeholder 5">
            <a:extLst>
              <a:ext uri="{FF2B5EF4-FFF2-40B4-BE49-F238E27FC236}">
                <a16:creationId xmlns:a16="http://schemas.microsoft.com/office/drawing/2014/main" id="{491DCE6C-9A43-4A7F-AF6C-B707593E721B}"/>
              </a:ext>
            </a:extLst>
          </p:cNvPr>
          <p:cNvSpPr txBox="1">
            <a:spLocks/>
          </p:cNvSpPr>
          <p:nvPr/>
        </p:nvSpPr>
        <p:spPr>
          <a:xfrm>
            <a:off x="947912" y="3286125"/>
            <a:ext cx="1975566" cy="3090599"/>
          </a:xfrm>
          <a:prstGeom prst="rect">
            <a:avLst/>
          </a:prstGeom>
          <a:solidFill>
            <a:schemeClr val="accent1">
              <a:alpha val="50000"/>
            </a:schemeClr>
          </a:solidFill>
        </p:spPr>
        <p:txBody>
          <a:bodyPr>
            <a:noAutofit/>
          </a:bodyPr>
          <a:lstStyle>
            <a:defPPr>
              <a:defRPr lang="en-US"/>
            </a:defPPr>
            <a:lvl1pPr marL="228600" indent="-228600">
              <a:lnSpc>
                <a:spcPct val="90000"/>
              </a:lnSpc>
              <a:spcBef>
                <a:spcPts val="1000"/>
              </a:spcBef>
              <a:buFont typeface="Wingdings" panose="05000000000000000000" pitchFamily="2" charset="2"/>
              <a:buChar char="Ø"/>
              <a:defRPr sz="1600">
                <a:solidFill>
                  <a:schemeClr val="bg1"/>
                </a:solidFill>
                <a:latin typeface="Klavika Regular" panose="020B0506040000020004" pitchFamily="34" charset="0"/>
              </a:defRPr>
            </a:lvl1pPr>
            <a:lvl2pPr marL="685800" indent="-228600">
              <a:lnSpc>
                <a:spcPct val="90000"/>
              </a:lnSpc>
              <a:spcBef>
                <a:spcPts val="500"/>
              </a:spcBef>
              <a:buFont typeface="Arial" panose="020B0604020202020204" pitchFamily="34" charset="0"/>
              <a:buChar char="•"/>
              <a:defRPr sz="2400">
                <a:latin typeface="Klavika Regular" panose="020B0506040000020004" pitchFamily="34" charset="0"/>
              </a:defRPr>
            </a:lvl2pPr>
            <a:lvl3pPr marL="685800" lvl="2" indent="-228600">
              <a:lnSpc>
                <a:spcPct val="110000"/>
              </a:lnSpc>
              <a:spcBef>
                <a:spcPts val="1000"/>
              </a:spcBef>
              <a:buFont typeface="Wingdings" panose="05000000000000000000" pitchFamily="2" charset="2"/>
              <a:buChar char="Ø"/>
              <a:defRPr sz="1600">
                <a:solidFill>
                  <a:schemeClr val="bg1"/>
                </a:solidFill>
                <a:latin typeface="Klavika Regular" panose="020B0506040000020004" pitchFamily="34" charset="0"/>
              </a:defRPr>
            </a:lvl3pPr>
            <a:lvl4pPr marL="1600200" indent="-228600">
              <a:lnSpc>
                <a:spcPct val="90000"/>
              </a:lnSpc>
              <a:spcBef>
                <a:spcPts val="500"/>
              </a:spcBef>
              <a:buFont typeface="Arial" panose="020B0604020202020204" pitchFamily="34" charset="0"/>
              <a:buChar char="•"/>
              <a:defRPr>
                <a:latin typeface="Klavika Regular" panose="020B0506040000020004" pitchFamily="34" charset="0"/>
              </a:defRPr>
            </a:lvl4pPr>
            <a:lvl5pPr marL="2057400" indent="-228600">
              <a:lnSpc>
                <a:spcPct val="90000"/>
              </a:lnSpc>
              <a:spcBef>
                <a:spcPts val="500"/>
              </a:spcBef>
              <a:buFont typeface="Arial" panose="020B0604020202020204" pitchFamily="34" charset="0"/>
              <a:buChar char="•"/>
              <a:defRPr>
                <a:latin typeface="Klavika Regular" panose="020B05060400000200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dirty="0">
                <a:solidFill>
                  <a:schemeClr val="accent1">
                    <a:lumMod val="50000"/>
                  </a:schemeClr>
                </a:solidFill>
              </a:rPr>
              <a:t>Large stone environment - &gt;1,300 Specials &amp; 22 +100 carat stones</a:t>
            </a:r>
          </a:p>
          <a:p>
            <a:r>
              <a:rPr lang="en-US" sz="1400" dirty="0">
                <a:solidFill>
                  <a:schemeClr val="accent1">
                    <a:lumMod val="50000"/>
                  </a:schemeClr>
                </a:solidFill>
              </a:rPr>
              <a:t>Very high-quality diamonds</a:t>
            </a:r>
          </a:p>
          <a:p>
            <a:r>
              <a:rPr lang="en-US" sz="1400" dirty="0">
                <a:solidFill>
                  <a:schemeClr val="accent1">
                    <a:lumMod val="50000"/>
                  </a:schemeClr>
                </a:solidFill>
              </a:rPr>
              <a:t>Irregular shaped/ jagged edges/ not travelled far</a:t>
            </a:r>
          </a:p>
          <a:p>
            <a:r>
              <a:rPr lang="en-US" sz="1400" dirty="0">
                <a:solidFill>
                  <a:schemeClr val="accent1">
                    <a:lumMod val="50000"/>
                  </a:schemeClr>
                </a:solidFill>
              </a:rPr>
              <a:t>Significant kimberlite province</a:t>
            </a:r>
          </a:p>
          <a:p>
            <a:r>
              <a:rPr lang="en-US" sz="1400" dirty="0">
                <a:solidFill>
                  <a:schemeClr val="accent1">
                    <a:lumMod val="50000"/>
                  </a:schemeClr>
                </a:solidFill>
              </a:rPr>
              <a:t>Province confirmed as diamondiferous</a:t>
            </a:r>
          </a:p>
        </p:txBody>
      </p:sp>
    </p:spTree>
    <p:extLst>
      <p:ext uri="{BB962C8B-B14F-4D97-AF65-F5344CB8AC3E}">
        <p14:creationId xmlns:p14="http://schemas.microsoft.com/office/powerpoint/2010/main" val="38802854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bg/>
                                          </p:spTgt>
                                        </p:tgtEl>
                                        <p:attrNameLst>
                                          <p:attrName>style.visibility</p:attrName>
                                        </p:attrNameLst>
                                      </p:cBhvr>
                                      <p:to>
                                        <p:strVal val="visible"/>
                                      </p:to>
                                    </p:set>
                                    <p:animEffect transition="in" filter="fade">
                                      <p:cBhvr>
                                        <p:cTn id="12" dur="500"/>
                                        <p:tgtEl>
                                          <p:spTgt spid="15">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fade">
                                      <p:cBhvr>
                                        <p:cTn id="15" dur="500"/>
                                        <p:tgtEl>
                                          <p:spTgt spid="1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xEl>
                                              <p:pRg st="1" end="1"/>
                                            </p:txEl>
                                          </p:spTgt>
                                        </p:tgtEl>
                                        <p:attrNameLst>
                                          <p:attrName>style.visibility</p:attrName>
                                        </p:attrNameLst>
                                      </p:cBhvr>
                                      <p:to>
                                        <p:strVal val="visible"/>
                                      </p:to>
                                    </p:set>
                                    <p:animEffect transition="in" filter="fade">
                                      <p:cBhvr>
                                        <p:cTn id="20" dur="500"/>
                                        <p:tgtEl>
                                          <p:spTgt spid="1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
                                            <p:txEl>
                                              <p:pRg st="2" end="2"/>
                                            </p:txEl>
                                          </p:spTgt>
                                        </p:tgtEl>
                                        <p:attrNameLst>
                                          <p:attrName>style.visibility</p:attrName>
                                        </p:attrNameLst>
                                      </p:cBhvr>
                                      <p:to>
                                        <p:strVal val="visible"/>
                                      </p:to>
                                    </p:set>
                                    <p:animEffect transition="in" filter="fade">
                                      <p:cBhvr>
                                        <p:cTn id="25" dur="500"/>
                                        <p:tgtEl>
                                          <p:spTgt spid="1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5">
                                            <p:txEl>
                                              <p:pRg st="3" end="3"/>
                                            </p:txEl>
                                          </p:spTgt>
                                        </p:tgtEl>
                                        <p:attrNameLst>
                                          <p:attrName>style.visibility</p:attrName>
                                        </p:attrNameLst>
                                      </p:cBhvr>
                                      <p:to>
                                        <p:strVal val="visible"/>
                                      </p:to>
                                    </p:set>
                                    <p:animEffect transition="in" filter="fade">
                                      <p:cBhvr>
                                        <p:cTn id="30" dur="500"/>
                                        <p:tgtEl>
                                          <p:spTgt spid="1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xEl>
                                              <p:pRg st="4" end="4"/>
                                            </p:txEl>
                                          </p:spTgt>
                                        </p:tgtEl>
                                        <p:attrNameLst>
                                          <p:attrName>style.visibility</p:attrName>
                                        </p:attrNameLst>
                                      </p:cBhvr>
                                      <p:to>
                                        <p:strVal val="visible"/>
                                      </p:to>
                                    </p:set>
                                    <p:animEffect transition="in" filter="fade">
                                      <p:cBhvr>
                                        <p:cTn id="35" dur="500"/>
                                        <p:tgtEl>
                                          <p:spTgt spid="15">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up)">
                                      <p:cBhvr>
                                        <p:cTn id="40" dur="1500"/>
                                        <p:tgtEl>
                                          <p:spTgt spid="22"/>
                                        </p:tgtEl>
                                      </p:cBhvr>
                                    </p:animEffect>
                                  </p:childTnLst>
                                </p:cTn>
                              </p:par>
                            </p:childTnLst>
                          </p:cTn>
                        </p:par>
                        <p:par>
                          <p:cTn id="41" fill="hold">
                            <p:stCondLst>
                              <p:cond delay="1500"/>
                            </p:stCondLst>
                            <p:childTnLst>
                              <p:par>
                                <p:cTn id="42" presetID="22" presetClass="entr" presetSubtype="1" fill="hold"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up)">
                                      <p:cBhvr>
                                        <p:cTn id="44" dur="125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8">
                                            <p:bg/>
                                          </p:spTgt>
                                        </p:tgtEl>
                                        <p:attrNameLst>
                                          <p:attrName>style.visibility</p:attrName>
                                        </p:attrNameLst>
                                      </p:cBhvr>
                                      <p:to>
                                        <p:strVal val="visible"/>
                                      </p:to>
                                    </p:set>
                                    <p:animEffect transition="in" filter="fade">
                                      <p:cBhvr>
                                        <p:cTn id="49" dur="500"/>
                                        <p:tgtEl>
                                          <p:spTgt spid="18">
                                            <p:bg/>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8">
                                            <p:txEl>
                                              <p:pRg st="0" end="0"/>
                                            </p:txEl>
                                          </p:spTgt>
                                        </p:tgtEl>
                                        <p:attrNameLst>
                                          <p:attrName>style.visibility</p:attrName>
                                        </p:attrNameLst>
                                      </p:cBhvr>
                                      <p:to>
                                        <p:strVal val="visible"/>
                                      </p:to>
                                    </p:set>
                                    <p:animEffect transition="in" filter="fade">
                                      <p:cBhvr>
                                        <p:cTn id="52" dur="500"/>
                                        <p:tgtEl>
                                          <p:spTgt spid="18">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8">
                                            <p:txEl>
                                              <p:pRg st="1" end="1"/>
                                            </p:txEl>
                                          </p:spTgt>
                                        </p:tgtEl>
                                        <p:attrNameLst>
                                          <p:attrName>style.visibility</p:attrName>
                                        </p:attrNameLst>
                                      </p:cBhvr>
                                      <p:to>
                                        <p:strVal val="visible"/>
                                      </p:to>
                                    </p:set>
                                    <p:animEffect transition="in" filter="fade">
                                      <p:cBhvr>
                                        <p:cTn id="57" dur="500"/>
                                        <p:tgtEl>
                                          <p:spTgt spid="18">
                                            <p:txEl>
                                              <p:pRg st="1" end="1"/>
                                            </p:tx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8">
                                            <p:txEl>
                                              <p:pRg st="2" end="2"/>
                                            </p:txEl>
                                          </p:spTgt>
                                        </p:tgtEl>
                                        <p:attrNameLst>
                                          <p:attrName>style.visibility</p:attrName>
                                        </p:attrNameLst>
                                      </p:cBhvr>
                                      <p:to>
                                        <p:strVal val="visible"/>
                                      </p:to>
                                    </p:set>
                                    <p:animEffect transition="in" filter="fade">
                                      <p:cBhvr>
                                        <p:cTn id="60" dur="500"/>
                                        <p:tgtEl>
                                          <p:spTgt spid="18">
                                            <p:txEl>
                                              <p:pRg st="2" end="2"/>
                                            </p:tx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8">
                                            <p:txEl>
                                              <p:pRg st="3" end="3"/>
                                            </p:txEl>
                                          </p:spTgt>
                                        </p:tgtEl>
                                        <p:attrNameLst>
                                          <p:attrName>style.visibility</p:attrName>
                                        </p:attrNameLst>
                                      </p:cBhvr>
                                      <p:to>
                                        <p:strVal val="visible"/>
                                      </p:to>
                                    </p:set>
                                    <p:animEffect transition="in" filter="fade">
                                      <p:cBhvr>
                                        <p:cTn id="63" dur="500"/>
                                        <p:tgtEl>
                                          <p:spTgt spid="18">
                                            <p:txEl>
                                              <p:pRg st="3" end="3"/>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8">
                                            <p:txEl>
                                              <p:pRg st="4" end="4"/>
                                            </p:txEl>
                                          </p:spTgt>
                                        </p:tgtEl>
                                        <p:attrNameLst>
                                          <p:attrName>style.visibility</p:attrName>
                                        </p:attrNameLst>
                                      </p:cBhvr>
                                      <p:to>
                                        <p:strVal val="visible"/>
                                      </p:to>
                                    </p:set>
                                    <p:animEffect transition="in" filter="fade">
                                      <p:cBhvr>
                                        <p:cTn id="68" dur="500"/>
                                        <p:tgtEl>
                                          <p:spTgt spid="18">
                                            <p:txEl>
                                              <p:pRg st="4" end="4"/>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8">
                                            <p:txEl>
                                              <p:pRg st="5" end="5"/>
                                            </p:txEl>
                                          </p:spTgt>
                                        </p:tgtEl>
                                        <p:attrNameLst>
                                          <p:attrName>style.visibility</p:attrName>
                                        </p:attrNameLst>
                                      </p:cBhvr>
                                      <p:to>
                                        <p:strVal val="visible"/>
                                      </p:to>
                                    </p:set>
                                    <p:animEffect transition="in" filter="fade">
                                      <p:cBhvr>
                                        <p:cTn id="73" dur="500"/>
                                        <p:tgtEl>
                                          <p:spTgt spid="18">
                                            <p:txEl>
                                              <p:pRg st="5" end="5"/>
                                            </p:tx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500"/>
                                        <p:tgtEl>
                                          <p:spTgt spid="26"/>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8">
                                            <p:txEl>
                                              <p:pRg st="6" end="6"/>
                                            </p:txEl>
                                          </p:spTgt>
                                        </p:tgtEl>
                                        <p:attrNameLst>
                                          <p:attrName>style.visibility</p:attrName>
                                        </p:attrNameLst>
                                      </p:cBhvr>
                                      <p:to>
                                        <p:strVal val="visible"/>
                                      </p:to>
                                    </p:set>
                                    <p:animEffect transition="in" filter="fade">
                                      <p:cBhvr>
                                        <p:cTn id="81" dur="500"/>
                                        <p:tgtEl>
                                          <p:spTgt spid="18">
                                            <p:txEl>
                                              <p:pRg st="6" end="6"/>
                                            </p:txEl>
                                          </p:spTgt>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8">
                                            <p:txEl>
                                              <p:pRg st="7" end="7"/>
                                            </p:txEl>
                                          </p:spTgt>
                                        </p:tgtEl>
                                        <p:attrNameLst>
                                          <p:attrName>style.visibility</p:attrName>
                                        </p:attrNameLst>
                                      </p:cBhvr>
                                      <p:to>
                                        <p:strVal val="visible"/>
                                      </p:to>
                                    </p:set>
                                    <p:animEffect transition="in" filter="fade">
                                      <p:cBhvr>
                                        <p:cTn id="84" dur="500"/>
                                        <p:tgtEl>
                                          <p:spTgt spid="18">
                                            <p:txEl>
                                              <p:pRg st="7" end="7"/>
                                            </p:txEl>
                                          </p:spTgt>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8">
                                            <p:txEl>
                                              <p:pRg st="8" end="8"/>
                                            </p:txEl>
                                          </p:spTgt>
                                        </p:tgtEl>
                                        <p:attrNameLst>
                                          <p:attrName>style.visibility</p:attrName>
                                        </p:attrNameLst>
                                      </p:cBhvr>
                                      <p:to>
                                        <p:strVal val="visible"/>
                                      </p:to>
                                    </p:set>
                                    <p:animEffect transition="in" filter="fade">
                                      <p:cBhvr>
                                        <p:cTn id="87" dur="500"/>
                                        <p:tgtEl>
                                          <p:spTgt spid="18">
                                            <p:txEl>
                                              <p:pRg st="8" end="8"/>
                                            </p:txEl>
                                          </p:spTgt>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500"/>
                                        <p:tgtEl>
                                          <p:spTgt spid="20"/>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18">
                                            <p:txEl>
                                              <p:pRg st="9" end="9"/>
                                            </p:txEl>
                                          </p:spTgt>
                                        </p:tgtEl>
                                        <p:attrNameLst>
                                          <p:attrName>style.visibility</p:attrName>
                                        </p:attrNameLst>
                                      </p:cBhvr>
                                      <p:to>
                                        <p:strVal val="visible"/>
                                      </p:to>
                                    </p:set>
                                    <p:animEffect transition="in" filter="fade">
                                      <p:cBhvr>
                                        <p:cTn id="95" dur="500"/>
                                        <p:tgtEl>
                                          <p:spTgt spid="18">
                                            <p:txEl>
                                              <p:pRg st="9" end="9"/>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18">
                                            <p:txEl>
                                              <p:pRg st="10" end="10"/>
                                            </p:txEl>
                                          </p:spTgt>
                                        </p:tgtEl>
                                        <p:attrNameLst>
                                          <p:attrName>style.visibility</p:attrName>
                                        </p:attrNameLst>
                                      </p:cBhvr>
                                      <p:to>
                                        <p:strVal val="visible"/>
                                      </p:to>
                                    </p:set>
                                    <p:animEffect transition="in" filter="fade">
                                      <p:cBhvr>
                                        <p:cTn id="100" dur="500"/>
                                        <p:tgtEl>
                                          <p:spTgt spid="1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animBg="1"/>
      <p:bldP spid="20" grpId="0" animBg="1"/>
      <p:bldP spid="26" grpId="0" animBg="1"/>
      <p:bldP spid="22" grpId="0" animBg="1"/>
      <p:bldP spid="15"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E7C9C179-E5F2-4AC8-8F5D-13CB91FBADC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49276" y="2478907"/>
            <a:ext cx="3945836" cy="3384379"/>
          </a:xfrm>
          <a:prstGeom prst="rect">
            <a:avLst/>
          </a:prstGeom>
        </p:spPr>
      </p:pic>
      <p:pic>
        <p:nvPicPr>
          <p:cNvPr id="5" name="Picture 4">
            <a:extLst>
              <a:ext uri="{FF2B5EF4-FFF2-40B4-BE49-F238E27FC236}">
                <a16:creationId xmlns:a16="http://schemas.microsoft.com/office/drawing/2014/main" id="{2B2D07D4-EA33-4D05-B734-5CB45EB13A9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888632" y="2478908"/>
            <a:ext cx="4760644" cy="3384379"/>
          </a:xfrm>
          <a:prstGeom prst="rect">
            <a:avLst/>
          </a:prstGeom>
        </p:spPr>
      </p:pic>
      <p:graphicFrame>
        <p:nvGraphicFramePr>
          <p:cNvPr id="13" name="Content Placeholder 16">
            <a:extLst>
              <a:ext uri="{FF2B5EF4-FFF2-40B4-BE49-F238E27FC236}">
                <a16:creationId xmlns:a16="http://schemas.microsoft.com/office/drawing/2014/main" id="{D17F171B-CAE3-48EF-B0EE-C63E91D87A46}"/>
              </a:ext>
            </a:extLst>
          </p:cNvPr>
          <p:cNvGraphicFramePr>
            <a:graphicFrameLocks noGrp="1"/>
          </p:cNvGraphicFramePr>
          <p:nvPr>
            <p:ph sz="half" idx="2"/>
            <p:extLst>
              <p:ext uri="{D42A27DB-BD31-4B8C-83A1-F6EECF244321}">
                <p14:modId xmlns:p14="http://schemas.microsoft.com/office/powerpoint/2010/main" val="16771287"/>
              </p:ext>
            </p:extLst>
          </p:nvPr>
        </p:nvGraphicFramePr>
        <p:xfrm>
          <a:off x="955166" y="1316942"/>
          <a:ext cx="10404000" cy="5014800"/>
        </p:xfrm>
        <a:graphic>
          <a:graphicData uri="http://schemas.openxmlformats.org/drawingml/2006/chart">
            <c:chart xmlns:c="http://schemas.openxmlformats.org/drawingml/2006/chart" xmlns:r="http://schemas.openxmlformats.org/officeDocument/2006/relationships" r:id="rId5"/>
          </a:graphicData>
        </a:graphic>
      </p:graphicFrame>
      <p:pic>
        <p:nvPicPr>
          <p:cNvPr id="34" name="Picture 33" descr="A close up of a logo&#10;&#10;Description automatically generated">
            <a:extLst>
              <a:ext uri="{FF2B5EF4-FFF2-40B4-BE49-F238E27FC236}">
                <a16:creationId xmlns:a16="http://schemas.microsoft.com/office/drawing/2014/main" id="{FDABD22A-EFD3-40C4-BB03-B88EECE9F68A}"/>
              </a:ext>
            </a:extLst>
          </p:cNvPr>
          <p:cNvPicPr>
            <a:picLocks noChangeAspect="1"/>
          </p:cNvPicPr>
          <p:nvPr/>
        </p:nvPicPr>
        <p:blipFill rotWithShape="1">
          <a:blip r:embed="rId6" cstate="screen">
            <a:alphaModFix amt="50000"/>
            <a:extLst>
              <a:ext uri="{28A0092B-C50C-407E-A947-70E740481C1C}">
                <a14:useLocalDpi xmlns:a14="http://schemas.microsoft.com/office/drawing/2010/main"/>
              </a:ext>
            </a:extLst>
          </a:blip>
          <a:srcRect l="-61"/>
          <a:stretch/>
        </p:blipFill>
        <p:spPr>
          <a:xfrm>
            <a:off x="11047962" y="6376724"/>
            <a:ext cx="352138" cy="344751"/>
          </a:xfrm>
          <a:prstGeom prst="rect">
            <a:avLst/>
          </a:prstGeom>
        </p:spPr>
      </p:pic>
      <p:sp>
        <p:nvSpPr>
          <p:cNvPr id="4" name="Title 3">
            <a:extLst>
              <a:ext uri="{FF2B5EF4-FFF2-40B4-BE49-F238E27FC236}">
                <a16:creationId xmlns:a16="http://schemas.microsoft.com/office/drawing/2014/main" id="{3D1DB9C4-3F48-4AEC-92FD-2C4892B2C298}"/>
              </a:ext>
            </a:extLst>
          </p:cNvPr>
          <p:cNvSpPr>
            <a:spLocks noGrp="1"/>
          </p:cNvSpPr>
          <p:nvPr>
            <p:ph type="title"/>
          </p:nvPr>
        </p:nvSpPr>
        <p:spPr>
          <a:xfrm>
            <a:off x="839788" y="365125"/>
            <a:ext cx="10515600" cy="720000"/>
          </a:xfrm>
        </p:spPr>
        <p:txBody>
          <a:bodyPr>
            <a:normAutofit/>
          </a:bodyPr>
          <a:lstStyle/>
          <a:p>
            <a:r>
              <a:rPr lang="en-US" b="1" dirty="0"/>
              <a:t>Diamond Market</a:t>
            </a:r>
            <a:endParaRPr lang="en-AU" b="1" dirty="0"/>
          </a:p>
        </p:txBody>
      </p:sp>
      <p:pic>
        <p:nvPicPr>
          <p:cNvPr id="9" name="Picture 8" descr="A close up of a logo&#10;&#10;Description automatically generated">
            <a:extLst>
              <a:ext uri="{FF2B5EF4-FFF2-40B4-BE49-F238E27FC236}">
                <a16:creationId xmlns:a16="http://schemas.microsoft.com/office/drawing/2014/main" id="{264A3E20-B931-4E0E-A98F-7CEAACE08A0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98383" y="363250"/>
            <a:ext cx="529618" cy="539368"/>
          </a:xfrm>
          <a:prstGeom prst="rect">
            <a:avLst/>
          </a:prstGeom>
        </p:spPr>
      </p:pic>
      <p:sp>
        <p:nvSpPr>
          <p:cNvPr id="118" name="Slide Number Placeholder 6">
            <a:extLst>
              <a:ext uri="{FF2B5EF4-FFF2-40B4-BE49-F238E27FC236}">
                <a16:creationId xmlns:a16="http://schemas.microsoft.com/office/drawing/2014/main" id="{1AFBEBB1-3805-433E-88F8-E5B154632E6E}"/>
              </a:ext>
            </a:extLst>
          </p:cNvPr>
          <p:cNvSpPr>
            <a:spLocks noGrp="1"/>
          </p:cNvSpPr>
          <p:nvPr>
            <p:ph type="sldNum" sz="quarter" idx="12"/>
          </p:nvPr>
        </p:nvSpPr>
        <p:spPr>
          <a:xfrm>
            <a:off x="11047962" y="6377651"/>
            <a:ext cx="352138" cy="34382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74B98F8-FA46-4DDD-9465-E4117984B1FE}" type="slidenum">
              <a:rPr kumimoji="0" lang="en-AU" sz="1200" b="1" i="0" u="none" strike="noStrike" kern="1200" cap="none" spc="0" normalizeH="0" baseline="0" noProof="0" smtClean="0">
                <a:ln>
                  <a:noFill/>
                </a:ln>
                <a:solidFill>
                  <a:schemeClr val="tx1">
                    <a:lumMod val="65000"/>
                    <a:lumOff val="35000"/>
                  </a:schemeClr>
                </a:solidFill>
                <a:effectLst/>
                <a:uLnTx/>
                <a:uFillTx/>
                <a:latin typeface="Klavika Regular" panose="020B05060400000200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AU" sz="1200" b="1" i="0" u="none" strike="noStrike" kern="1200" cap="none" spc="0" normalizeH="0" baseline="0" noProof="0" dirty="0">
              <a:ln>
                <a:noFill/>
              </a:ln>
              <a:solidFill>
                <a:schemeClr val="tx1">
                  <a:lumMod val="65000"/>
                  <a:lumOff val="35000"/>
                </a:schemeClr>
              </a:solidFill>
              <a:effectLst/>
              <a:uLnTx/>
              <a:uFillTx/>
              <a:latin typeface="Klavika Regular" panose="020B0506040000020004" pitchFamily="34" charset="0"/>
              <a:ea typeface="+mn-ea"/>
              <a:cs typeface="+mn-cs"/>
            </a:endParaRPr>
          </a:p>
        </p:txBody>
      </p:sp>
      <p:sp>
        <p:nvSpPr>
          <p:cNvPr id="8" name="TextBox 7">
            <a:extLst>
              <a:ext uri="{FF2B5EF4-FFF2-40B4-BE49-F238E27FC236}">
                <a16:creationId xmlns:a16="http://schemas.microsoft.com/office/drawing/2014/main" id="{409EAD3D-D482-4957-A700-590DF42E12C2}"/>
              </a:ext>
            </a:extLst>
          </p:cNvPr>
          <p:cNvSpPr txBox="1"/>
          <p:nvPr/>
        </p:nvSpPr>
        <p:spPr>
          <a:xfrm>
            <a:off x="952776" y="1009168"/>
            <a:ext cx="5486525" cy="307777"/>
          </a:xfrm>
          <a:prstGeom prst="rect">
            <a:avLst/>
          </a:prstGeom>
          <a:solidFill>
            <a:schemeClr val="accent2"/>
          </a:solid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400" b="1" i="1" u="none" strike="noStrike" cap="none" spc="0" normalizeH="0" baseline="0">
                <a:ln>
                  <a:noFill/>
                </a:ln>
                <a:solidFill>
                  <a:srgbClr val="080808"/>
                </a:solidFill>
                <a:effectLst/>
                <a:uLnTx/>
                <a:uFillTx/>
                <a:latin typeface="Klavika Light" panose="020B0506040000020004" pitchFamily="34" charset="0"/>
              </a:defRPr>
            </a:lvl1pPr>
          </a:lstStyle>
          <a:p>
            <a:r>
              <a:rPr lang="en-US" dirty="0"/>
              <a:t>Listed diamond equities…lagging diamond market recovery</a:t>
            </a:r>
          </a:p>
        </p:txBody>
      </p:sp>
      <p:sp>
        <p:nvSpPr>
          <p:cNvPr id="15" name="TextBox 14">
            <a:extLst>
              <a:ext uri="{FF2B5EF4-FFF2-40B4-BE49-F238E27FC236}">
                <a16:creationId xmlns:a16="http://schemas.microsoft.com/office/drawing/2014/main" id="{D345EA8E-FE33-45A8-9943-20AB721A783F}"/>
              </a:ext>
            </a:extLst>
          </p:cNvPr>
          <p:cNvSpPr txBox="1"/>
          <p:nvPr/>
        </p:nvSpPr>
        <p:spPr>
          <a:xfrm>
            <a:off x="952775" y="1361348"/>
            <a:ext cx="4619349" cy="307777"/>
          </a:xfrm>
          <a:prstGeom prst="rect">
            <a:avLst/>
          </a:prstGeom>
          <a:solidFill>
            <a:schemeClr val="accent4"/>
          </a:solid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400" b="1" i="1" u="none" strike="noStrike" cap="none" spc="0" normalizeH="0" baseline="0">
                <a:ln>
                  <a:noFill/>
                </a:ln>
                <a:solidFill>
                  <a:srgbClr val="080808"/>
                </a:solidFill>
                <a:effectLst/>
                <a:uLnTx/>
                <a:uFillTx/>
                <a:latin typeface="Klavika Light" panose="020B0506040000020004" pitchFamily="34" charset="0"/>
              </a:defRPr>
            </a:lvl1pPr>
          </a:lstStyle>
          <a:p>
            <a:r>
              <a:rPr lang="en-US" dirty="0">
                <a:solidFill>
                  <a:schemeClr val="bg1"/>
                </a:solidFill>
              </a:rPr>
              <a:t>Share prices of listed diamond equities indexed to 1 Jan 2019</a:t>
            </a:r>
          </a:p>
        </p:txBody>
      </p:sp>
      <p:sp>
        <p:nvSpPr>
          <p:cNvPr id="16" name="TextBox 15">
            <a:extLst>
              <a:ext uri="{FF2B5EF4-FFF2-40B4-BE49-F238E27FC236}">
                <a16:creationId xmlns:a16="http://schemas.microsoft.com/office/drawing/2014/main" id="{817068E6-EDF9-41AC-BF27-325143A7B654}"/>
              </a:ext>
            </a:extLst>
          </p:cNvPr>
          <p:cNvSpPr txBox="1"/>
          <p:nvPr/>
        </p:nvSpPr>
        <p:spPr>
          <a:xfrm>
            <a:off x="1429663" y="6215468"/>
            <a:ext cx="1993755" cy="21544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800" i="1" u="none" strike="noStrike" kern="1200" cap="none" spc="0" normalizeH="0" baseline="0" noProof="0" dirty="0">
                <a:ln>
                  <a:noFill/>
                </a:ln>
                <a:effectLst/>
                <a:uLnTx/>
                <a:uFillTx/>
                <a:latin typeface="Klavika Light" panose="020B0506040000020004" pitchFamily="34" charset="0"/>
                <a:ea typeface="+mn-ea"/>
                <a:cs typeface="+mn-cs"/>
              </a:rPr>
              <a:t>Source: GTD Consulting/ Yahoo Finance</a:t>
            </a:r>
          </a:p>
        </p:txBody>
      </p:sp>
      <p:cxnSp>
        <p:nvCxnSpPr>
          <p:cNvPr id="7" name="Straight Arrow Connector 6">
            <a:extLst>
              <a:ext uri="{FF2B5EF4-FFF2-40B4-BE49-F238E27FC236}">
                <a16:creationId xmlns:a16="http://schemas.microsoft.com/office/drawing/2014/main" id="{17AD5CA9-F520-43D6-832C-335BAF618366}"/>
              </a:ext>
            </a:extLst>
          </p:cNvPr>
          <p:cNvCxnSpPr/>
          <p:nvPr/>
        </p:nvCxnSpPr>
        <p:spPr>
          <a:xfrm>
            <a:off x="2001024" y="2943225"/>
            <a:ext cx="8524101" cy="0"/>
          </a:xfrm>
          <a:prstGeom prst="straightConnector1">
            <a:avLst/>
          </a:prstGeom>
          <a:ln w="38100">
            <a:solidFill>
              <a:schemeClr val="tx1"/>
            </a:solidFill>
            <a:prstDash val="dash"/>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11" name="Straight Arrow Connector 10">
            <a:extLst>
              <a:ext uri="{FF2B5EF4-FFF2-40B4-BE49-F238E27FC236}">
                <a16:creationId xmlns:a16="http://schemas.microsoft.com/office/drawing/2014/main" id="{D429E07A-9D3B-4C3D-913D-44046F725220}"/>
              </a:ext>
            </a:extLst>
          </p:cNvPr>
          <p:cNvCxnSpPr>
            <a:cxnSpLocks/>
          </p:cNvCxnSpPr>
          <p:nvPr/>
        </p:nvCxnSpPr>
        <p:spPr>
          <a:xfrm>
            <a:off x="10715625" y="2981325"/>
            <a:ext cx="0" cy="1857375"/>
          </a:xfrm>
          <a:prstGeom prst="straightConnector1">
            <a:avLst/>
          </a:prstGeom>
          <a:ln w="38100">
            <a:solidFill>
              <a:schemeClr val="tx1"/>
            </a:solidFill>
            <a:prstDash val="dash"/>
            <a:headEnd type="triangle"/>
            <a:tailEnd type="triangle"/>
          </a:ln>
        </p:spPr>
        <p:style>
          <a:lnRef idx="1">
            <a:schemeClr val="accent4"/>
          </a:lnRef>
          <a:fillRef idx="0">
            <a:schemeClr val="accent4"/>
          </a:fillRef>
          <a:effectRef idx="0">
            <a:schemeClr val="accent4"/>
          </a:effectRef>
          <a:fontRef idx="minor">
            <a:schemeClr val="tx1"/>
          </a:fontRef>
        </p:style>
      </p:cxnSp>
      <p:sp>
        <p:nvSpPr>
          <p:cNvPr id="21" name="Content Placeholder 5">
            <a:extLst>
              <a:ext uri="{FF2B5EF4-FFF2-40B4-BE49-F238E27FC236}">
                <a16:creationId xmlns:a16="http://schemas.microsoft.com/office/drawing/2014/main" id="{C7D1C03F-1D22-4BC5-B719-EA1DE2DA372E}"/>
              </a:ext>
            </a:extLst>
          </p:cNvPr>
          <p:cNvSpPr txBox="1">
            <a:spLocks/>
          </p:cNvSpPr>
          <p:nvPr/>
        </p:nvSpPr>
        <p:spPr>
          <a:xfrm>
            <a:off x="7993125" y="1402228"/>
            <a:ext cx="1975566" cy="844864"/>
          </a:xfrm>
          <a:prstGeom prst="borderCallout1">
            <a:avLst>
              <a:gd name="adj1" fmla="val 107815"/>
              <a:gd name="adj2" fmla="val 49524"/>
              <a:gd name="adj3" fmla="val 173380"/>
              <a:gd name="adj4" fmla="val 49417"/>
            </a:avLst>
          </a:prstGeom>
          <a:solidFill>
            <a:srgbClr val="080808"/>
          </a:solidFill>
          <a:ln>
            <a:solidFill>
              <a:schemeClr val="tx1"/>
            </a:solidFill>
          </a:ln>
        </p:spPr>
        <p:txBody>
          <a:bodyPr>
            <a:noAutofit/>
          </a:bodyPr>
          <a:lstStyle>
            <a:defPPr>
              <a:defRPr lang="en-US"/>
            </a:defPPr>
            <a:lvl1pPr marL="228600" indent="-228600">
              <a:lnSpc>
                <a:spcPct val="90000"/>
              </a:lnSpc>
              <a:spcBef>
                <a:spcPts val="1000"/>
              </a:spcBef>
              <a:buFont typeface="Wingdings" panose="05000000000000000000" pitchFamily="2" charset="2"/>
              <a:buChar char="Ø"/>
              <a:defRPr sz="1600">
                <a:solidFill>
                  <a:schemeClr val="bg1"/>
                </a:solidFill>
                <a:latin typeface="Klavika Regular" panose="020B0506040000020004" pitchFamily="34" charset="0"/>
              </a:defRPr>
            </a:lvl1pPr>
            <a:lvl2pPr marL="685800" indent="-228600">
              <a:lnSpc>
                <a:spcPct val="90000"/>
              </a:lnSpc>
              <a:spcBef>
                <a:spcPts val="500"/>
              </a:spcBef>
              <a:buFont typeface="Arial" panose="020B0604020202020204" pitchFamily="34" charset="0"/>
              <a:buChar char="•"/>
              <a:defRPr sz="2400">
                <a:latin typeface="Klavika Regular" panose="020B0506040000020004" pitchFamily="34" charset="0"/>
              </a:defRPr>
            </a:lvl2pPr>
            <a:lvl3pPr marL="685800" lvl="2" indent="-228600">
              <a:lnSpc>
                <a:spcPct val="110000"/>
              </a:lnSpc>
              <a:spcBef>
                <a:spcPts val="1000"/>
              </a:spcBef>
              <a:buFont typeface="Wingdings" panose="05000000000000000000" pitchFamily="2" charset="2"/>
              <a:buChar char="Ø"/>
              <a:defRPr sz="1600">
                <a:solidFill>
                  <a:schemeClr val="bg1"/>
                </a:solidFill>
                <a:latin typeface="Klavika Regular" panose="020B0506040000020004" pitchFamily="34" charset="0"/>
              </a:defRPr>
            </a:lvl3pPr>
            <a:lvl4pPr marL="1600200" indent="-228600">
              <a:lnSpc>
                <a:spcPct val="90000"/>
              </a:lnSpc>
              <a:spcBef>
                <a:spcPts val="500"/>
              </a:spcBef>
              <a:buFont typeface="Arial" panose="020B0604020202020204" pitchFamily="34" charset="0"/>
              <a:buChar char="•"/>
              <a:defRPr>
                <a:latin typeface="Klavika Regular" panose="020B0506040000020004" pitchFamily="34" charset="0"/>
              </a:defRPr>
            </a:lvl4pPr>
            <a:lvl5pPr marL="2057400" indent="-228600">
              <a:lnSpc>
                <a:spcPct val="90000"/>
              </a:lnSpc>
              <a:spcBef>
                <a:spcPts val="500"/>
              </a:spcBef>
              <a:buFont typeface="Arial" panose="020B0604020202020204" pitchFamily="34" charset="0"/>
              <a:buChar char="•"/>
              <a:defRPr>
                <a:latin typeface="Klavika Regular" panose="020B05060400000200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dirty="0"/>
              <a:t>Diamond prices bounced back to Jan 2019 levels (higher than pre-pandemic)</a:t>
            </a:r>
          </a:p>
        </p:txBody>
      </p:sp>
      <p:sp>
        <p:nvSpPr>
          <p:cNvPr id="22" name="Content Placeholder 5">
            <a:extLst>
              <a:ext uri="{FF2B5EF4-FFF2-40B4-BE49-F238E27FC236}">
                <a16:creationId xmlns:a16="http://schemas.microsoft.com/office/drawing/2014/main" id="{30521C0F-F145-419C-96B7-D9C5C89C712B}"/>
              </a:ext>
            </a:extLst>
          </p:cNvPr>
          <p:cNvSpPr txBox="1">
            <a:spLocks/>
          </p:cNvSpPr>
          <p:nvPr/>
        </p:nvSpPr>
        <p:spPr>
          <a:xfrm>
            <a:off x="10081756" y="1402228"/>
            <a:ext cx="1267737" cy="844864"/>
          </a:xfrm>
          <a:prstGeom prst="borderCallout1">
            <a:avLst>
              <a:gd name="adj1" fmla="val 107814"/>
              <a:gd name="adj2" fmla="val 49519"/>
              <a:gd name="adj3" fmla="val 181271"/>
              <a:gd name="adj4" fmla="val 49573"/>
            </a:avLst>
          </a:prstGeom>
          <a:solidFill>
            <a:srgbClr val="080808"/>
          </a:solidFill>
          <a:ln>
            <a:solidFill>
              <a:schemeClr val="tx1"/>
            </a:solidFill>
          </a:ln>
        </p:spPr>
        <p:txBody>
          <a:bodyPr>
            <a:noAutofit/>
          </a:bodyPr>
          <a:lstStyle>
            <a:defPPr>
              <a:defRPr lang="en-US"/>
            </a:defPPr>
            <a:lvl1pPr marL="228600" indent="-228600">
              <a:lnSpc>
                <a:spcPct val="90000"/>
              </a:lnSpc>
              <a:spcBef>
                <a:spcPts val="1000"/>
              </a:spcBef>
              <a:buFont typeface="Wingdings" panose="05000000000000000000" pitchFamily="2" charset="2"/>
              <a:buChar char="Ø"/>
              <a:defRPr sz="1400">
                <a:solidFill>
                  <a:schemeClr val="bg1"/>
                </a:solidFill>
                <a:latin typeface="Klavika Regular" panose="020B0506040000020004" pitchFamily="34" charset="0"/>
              </a:defRPr>
            </a:lvl1pPr>
            <a:lvl2pPr marL="685800" indent="-228600">
              <a:lnSpc>
                <a:spcPct val="90000"/>
              </a:lnSpc>
              <a:spcBef>
                <a:spcPts val="500"/>
              </a:spcBef>
              <a:buFont typeface="Arial" panose="020B0604020202020204" pitchFamily="34" charset="0"/>
              <a:buChar char="•"/>
              <a:defRPr sz="2400">
                <a:latin typeface="Klavika Regular" panose="020B0506040000020004" pitchFamily="34" charset="0"/>
              </a:defRPr>
            </a:lvl2pPr>
            <a:lvl3pPr marL="685800" lvl="2" indent="-228600">
              <a:lnSpc>
                <a:spcPct val="110000"/>
              </a:lnSpc>
              <a:spcBef>
                <a:spcPts val="1000"/>
              </a:spcBef>
              <a:buFont typeface="Wingdings" panose="05000000000000000000" pitchFamily="2" charset="2"/>
              <a:buChar char="Ø"/>
              <a:defRPr sz="1600">
                <a:solidFill>
                  <a:schemeClr val="bg1"/>
                </a:solidFill>
                <a:latin typeface="Klavika Regular" panose="020B0506040000020004" pitchFamily="34" charset="0"/>
              </a:defRPr>
            </a:lvl3pPr>
            <a:lvl4pPr marL="1600200" indent="-228600">
              <a:lnSpc>
                <a:spcPct val="90000"/>
              </a:lnSpc>
              <a:spcBef>
                <a:spcPts val="500"/>
              </a:spcBef>
              <a:buFont typeface="Arial" panose="020B0604020202020204" pitchFamily="34" charset="0"/>
              <a:buChar char="•"/>
              <a:defRPr>
                <a:latin typeface="Klavika Regular" panose="020B0506040000020004" pitchFamily="34" charset="0"/>
              </a:defRPr>
            </a:lvl4pPr>
            <a:lvl5pPr marL="2057400" indent="-228600">
              <a:lnSpc>
                <a:spcPct val="90000"/>
              </a:lnSpc>
              <a:spcBef>
                <a:spcPts val="500"/>
              </a:spcBef>
              <a:buFont typeface="Arial" panose="020B0604020202020204" pitchFamily="34" charset="0"/>
              <a:buChar char="•"/>
              <a:defRPr>
                <a:latin typeface="Klavika Regular" panose="020B05060400000200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Listed equites yet to reflect this recovery</a:t>
            </a:r>
          </a:p>
        </p:txBody>
      </p:sp>
      <p:sp>
        <p:nvSpPr>
          <p:cNvPr id="25" name="Content Placeholder 5">
            <a:extLst>
              <a:ext uri="{FF2B5EF4-FFF2-40B4-BE49-F238E27FC236}">
                <a16:creationId xmlns:a16="http://schemas.microsoft.com/office/drawing/2014/main" id="{A6C6D327-9BB0-408C-9547-A2BE7A0112AE}"/>
              </a:ext>
            </a:extLst>
          </p:cNvPr>
          <p:cNvSpPr txBox="1">
            <a:spLocks/>
          </p:cNvSpPr>
          <p:nvPr/>
        </p:nvSpPr>
        <p:spPr>
          <a:xfrm>
            <a:off x="2001024" y="4422913"/>
            <a:ext cx="3009764" cy="972675"/>
          </a:xfrm>
          <a:prstGeom prst="rect">
            <a:avLst/>
          </a:prstGeom>
          <a:solidFill>
            <a:schemeClr val="tx1">
              <a:lumMod val="50000"/>
              <a:lumOff val="50000"/>
            </a:schemeClr>
          </a:solidFill>
        </p:spPr>
        <p:txBody>
          <a:bodyPr>
            <a:noAutofit/>
          </a:bodyPr>
          <a:lstStyle>
            <a:defPPr>
              <a:defRPr lang="en-US"/>
            </a:defPPr>
            <a:lvl1pPr marL="228600" indent="-228600">
              <a:lnSpc>
                <a:spcPct val="90000"/>
              </a:lnSpc>
              <a:spcBef>
                <a:spcPts val="1000"/>
              </a:spcBef>
              <a:buFont typeface="Wingdings" panose="05000000000000000000" pitchFamily="2" charset="2"/>
              <a:buChar char="Ø"/>
              <a:defRPr sz="1400">
                <a:solidFill>
                  <a:schemeClr val="bg1"/>
                </a:solidFill>
                <a:latin typeface="Klavika Regular" panose="020B0506040000020004" pitchFamily="34" charset="0"/>
              </a:defRPr>
            </a:lvl1pPr>
            <a:lvl2pPr marL="685800" indent="-228600">
              <a:lnSpc>
                <a:spcPct val="90000"/>
              </a:lnSpc>
              <a:spcBef>
                <a:spcPts val="500"/>
              </a:spcBef>
              <a:buFont typeface="Arial" panose="020B0604020202020204" pitchFamily="34" charset="0"/>
              <a:buChar char="•"/>
              <a:defRPr sz="2400">
                <a:latin typeface="Klavika Regular" panose="020B0506040000020004" pitchFamily="34" charset="0"/>
              </a:defRPr>
            </a:lvl2pPr>
            <a:lvl3pPr marL="685800" lvl="2" indent="-228600">
              <a:lnSpc>
                <a:spcPct val="110000"/>
              </a:lnSpc>
              <a:spcBef>
                <a:spcPts val="1000"/>
              </a:spcBef>
              <a:buFont typeface="Wingdings" panose="05000000000000000000" pitchFamily="2" charset="2"/>
              <a:buChar char="Ø"/>
              <a:defRPr sz="1600">
                <a:solidFill>
                  <a:schemeClr val="bg1"/>
                </a:solidFill>
                <a:latin typeface="Klavika Regular" panose="020B0506040000020004" pitchFamily="34" charset="0"/>
              </a:defRPr>
            </a:lvl3pPr>
            <a:lvl4pPr marL="1600200" indent="-228600">
              <a:lnSpc>
                <a:spcPct val="90000"/>
              </a:lnSpc>
              <a:spcBef>
                <a:spcPts val="500"/>
              </a:spcBef>
              <a:buFont typeface="Arial" panose="020B0604020202020204" pitchFamily="34" charset="0"/>
              <a:buChar char="•"/>
              <a:defRPr>
                <a:latin typeface="Klavika Regular" panose="020B0506040000020004" pitchFamily="34" charset="0"/>
              </a:defRPr>
            </a:lvl4pPr>
            <a:lvl5pPr marL="2057400" indent="-228600">
              <a:lnSpc>
                <a:spcPct val="90000"/>
              </a:lnSpc>
              <a:spcBef>
                <a:spcPts val="500"/>
              </a:spcBef>
              <a:buFont typeface="Arial" panose="020B0604020202020204" pitchFamily="34" charset="0"/>
              <a:buChar char="•"/>
              <a:defRPr>
                <a:latin typeface="Klavika Regular" panose="020B05060400000200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Overall rough diamond price index depicted</a:t>
            </a:r>
          </a:p>
          <a:p>
            <a:r>
              <a:rPr lang="en-US" dirty="0"/>
              <a:t>High-quality diamonds recovered faster than commercial quality</a:t>
            </a:r>
          </a:p>
        </p:txBody>
      </p:sp>
    </p:spTree>
    <p:extLst>
      <p:ext uri="{BB962C8B-B14F-4D97-AF65-F5344CB8AC3E}">
        <p14:creationId xmlns:p14="http://schemas.microsoft.com/office/powerpoint/2010/main" val="31016443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500"/>
                                        <p:tgtEl>
                                          <p:spTgt spid="1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1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1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2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1500"/>
                                        <p:tgtEl>
                                          <p:spTgt spid="7"/>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125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42"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arn(outHorizontal)">
                                      <p:cBhvr>
                                        <p:cTn id="38" dur="1250"/>
                                        <p:tgtEl>
                                          <p:spTgt spid="11"/>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left)">
                                      <p:cBhvr>
                                        <p:cTn id="41" dur="125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ipe(left)">
                                      <p:cBhvr>
                                        <p:cTn id="46" dur="12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P spid="15" grpId="0" animBg="1"/>
      <p:bldP spid="16" grpId="0"/>
      <p:bldP spid="21" grpId="0" animBg="1"/>
      <p:bldP spid="22"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CD3A5-50C4-4CA1-B282-D950F005D76D}"/>
              </a:ext>
            </a:extLst>
          </p:cNvPr>
          <p:cNvSpPr>
            <a:spLocks noGrp="1"/>
          </p:cNvSpPr>
          <p:nvPr>
            <p:ph type="title"/>
          </p:nvPr>
        </p:nvSpPr>
        <p:spPr/>
        <p:txBody>
          <a:bodyPr/>
          <a:lstStyle/>
          <a:p>
            <a:r>
              <a:rPr lang="en-US" b="1" dirty="0"/>
              <a:t>2021 – Cash flow generation</a:t>
            </a:r>
            <a:endParaRPr lang="en-AU" b="1" dirty="0"/>
          </a:p>
        </p:txBody>
      </p:sp>
      <p:sp>
        <p:nvSpPr>
          <p:cNvPr id="4" name="Text Placeholder 3">
            <a:extLst>
              <a:ext uri="{FF2B5EF4-FFF2-40B4-BE49-F238E27FC236}">
                <a16:creationId xmlns:a16="http://schemas.microsoft.com/office/drawing/2014/main" id="{B41883C6-4AB5-4562-BF4A-224337F4A739}"/>
              </a:ext>
            </a:extLst>
          </p:cNvPr>
          <p:cNvSpPr>
            <a:spLocks noGrp="1"/>
          </p:cNvSpPr>
          <p:nvPr>
            <p:ph type="body" idx="1"/>
          </p:nvPr>
        </p:nvSpPr>
        <p:spPr>
          <a:xfrm>
            <a:off x="952775" y="1387484"/>
            <a:ext cx="4750441" cy="396931"/>
          </a:xfrm>
          <a:solidFill>
            <a:schemeClr val="accent2">
              <a:lumMod val="50000"/>
            </a:schemeClr>
          </a:solidFill>
        </p:spPr>
        <p:txBody>
          <a:bodyPr>
            <a:normAutofit fontScale="92500" lnSpcReduction="10000"/>
          </a:bodyPr>
          <a:lstStyle/>
          <a:p>
            <a:r>
              <a:rPr lang="en-US" i="1" dirty="0">
                <a:solidFill>
                  <a:schemeClr val="bg1"/>
                </a:solidFill>
              </a:rPr>
              <a:t>Diamond Production</a:t>
            </a:r>
            <a:endParaRPr lang="en-AU" i="1" dirty="0">
              <a:solidFill>
                <a:schemeClr val="bg1"/>
              </a:solidFill>
            </a:endParaRPr>
          </a:p>
        </p:txBody>
      </p:sp>
      <p:sp>
        <p:nvSpPr>
          <p:cNvPr id="6" name="Content Placeholder 5">
            <a:extLst>
              <a:ext uri="{FF2B5EF4-FFF2-40B4-BE49-F238E27FC236}">
                <a16:creationId xmlns:a16="http://schemas.microsoft.com/office/drawing/2014/main" id="{93524B59-B5E4-4DCB-8CEB-A935E96F2A48}"/>
              </a:ext>
            </a:extLst>
          </p:cNvPr>
          <p:cNvSpPr>
            <a:spLocks noGrp="1"/>
          </p:cNvSpPr>
          <p:nvPr>
            <p:ph sz="half" idx="2"/>
          </p:nvPr>
        </p:nvSpPr>
        <p:spPr>
          <a:xfrm>
            <a:off x="952775" y="1844385"/>
            <a:ext cx="5044800" cy="823912"/>
          </a:xfrm>
        </p:spPr>
        <p:txBody>
          <a:bodyPr>
            <a:normAutofit/>
          </a:bodyPr>
          <a:lstStyle/>
          <a:p>
            <a:pPr>
              <a:buFont typeface="Wingdings" panose="05000000000000000000" pitchFamily="2" charset="2"/>
              <a:buChar char="Ø"/>
            </a:pPr>
            <a:r>
              <a:rPr lang="en-US" sz="1600" dirty="0"/>
              <a:t>Both mines operating at expanded capacities</a:t>
            </a:r>
          </a:p>
          <a:p>
            <a:pPr>
              <a:buFont typeface="Wingdings" panose="05000000000000000000" pitchFamily="2" charset="2"/>
              <a:buChar char="Ø"/>
            </a:pPr>
            <a:r>
              <a:rPr lang="en-US" sz="1600" dirty="0"/>
              <a:t>What to expect for rest of 2021? More records -</a:t>
            </a:r>
          </a:p>
        </p:txBody>
      </p:sp>
      <p:sp>
        <p:nvSpPr>
          <p:cNvPr id="5" name="Text Placeholder 4">
            <a:extLst>
              <a:ext uri="{FF2B5EF4-FFF2-40B4-BE49-F238E27FC236}">
                <a16:creationId xmlns:a16="http://schemas.microsoft.com/office/drawing/2014/main" id="{BD554E6C-EAF4-4989-8BB7-C9D1B5F2F95C}"/>
              </a:ext>
            </a:extLst>
          </p:cNvPr>
          <p:cNvSpPr>
            <a:spLocks noGrp="1"/>
          </p:cNvSpPr>
          <p:nvPr>
            <p:ph type="body" sz="quarter" idx="3"/>
          </p:nvPr>
        </p:nvSpPr>
        <p:spPr>
          <a:xfrm>
            <a:off x="6169024" y="1387340"/>
            <a:ext cx="5183188" cy="396932"/>
          </a:xfrm>
          <a:solidFill>
            <a:schemeClr val="accent1">
              <a:lumMod val="75000"/>
            </a:schemeClr>
          </a:solidFill>
        </p:spPr>
        <p:txBody>
          <a:bodyPr>
            <a:normAutofit fontScale="92500" lnSpcReduction="10000"/>
          </a:bodyPr>
          <a:lstStyle/>
          <a:p>
            <a:r>
              <a:rPr lang="en-US" i="1" dirty="0">
                <a:solidFill>
                  <a:schemeClr val="bg1"/>
                </a:solidFill>
              </a:rPr>
              <a:t>Diamond Exploration</a:t>
            </a:r>
            <a:endParaRPr lang="en-AU" i="1" dirty="0">
              <a:solidFill>
                <a:schemeClr val="bg1"/>
              </a:solidFill>
            </a:endParaRPr>
          </a:p>
        </p:txBody>
      </p:sp>
      <p:sp>
        <p:nvSpPr>
          <p:cNvPr id="10" name="Content Placeholder 9">
            <a:extLst>
              <a:ext uri="{FF2B5EF4-FFF2-40B4-BE49-F238E27FC236}">
                <a16:creationId xmlns:a16="http://schemas.microsoft.com/office/drawing/2014/main" id="{6C5EC339-D3BE-413B-93B8-AA554D09D1E2}"/>
              </a:ext>
            </a:extLst>
          </p:cNvPr>
          <p:cNvSpPr>
            <a:spLocks noGrp="1"/>
          </p:cNvSpPr>
          <p:nvPr>
            <p:ph sz="quarter" idx="4"/>
          </p:nvPr>
        </p:nvSpPr>
        <p:spPr>
          <a:xfrm>
            <a:off x="6169024" y="1844384"/>
            <a:ext cx="2568885" cy="1404991"/>
          </a:xfrm>
        </p:spPr>
        <p:txBody>
          <a:bodyPr>
            <a:normAutofit/>
          </a:bodyPr>
          <a:lstStyle/>
          <a:p>
            <a:pPr>
              <a:buFont typeface="Wingdings" panose="05000000000000000000" pitchFamily="2" charset="2"/>
              <a:buChar char="Ø"/>
            </a:pPr>
            <a:r>
              <a:rPr lang="en-US" sz="1600" dirty="0"/>
              <a:t>Recommencing bulk sampling program following wet season</a:t>
            </a:r>
          </a:p>
          <a:p>
            <a:pPr>
              <a:buFont typeface="Wingdings" panose="05000000000000000000" pitchFamily="2" charset="2"/>
              <a:buChar char="Ø"/>
            </a:pPr>
            <a:r>
              <a:rPr lang="en-AU" sz="1600" dirty="0"/>
              <a:t>Majority stake discussions advancing</a:t>
            </a:r>
          </a:p>
        </p:txBody>
      </p:sp>
      <p:pic>
        <p:nvPicPr>
          <p:cNvPr id="11" name="Picture 10" descr="A close up of a logo&#10;&#10;Description automatically generated">
            <a:extLst>
              <a:ext uri="{FF2B5EF4-FFF2-40B4-BE49-F238E27FC236}">
                <a16:creationId xmlns:a16="http://schemas.microsoft.com/office/drawing/2014/main" id="{C70F8E8E-6CCF-478B-8E1B-7A7A84DC431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98383" y="363250"/>
            <a:ext cx="529618" cy="539368"/>
          </a:xfrm>
          <a:prstGeom prst="rect">
            <a:avLst/>
          </a:prstGeom>
        </p:spPr>
      </p:pic>
      <p:pic>
        <p:nvPicPr>
          <p:cNvPr id="15" name="Picture 14" descr="A close up of a logo&#10;&#10;Description automatically generated">
            <a:extLst>
              <a:ext uri="{FF2B5EF4-FFF2-40B4-BE49-F238E27FC236}">
                <a16:creationId xmlns:a16="http://schemas.microsoft.com/office/drawing/2014/main" id="{DC28A3CD-4F78-4D9D-87FB-1C375F251314}"/>
              </a:ext>
            </a:extLst>
          </p:cNvPr>
          <p:cNvPicPr>
            <a:picLocks noChangeAspect="1"/>
          </p:cNvPicPr>
          <p:nvPr/>
        </p:nvPicPr>
        <p:blipFill rotWithShape="1">
          <a:blip r:embed="rId3" cstate="screen">
            <a:alphaModFix amt="50000"/>
            <a:extLst>
              <a:ext uri="{28A0092B-C50C-407E-A947-70E740481C1C}">
                <a14:useLocalDpi xmlns:a14="http://schemas.microsoft.com/office/drawing/2010/main"/>
              </a:ext>
            </a:extLst>
          </a:blip>
          <a:srcRect l="-61"/>
          <a:stretch/>
        </p:blipFill>
        <p:spPr>
          <a:xfrm>
            <a:off x="11047962" y="6376724"/>
            <a:ext cx="352138" cy="344751"/>
          </a:xfrm>
          <a:prstGeom prst="rect">
            <a:avLst/>
          </a:prstGeom>
        </p:spPr>
      </p:pic>
      <p:sp>
        <p:nvSpPr>
          <p:cNvPr id="16" name="Slide Number Placeholder 6">
            <a:extLst>
              <a:ext uri="{FF2B5EF4-FFF2-40B4-BE49-F238E27FC236}">
                <a16:creationId xmlns:a16="http://schemas.microsoft.com/office/drawing/2014/main" id="{2DFB8C88-8D7E-473C-BBAF-1D20AB101E69}"/>
              </a:ext>
            </a:extLst>
          </p:cNvPr>
          <p:cNvSpPr>
            <a:spLocks noGrp="1"/>
          </p:cNvSpPr>
          <p:nvPr>
            <p:ph type="sldNum" sz="quarter" idx="12"/>
          </p:nvPr>
        </p:nvSpPr>
        <p:spPr>
          <a:xfrm>
            <a:off x="11047962" y="6377651"/>
            <a:ext cx="352138" cy="34382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74B98F8-FA46-4DDD-9465-E4117984B1FE}" type="slidenum">
              <a:rPr kumimoji="0" lang="en-AU" sz="1200" b="1" i="0" u="none" strike="noStrike" kern="1200" cap="none" spc="0" normalizeH="0" baseline="0" noProof="0" smtClean="0">
                <a:ln>
                  <a:noFill/>
                </a:ln>
                <a:solidFill>
                  <a:schemeClr val="tx1">
                    <a:lumMod val="65000"/>
                    <a:lumOff val="35000"/>
                  </a:schemeClr>
                </a:solidFill>
                <a:effectLst/>
                <a:uLnTx/>
                <a:uFillTx/>
                <a:latin typeface="Klavika Regular" panose="020B05060400000200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AU" sz="1200" b="1" i="0" u="none" strike="noStrike" kern="1200" cap="none" spc="0" normalizeH="0" baseline="0" noProof="0" dirty="0">
              <a:ln>
                <a:noFill/>
              </a:ln>
              <a:solidFill>
                <a:schemeClr val="tx1">
                  <a:lumMod val="65000"/>
                  <a:lumOff val="35000"/>
                </a:schemeClr>
              </a:solidFill>
              <a:effectLst/>
              <a:uLnTx/>
              <a:uFillTx/>
              <a:latin typeface="Klavika Regular" panose="020B0506040000020004" pitchFamily="34" charset="0"/>
              <a:ea typeface="+mn-ea"/>
              <a:cs typeface="+mn-cs"/>
            </a:endParaRPr>
          </a:p>
        </p:txBody>
      </p:sp>
      <p:sp>
        <p:nvSpPr>
          <p:cNvPr id="17" name="TextBox 16">
            <a:extLst>
              <a:ext uri="{FF2B5EF4-FFF2-40B4-BE49-F238E27FC236}">
                <a16:creationId xmlns:a16="http://schemas.microsoft.com/office/drawing/2014/main" id="{A36960EA-CE23-47A5-B702-6A6D70FF2042}"/>
              </a:ext>
            </a:extLst>
          </p:cNvPr>
          <p:cNvSpPr txBox="1"/>
          <p:nvPr/>
        </p:nvSpPr>
        <p:spPr>
          <a:xfrm>
            <a:off x="952775" y="1009168"/>
            <a:ext cx="4750441" cy="307777"/>
          </a:xfrm>
          <a:prstGeom prst="rect">
            <a:avLst/>
          </a:prstGeom>
          <a:solidFill>
            <a:schemeClr val="accent2"/>
          </a:solid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80808"/>
                </a:solidFill>
                <a:effectLst/>
                <a:uLnTx/>
                <a:uFillTx/>
                <a:latin typeface="Klavika Light" panose="020B0506040000020004" pitchFamily="34" charset="0"/>
                <a:ea typeface="+mn-ea"/>
                <a:cs typeface="+mn-cs"/>
              </a:rPr>
              <a:t>…production assets delivered and diamond market strong</a:t>
            </a:r>
          </a:p>
        </p:txBody>
      </p:sp>
      <p:pic>
        <p:nvPicPr>
          <p:cNvPr id="22" name="Picture 6">
            <a:extLst>
              <a:ext uri="{FF2B5EF4-FFF2-40B4-BE49-F238E27FC236}">
                <a16:creationId xmlns:a16="http://schemas.microsoft.com/office/drawing/2014/main" id="{757202EB-63CB-49FD-950B-C83F2AEECA4B}"/>
              </a:ext>
            </a:extLst>
          </p:cNvPr>
          <p:cNvPicPr>
            <a:picLocks noChangeAspect="1" noChangeArrowheads="1"/>
          </p:cNvPicPr>
          <p:nvPr/>
        </p:nvPicPr>
        <p:blipFill>
          <a:blip r:embed="rId4" cstate="screen">
            <a:clrChange>
              <a:clrFrom>
                <a:srgbClr val="FDFDFD"/>
              </a:clrFrom>
              <a:clrTo>
                <a:srgbClr val="FDFDFD">
                  <a:alpha val="0"/>
                </a:srgbClr>
              </a:clrTo>
            </a:clrChange>
            <a:extLst>
              <a:ext uri="{28A0092B-C50C-407E-A947-70E740481C1C}">
                <a14:useLocalDpi xmlns:a14="http://schemas.microsoft.com/office/drawing/2010/main"/>
              </a:ext>
            </a:extLst>
          </a:blip>
          <a:srcRect/>
          <a:stretch>
            <a:fillRect/>
          </a:stretch>
        </p:blipFill>
        <p:spPr bwMode="auto">
          <a:xfrm>
            <a:off x="3028670" y="2612238"/>
            <a:ext cx="293960" cy="335208"/>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A5A2CD36-0538-4472-87F6-D1EB4BFD2065}"/>
              </a:ext>
            </a:extLst>
          </p:cNvPr>
          <p:cNvSpPr txBox="1"/>
          <p:nvPr/>
        </p:nvSpPr>
        <p:spPr>
          <a:xfrm>
            <a:off x="1178916" y="2533579"/>
            <a:ext cx="1657606" cy="457045"/>
          </a:xfrm>
          <a:prstGeom prst="snip2DiagRect">
            <a:avLst/>
          </a:prstGeom>
          <a:solidFill>
            <a:schemeClr val="accent2"/>
          </a:solidFill>
          <a:effectLst/>
        </p:spPr>
        <p:txBody>
          <a:bodyPr wrap="square" tIns="36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chemeClr val="accent1">
                    <a:lumMod val="50000"/>
                  </a:schemeClr>
                </a:solidFill>
                <a:effectLst/>
                <a:uLnTx/>
                <a:uFillTx/>
                <a:latin typeface="Klavika Light" panose="020B0506040000020004" pitchFamily="34" charset="0"/>
                <a:ea typeface="+mn-ea"/>
                <a:cs typeface="+mn-cs"/>
              </a:rPr>
              <a:t>Volume</a:t>
            </a:r>
          </a:p>
        </p:txBody>
      </p:sp>
      <p:sp>
        <p:nvSpPr>
          <p:cNvPr id="26" name="TextBox 25">
            <a:extLst>
              <a:ext uri="{FF2B5EF4-FFF2-40B4-BE49-F238E27FC236}">
                <a16:creationId xmlns:a16="http://schemas.microsoft.com/office/drawing/2014/main" id="{0C851C51-6BC1-4D49-9700-85DEB771C040}"/>
              </a:ext>
            </a:extLst>
          </p:cNvPr>
          <p:cNvSpPr txBox="1"/>
          <p:nvPr/>
        </p:nvSpPr>
        <p:spPr>
          <a:xfrm>
            <a:off x="3514778" y="3050594"/>
            <a:ext cx="1657606" cy="457045"/>
          </a:xfrm>
          <a:prstGeom prst="snip2DiagRect">
            <a:avLst/>
          </a:prstGeom>
          <a:solidFill>
            <a:schemeClr val="accent2"/>
          </a:solidFill>
          <a:effectLst/>
        </p:spPr>
        <p:txBody>
          <a:bodyPr wrap="square" tIns="36000" bIns="36000" rtlCol="0" anchor="ctr">
            <a:noAutofit/>
          </a:bodyPr>
          <a:lstStyle/>
          <a:p>
            <a:pPr lvl="0" algn="ctr">
              <a:defRPr/>
            </a:pPr>
            <a:r>
              <a:rPr lang="en-US" sz="1400" b="1" i="1" dirty="0">
                <a:solidFill>
                  <a:schemeClr val="accent1">
                    <a:lumMod val="50000"/>
                  </a:schemeClr>
                </a:solidFill>
                <a:latin typeface="Klavika Light" panose="020B0506040000020004" pitchFamily="34" charset="0"/>
              </a:rPr>
              <a:t>Price</a:t>
            </a:r>
          </a:p>
        </p:txBody>
      </p:sp>
      <p:sp>
        <p:nvSpPr>
          <p:cNvPr id="27" name="TextBox 26">
            <a:extLst>
              <a:ext uri="{FF2B5EF4-FFF2-40B4-BE49-F238E27FC236}">
                <a16:creationId xmlns:a16="http://schemas.microsoft.com/office/drawing/2014/main" id="{F9AD45A8-C63C-4163-A00F-2367EFC2BE1B}"/>
              </a:ext>
            </a:extLst>
          </p:cNvPr>
          <p:cNvSpPr txBox="1"/>
          <p:nvPr/>
        </p:nvSpPr>
        <p:spPr>
          <a:xfrm>
            <a:off x="1178916" y="3055076"/>
            <a:ext cx="1657606" cy="457045"/>
          </a:xfrm>
          <a:prstGeom prst="snip2DiagRect">
            <a:avLst/>
          </a:prstGeom>
          <a:solidFill>
            <a:schemeClr val="accent2"/>
          </a:solidFill>
          <a:effectLst/>
        </p:spPr>
        <p:txBody>
          <a:bodyPr wrap="square" tIns="36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1" dirty="0">
                <a:solidFill>
                  <a:schemeClr val="accent1">
                    <a:lumMod val="50000"/>
                  </a:schemeClr>
                </a:solidFill>
                <a:latin typeface="Klavika Light" panose="020B0506040000020004" pitchFamily="34" charset="0"/>
              </a:rPr>
              <a:t>Large stone frequency</a:t>
            </a:r>
            <a:endParaRPr kumimoji="0" lang="en-US" sz="1400" b="1" i="1" u="none" strike="noStrike" kern="1200" cap="none" spc="0" normalizeH="0" baseline="0" noProof="0" dirty="0">
              <a:ln>
                <a:noFill/>
              </a:ln>
              <a:solidFill>
                <a:schemeClr val="accent1">
                  <a:lumMod val="50000"/>
                </a:schemeClr>
              </a:solidFill>
              <a:effectLst/>
              <a:uLnTx/>
              <a:uFillTx/>
              <a:latin typeface="Klavika Light" panose="020B0506040000020004" pitchFamily="34" charset="0"/>
              <a:ea typeface="+mn-ea"/>
              <a:cs typeface="+mn-cs"/>
            </a:endParaRPr>
          </a:p>
        </p:txBody>
      </p:sp>
      <p:sp>
        <p:nvSpPr>
          <p:cNvPr id="28" name="TextBox 27">
            <a:extLst>
              <a:ext uri="{FF2B5EF4-FFF2-40B4-BE49-F238E27FC236}">
                <a16:creationId xmlns:a16="http://schemas.microsoft.com/office/drawing/2014/main" id="{2C5D56AF-1ADD-4AC3-95F0-54A88D96917B}"/>
              </a:ext>
            </a:extLst>
          </p:cNvPr>
          <p:cNvSpPr txBox="1"/>
          <p:nvPr/>
        </p:nvSpPr>
        <p:spPr>
          <a:xfrm>
            <a:off x="3514778" y="3578004"/>
            <a:ext cx="1657606" cy="457045"/>
          </a:xfrm>
          <a:prstGeom prst="snip2DiagRect">
            <a:avLst/>
          </a:prstGeom>
          <a:solidFill>
            <a:schemeClr val="accent2"/>
          </a:solidFill>
          <a:effectLst/>
        </p:spPr>
        <p:txBody>
          <a:bodyPr wrap="square" tIns="36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chemeClr val="accent1">
                    <a:lumMod val="50000"/>
                  </a:schemeClr>
                </a:solidFill>
                <a:effectLst/>
                <a:uLnTx/>
                <a:uFillTx/>
                <a:latin typeface="Klavika Light" panose="020B0506040000020004" pitchFamily="34" charset="0"/>
                <a:ea typeface="+mn-ea"/>
                <a:cs typeface="+mn-cs"/>
              </a:rPr>
              <a:t>Polished revenues</a:t>
            </a:r>
          </a:p>
        </p:txBody>
      </p:sp>
      <p:sp>
        <p:nvSpPr>
          <p:cNvPr id="29" name="TextBox 28">
            <a:extLst>
              <a:ext uri="{FF2B5EF4-FFF2-40B4-BE49-F238E27FC236}">
                <a16:creationId xmlns:a16="http://schemas.microsoft.com/office/drawing/2014/main" id="{0D8F9980-31F6-4512-A4A6-B6270AAB2749}"/>
              </a:ext>
            </a:extLst>
          </p:cNvPr>
          <p:cNvSpPr txBox="1"/>
          <p:nvPr/>
        </p:nvSpPr>
        <p:spPr>
          <a:xfrm>
            <a:off x="1178916" y="3578004"/>
            <a:ext cx="1657606" cy="457045"/>
          </a:xfrm>
          <a:prstGeom prst="snip2DiagRect">
            <a:avLst/>
          </a:prstGeom>
          <a:solidFill>
            <a:schemeClr val="accent2"/>
          </a:solidFill>
          <a:effectLst/>
        </p:spPr>
        <p:txBody>
          <a:bodyPr wrap="square" tIns="36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chemeClr val="accent1">
                    <a:lumMod val="50000"/>
                  </a:schemeClr>
                </a:solidFill>
                <a:effectLst/>
                <a:uLnTx/>
                <a:uFillTx/>
                <a:latin typeface="Klavika Light" panose="020B0506040000020004" pitchFamily="34" charset="0"/>
                <a:ea typeface="+mn-ea"/>
                <a:cs typeface="+mn-cs"/>
              </a:rPr>
              <a:t>Rough revenues</a:t>
            </a:r>
          </a:p>
        </p:txBody>
      </p:sp>
      <p:sp>
        <p:nvSpPr>
          <p:cNvPr id="30" name="TextBox 29">
            <a:extLst>
              <a:ext uri="{FF2B5EF4-FFF2-40B4-BE49-F238E27FC236}">
                <a16:creationId xmlns:a16="http://schemas.microsoft.com/office/drawing/2014/main" id="{975CD2BB-87C7-401E-BFEF-489A2BAE777D}"/>
              </a:ext>
            </a:extLst>
          </p:cNvPr>
          <p:cNvSpPr txBox="1"/>
          <p:nvPr/>
        </p:nvSpPr>
        <p:spPr>
          <a:xfrm>
            <a:off x="1180262" y="4100932"/>
            <a:ext cx="1657606" cy="457045"/>
          </a:xfrm>
          <a:prstGeom prst="snip2DiagRect">
            <a:avLst/>
          </a:prstGeom>
          <a:solidFill>
            <a:schemeClr val="accent2"/>
          </a:solidFill>
          <a:effectLst>
            <a:reflection blurRad="6350" stA="50000" endA="300" endPos="55500" dist="50800" dir="5400000" sy="-100000" algn="bl" rotWithShape="0"/>
          </a:effectLst>
        </p:spPr>
        <p:txBody>
          <a:bodyPr wrap="square" tIns="36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chemeClr val="accent1">
                    <a:lumMod val="50000"/>
                  </a:schemeClr>
                </a:solidFill>
                <a:effectLst/>
                <a:uLnTx/>
                <a:uFillTx/>
                <a:latin typeface="Klavika Light" panose="020B0506040000020004" pitchFamily="34" charset="0"/>
                <a:ea typeface="+mn-ea"/>
                <a:cs typeface="+mn-cs"/>
              </a:rPr>
              <a:t>Reduced per unit operating costs</a:t>
            </a:r>
          </a:p>
        </p:txBody>
      </p:sp>
      <p:sp>
        <p:nvSpPr>
          <p:cNvPr id="31" name="TextBox 30">
            <a:extLst>
              <a:ext uri="{FF2B5EF4-FFF2-40B4-BE49-F238E27FC236}">
                <a16:creationId xmlns:a16="http://schemas.microsoft.com/office/drawing/2014/main" id="{DEDE9593-C86E-4281-BC43-FBF24642CBEF}"/>
              </a:ext>
            </a:extLst>
          </p:cNvPr>
          <p:cNvSpPr txBox="1"/>
          <p:nvPr/>
        </p:nvSpPr>
        <p:spPr>
          <a:xfrm>
            <a:off x="3514778" y="2533579"/>
            <a:ext cx="1657606" cy="457045"/>
          </a:xfrm>
          <a:prstGeom prst="snip2DiagRect">
            <a:avLst/>
          </a:prstGeom>
          <a:solidFill>
            <a:schemeClr val="accent2"/>
          </a:solidFill>
          <a:effectLst/>
        </p:spPr>
        <p:txBody>
          <a:bodyPr wrap="square" tIns="36000" bIns="36000"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1" u="none" strike="noStrike" cap="none" spc="0" normalizeH="0" baseline="0">
                <a:ln>
                  <a:noFill/>
                </a:ln>
                <a:solidFill>
                  <a:srgbClr val="080808"/>
                </a:solidFill>
                <a:effectLst/>
                <a:uLnTx/>
                <a:uFillTx/>
                <a:latin typeface="Klavika Light" panose="020B0506040000020004" pitchFamily="34" charset="0"/>
              </a:defRPr>
            </a:lvl1pPr>
          </a:lstStyle>
          <a:p>
            <a:r>
              <a:rPr lang="en-US" dirty="0">
                <a:solidFill>
                  <a:schemeClr val="accent1">
                    <a:lumMod val="50000"/>
                  </a:schemeClr>
                </a:solidFill>
              </a:rPr>
              <a:t>Production</a:t>
            </a:r>
          </a:p>
        </p:txBody>
      </p:sp>
      <p:pic>
        <p:nvPicPr>
          <p:cNvPr id="32" name="Picture 6">
            <a:extLst>
              <a:ext uri="{FF2B5EF4-FFF2-40B4-BE49-F238E27FC236}">
                <a16:creationId xmlns:a16="http://schemas.microsoft.com/office/drawing/2014/main" id="{DA4F7DB9-8A21-45C3-8032-61773ACAD4E1}"/>
              </a:ext>
            </a:extLst>
          </p:cNvPr>
          <p:cNvPicPr>
            <a:picLocks noChangeAspect="1" noChangeArrowheads="1"/>
          </p:cNvPicPr>
          <p:nvPr/>
        </p:nvPicPr>
        <p:blipFill>
          <a:blip r:embed="rId4" cstate="screen">
            <a:clrChange>
              <a:clrFrom>
                <a:srgbClr val="FDFDFD"/>
              </a:clrFrom>
              <a:clrTo>
                <a:srgbClr val="FDFDFD">
                  <a:alpha val="0"/>
                </a:srgbClr>
              </a:clrTo>
            </a:clrChange>
            <a:extLst>
              <a:ext uri="{28A0092B-C50C-407E-A947-70E740481C1C}">
                <a14:useLocalDpi xmlns:a14="http://schemas.microsoft.com/office/drawing/2010/main"/>
              </a:ext>
            </a:extLst>
          </a:blip>
          <a:srcRect/>
          <a:stretch>
            <a:fillRect/>
          </a:stretch>
        </p:blipFill>
        <p:spPr bwMode="auto">
          <a:xfrm>
            <a:off x="5368566" y="2612238"/>
            <a:ext cx="293960" cy="33520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a:extLst>
              <a:ext uri="{FF2B5EF4-FFF2-40B4-BE49-F238E27FC236}">
                <a16:creationId xmlns:a16="http://schemas.microsoft.com/office/drawing/2014/main" id="{A954BC5F-B7A3-4595-A925-63BAA2DDF73C}"/>
              </a:ext>
            </a:extLst>
          </p:cNvPr>
          <p:cNvPicPr>
            <a:picLocks noChangeAspect="1" noChangeArrowheads="1"/>
          </p:cNvPicPr>
          <p:nvPr/>
        </p:nvPicPr>
        <p:blipFill>
          <a:blip r:embed="rId4" cstate="screen">
            <a:clrChange>
              <a:clrFrom>
                <a:srgbClr val="FDFDFD"/>
              </a:clrFrom>
              <a:clrTo>
                <a:srgbClr val="FDFDFD">
                  <a:alpha val="0"/>
                </a:srgbClr>
              </a:clrTo>
            </a:clrChange>
            <a:extLst>
              <a:ext uri="{28A0092B-C50C-407E-A947-70E740481C1C}">
                <a14:useLocalDpi xmlns:a14="http://schemas.microsoft.com/office/drawing/2010/main"/>
              </a:ext>
            </a:extLst>
          </a:blip>
          <a:srcRect/>
          <a:stretch>
            <a:fillRect/>
          </a:stretch>
        </p:blipFill>
        <p:spPr bwMode="auto">
          <a:xfrm>
            <a:off x="3028670" y="3149082"/>
            <a:ext cx="293960" cy="33520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a:extLst>
              <a:ext uri="{FF2B5EF4-FFF2-40B4-BE49-F238E27FC236}">
                <a16:creationId xmlns:a16="http://schemas.microsoft.com/office/drawing/2014/main" id="{4057DF27-DEF3-4316-AE7E-FB113845EE21}"/>
              </a:ext>
            </a:extLst>
          </p:cNvPr>
          <p:cNvPicPr>
            <a:picLocks noChangeAspect="1" noChangeArrowheads="1"/>
          </p:cNvPicPr>
          <p:nvPr/>
        </p:nvPicPr>
        <p:blipFill>
          <a:blip r:embed="rId4" cstate="screen">
            <a:clrChange>
              <a:clrFrom>
                <a:srgbClr val="FDFDFD"/>
              </a:clrFrom>
              <a:clrTo>
                <a:srgbClr val="FDFDFD">
                  <a:alpha val="0"/>
                </a:srgbClr>
              </a:clrTo>
            </a:clrChange>
            <a:extLst>
              <a:ext uri="{28A0092B-C50C-407E-A947-70E740481C1C}">
                <a14:useLocalDpi xmlns:a14="http://schemas.microsoft.com/office/drawing/2010/main"/>
              </a:ext>
            </a:extLst>
          </a:blip>
          <a:srcRect/>
          <a:stretch>
            <a:fillRect/>
          </a:stretch>
        </p:blipFill>
        <p:spPr bwMode="auto">
          <a:xfrm>
            <a:off x="5368566" y="3144600"/>
            <a:ext cx="293960" cy="33520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6">
            <a:extLst>
              <a:ext uri="{FF2B5EF4-FFF2-40B4-BE49-F238E27FC236}">
                <a16:creationId xmlns:a16="http://schemas.microsoft.com/office/drawing/2014/main" id="{13CC3CDA-D967-40A4-8391-6D169FBDFC64}"/>
              </a:ext>
            </a:extLst>
          </p:cNvPr>
          <p:cNvPicPr>
            <a:picLocks noChangeAspect="1" noChangeArrowheads="1"/>
          </p:cNvPicPr>
          <p:nvPr/>
        </p:nvPicPr>
        <p:blipFill>
          <a:blip r:embed="rId4" cstate="screen">
            <a:clrChange>
              <a:clrFrom>
                <a:srgbClr val="FDFDFD"/>
              </a:clrFrom>
              <a:clrTo>
                <a:srgbClr val="FDFDFD">
                  <a:alpha val="0"/>
                </a:srgbClr>
              </a:clrTo>
            </a:clrChange>
            <a:extLst>
              <a:ext uri="{28A0092B-C50C-407E-A947-70E740481C1C}">
                <a14:useLocalDpi xmlns:a14="http://schemas.microsoft.com/office/drawing/2010/main"/>
              </a:ext>
            </a:extLst>
          </a:blip>
          <a:srcRect/>
          <a:stretch>
            <a:fillRect/>
          </a:stretch>
        </p:blipFill>
        <p:spPr bwMode="auto">
          <a:xfrm>
            <a:off x="3028670" y="3682936"/>
            <a:ext cx="293960" cy="33520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a:extLst>
              <a:ext uri="{FF2B5EF4-FFF2-40B4-BE49-F238E27FC236}">
                <a16:creationId xmlns:a16="http://schemas.microsoft.com/office/drawing/2014/main" id="{88429D70-F007-407C-A9B2-E44B48FE3C1B}"/>
              </a:ext>
            </a:extLst>
          </p:cNvPr>
          <p:cNvPicPr>
            <a:picLocks noChangeAspect="1" noChangeArrowheads="1"/>
          </p:cNvPicPr>
          <p:nvPr/>
        </p:nvPicPr>
        <p:blipFill>
          <a:blip r:embed="rId4" cstate="screen">
            <a:clrChange>
              <a:clrFrom>
                <a:srgbClr val="FDFDFD"/>
              </a:clrFrom>
              <a:clrTo>
                <a:srgbClr val="FDFDFD">
                  <a:alpha val="0"/>
                </a:srgbClr>
              </a:clrTo>
            </a:clrChange>
            <a:extLst>
              <a:ext uri="{28A0092B-C50C-407E-A947-70E740481C1C}">
                <a14:useLocalDpi xmlns:a14="http://schemas.microsoft.com/office/drawing/2010/main"/>
              </a:ext>
            </a:extLst>
          </a:blip>
          <a:srcRect/>
          <a:stretch>
            <a:fillRect/>
          </a:stretch>
        </p:blipFill>
        <p:spPr bwMode="auto">
          <a:xfrm>
            <a:off x="5368566" y="3683968"/>
            <a:ext cx="293960" cy="33520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a:extLst>
              <a:ext uri="{FF2B5EF4-FFF2-40B4-BE49-F238E27FC236}">
                <a16:creationId xmlns:a16="http://schemas.microsoft.com/office/drawing/2014/main" id="{8ED5D2E7-E461-4266-85B1-680E3D2EDFCD}"/>
              </a:ext>
            </a:extLst>
          </p:cNvPr>
          <p:cNvPicPr>
            <a:picLocks noChangeAspect="1" noChangeArrowheads="1"/>
          </p:cNvPicPr>
          <p:nvPr/>
        </p:nvPicPr>
        <p:blipFill>
          <a:blip r:embed="rId4" cstate="screen">
            <a:clrChange>
              <a:clrFrom>
                <a:srgbClr val="FDFDFD"/>
              </a:clrFrom>
              <a:clrTo>
                <a:srgbClr val="FDFDFD">
                  <a:alpha val="0"/>
                </a:srgbClr>
              </a:clrTo>
            </a:clrChange>
            <a:extLst>
              <a:ext uri="{28A0092B-C50C-407E-A947-70E740481C1C}">
                <a14:useLocalDpi xmlns:a14="http://schemas.microsoft.com/office/drawing/2010/main"/>
              </a:ext>
            </a:extLst>
          </a:blip>
          <a:srcRect/>
          <a:stretch>
            <a:fillRect/>
          </a:stretch>
        </p:blipFill>
        <p:spPr bwMode="auto">
          <a:xfrm>
            <a:off x="3028670" y="4222769"/>
            <a:ext cx="293960" cy="335208"/>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D6FBEC70-B6A1-4C45-9EB4-85CE787B5AAD}"/>
              </a:ext>
            </a:extLst>
          </p:cNvPr>
          <p:cNvSpPr txBox="1"/>
          <p:nvPr/>
        </p:nvSpPr>
        <p:spPr>
          <a:xfrm>
            <a:off x="1178916" y="4930725"/>
            <a:ext cx="1657606" cy="1160903"/>
          </a:xfrm>
          <a:prstGeom prst="ellipse">
            <a:avLst/>
          </a:prstGeom>
          <a:solidFill>
            <a:schemeClr val="tx1"/>
          </a:solidFill>
          <a:effectLst>
            <a:reflection blurRad="6350" stA="50000" endA="300" endPos="38500" dist="50800" dir="5400000" sy="-100000" algn="bl" rotWithShape="0"/>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chemeClr val="bg1"/>
                </a:solidFill>
                <a:effectLst/>
                <a:uLnTx/>
                <a:uFillTx/>
                <a:latin typeface="Klavika Light" panose="020B0506040000020004" pitchFamily="34" charset="0"/>
                <a:ea typeface="+mn-ea"/>
                <a:cs typeface="+mn-cs"/>
              </a:rPr>
              <a:t>Returns on mining investments to Lucapa</a:t>
            </a:r>
          </a:p>
        </p:txBody>
      </p:sp>
      <p:pic>
        <p:nvPicPr>
          <p:cNvPr id="39" name="Picture 6">
            <a:extLst>
              <a:ext uri="{FF2B5EF4-FFF2-40B4-BE49-F238E27FC236}">
                <a16:creationId xmlns:a16="http://schemas.microsoft.com/office/drawing/2014/main" id="{A58E7EAD-6C91-40BC-A9C2-85F8E9F16682}"/>
              </a:ext>
            </a:extLst>
          </p:cNvPr>
          <p:cNvPicPr>
            <a:picLocks noChangeAspect="1" noChangeArrowheads="1"/>
          </p:cNvPicPr>
          <p:nvPr/>
        </p:nvPicPr>
        <p:blipFill>
          <a:blip r:embed="rId5" cstate="screen">
            <a:clrChange>
              <a:clrFrom>
                <a:srgbClr val="FDFDFD"/>
              </a:clrFrom>
              <a:clrTo>
                <a:srgbClr val="FDFDFD">
                  <a:alpha val="0"/>
                </a:srgbClr>
              </a:clrTo>
            </a:clrChange>
            <a:extLst>
              <a:ext uri="{28A0092B-C50C-407E-A947-70E740481C1C}">
                <a14:useLocalDpi xmlns:a14="http://schemas.microsoft.com/office/drawing/2010/main"/>
              </a:ext>
            </a:extLst>
          </a:blip>
          <a:srcRect/>
          <a:stretch>
            <a:fillRect/>
          </a:stretch>
        </p:blipFill>
        <p:spPr bwMode="auto">
          <a:xfrm>
            <a:off x="2893114" y="5188995"/>
            <a:ext cx="565072" cy="644361"/>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21473F21-61C9-4DC4-AA03-1AD621C3D21A}"/>
              </a:ext>
            </a:extLst>
          </p:cNvPr>
          <p:cNvSpPr txBox="1"/>
          <p:nvPr/>
        </p:nvSpPr>
        <p:spPr>
          <a:xfrm>
            <a:off x="2346847" y="4617947"/>
            <a:ext cx="1657606" cy="588110"/>
          </a:xfrm>
          <a:prstGeom prst="downArrowCallout">
            <a:avLst/>
          </a:prstGeom>
          <a:solidFill>
            <a:schemeClr val="accent2"/>
          </a:solidFill>
          <a:effectLst/>
        </p:spPr>
        <p:txBody>
          <a:bodyPr wrap="square" tIns="36000" bIns="36000"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1" u="none" strike="noStrike" cap="none" spc="0" normalizeH="0" baseline="0">
                <a:ln>
                  <a:noFill/>
                </a:ln>
                <a:solidFill>
                  <a:srgbClr val="080808"/>
                </a:solidFill>
                <a:effectLst/>
                <a:uLnTx/>
                <a:uFillTx/>
                <a:latin typeface="Klavika Light" panose="020B0506040000020004" pitchFamily="34" charset="0"/>
              </a:defRPr>
            </a:lvl1pPr>
          </a:lstStyle>
          <a:p>
            <a:r>
              <a:rPr lang="en-US" dirty="0">
                <a:solidFill>
                  <a:schemeClr val="bg1"/>
                </a:solidFill>
              </a:rPr>
              <a:t>Cash flows</a:t>
            </a:r>
          </a:p>
        </p:txBody>
      </p:sp>
      <p:pic>
        <p:nvPicPr>
          <p:cNvPr id="41" name="Picture 6">
            <a:extLst>
              <a:ext uri="{FF2B5EF4-FFF2-40B4-BE49-F238E27FC236}">
                <a16:creationId xmlns:a16="http://schemas.microsoft.com/office/drawing/2014/main" id="{86F2D769-C71F-4D03-96C4-8A44D071C6BA}"/>
              </a:ext>
            </a:extLst>
          </p:cNvPr>
          <p:cNvPicPr>
            <a:picLocks noChangeAspect="1" noChangeArrowheads="1"/>
          </p:cNvPicPr>
          <p:nvPr/>
        </p:nvPicPr>
        <p:blipFill>
          <a:blip r:embed="rId4" cstate="screen">
            <a:clrChange>
              <a:clrFrom>
                <a:srgbClr val="FDFDFD"/>
              </a:clrFrom>
              <a:clrTo>
                <a:srgbClr val="FDFDFD">
                  <a:alpha val="0"/>
                </a:srgbClr>
              </a:clrTo>
            </a:clrChange>
            <a:extLst>
              <a:ext uri="{28A0092B-C50C-407E-A947-70E740481C1C}">
                <a14:useLocalDpi xmlns:a14="http://schemas.microsoft.com/office/drawing/2010/main"/>
              </a:ext>
            </a:extLst>
          </a:blip>
          <a:srcRect/>
          <a:stretch>
            <a:fillRect/>
          </a:stretch>
        </p:blipFill>
        <p:spPr bwMode="auto">
          <a:xfrm>
            <a:off x="5368566" y="4222769"/>
            <a:ext cx="293960" cy="335208"/>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a:extLst>
              <a:ext uri="{FF2B5EF4-FFF2-40B4-BE49-F238E27FC236}">
                <a16:creationId xmlns:a16="http://schemas.microsoft.com/office/drawing/2014/main" id="{5246819F-6A4B-4D8E-B78F-7AB132F862C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244407" y="1884440"/>
            <a:ext cx="1299682" cy="1299682"/>
          </a:xfrm>
          <a:prstGeom prst="flowChartConnector">
            <a:avLst/>
          </a:prstGeom>
          <a:ln w="28575">
            <a:solidFill>
              <a:schemeClr val="accent1">
                <a:lumMod val="75000"/>
              </a:schemeClr>
            </a:solidFill>
          </a:ln>
        </p:spPr>
      </p:pic>
      <p:sp>
        <p:nvSpPr>
          <p:cNvPr id="46" name="TextBox 45">
            <a:extLst>
              <a:ext uri="{FF2B5EF4-FFF2-40B4-BE49-F238E27FC236}">
                <a16:creationId xmlns:a16="http://schemas.microsoft.com/office/drawing/2014/main" id="{2C69E206-3630-4248-A0F7-6BECA79AA4D9}"/>
              </a:ext>
            </a:extLst>
          </p:cNvPr>
          <p:cNvSpPr txBox="1"/>
          <p:nvPr/>
        </p:nvSpPr>
        <p:spPr>
          <a:xfrm>
            <a:off x="3514778" y="4100932"/>
            <a:ext cx="1657606" cy="457045"/>
          </a:xfrm>
          <a:prstGeom prst="snip2DiagRect">
            <a:avLst/>
          </a:prstGeom>
          <a:solidFill>
            <a:schemeClr val="accent2"/>
          </a:solidFill>
          <a:effectLst>
            <a:reflection blurRad="6350" stA="50000" endA="300" endPos="55500" dist="50800" dir="5400000" sy="-100000" algn="bl" rotWithShape="0"/>
          </a:effectLst>
        </p:spPr>
        <p:txBody>
          <a:bodyPr wrap="square" tIns="36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chemeClr val="accent1">
                    <a:lumMod val="50000"/>
                  </a:schemeClr>
                </a:solidFill>
                <a:effectLst/>
                <a:uLnTx/>
                <a:uFillTx/>
                <a:latin typeface="Klavika Light" panose="020B0506040000020004" pitchFamily="34" charset="0"/>
                <a:ea typeface="+mn-ea"/>
                <a:cs typeface="+mn-cs"/>
              </a:rPr>
              <a:t>P</a:t>
            </a:r>
            <a:r>
              <a:rPr kumimoji="0" lang="en-US" sz="1400" b="1" i="1" u="none" strike="noStrike" kern="1200" cap="none" spc="0" normalizeH="0" noProof="0" dirty="0">
                <a:ln>
                  <a:noFill/>
                </a:ln>
                <a:solidFill>
                  <a:schemeClr val="accent1">
                    <a:lumMod val="50000"/>
                  </a:schemeClr>
                </a:solidFill>
                <a:effectLst/>
                <a:uLnTx/>
                <a:uFillTx/>
                <a:latin typeface="Klavika Light" panose="020B0506040000020004" pitchFamily="34" charset="0"/>
                <a:ea typeface="+mn-ea"/>
                <a:cs typeface="+mn-cs"/>
              </a:rPr>
              <a:t>rofits</a:t>
            </a:r>
            <a:endParaRPr kumimoji="0" lang="en-US" sz="1400" b="1" i="1" u="none" strike="noStrike" kern="1200" cap="none" spc="0" normalizeH="0" baseline="0" noProof="0" dirty="0">
              <a:ln>
                <a:noFill/>
              </a:ln>
              <a:solidFill>
                <a:schemeClr val="accent1">
                  <a:lumMod val="50000"/>
                </a:schemeClr>
              </a:solidFill>
              <a:effectLst/>
              <a:uLnTx/>
              <a:uFillTx/>
              <a:latin typeface="Klavika Light" panose="020B0506040000020004" pitchFamily="34" charset="0"/>
              <a:ea typeface="+mn-ea"/>
              <a:cs typeface="+mn-cs"/>
            </a:endParaRPr>
          </a:p>
        </p:txBody>
      </p:sp>
      <p:grpSp>
        <p:nvGrpSpPr>
          <p:cNvPr id="8" name="Group 7">
            <a:extLst>
              <a:ext uri="{FF2B5EF4-FFF2-40B4-BE49-F238E27FC236}">
                <a16:creationId xmlns:a16="http://schemas.microsoft.com/office/drawing/2014/main" id="{8BD3DAF6-DD35-4CFC-B6C4-73DD05747332}"/>
              </a:ext>
            </a:extLst>
          </p:cNvPr>
          <p:cNvGrpSpPr/>
          <p:nvPr/>
        </p:nvGrpSpPr>
        <p:grpSpPr>
          <a:xfrm>
            <a:off x="6169024" y="3523324"/>
            <a:ext cx="5183188" cy="2518567"/>
            <a:chOff x="6169024" y="3654361"/>
            <a:chExt cx="5183188" cy="2518567"/>
          </a:xfrm>
        </p:grpSpPr>
        <p:sp>
          <p:nvSpPr>
            <p:cNvPr id="47" name="Content Placeholder 5">
              <a:extLst>
                <a:ext uri="{FF2B5EF4-FFF2-40B4-BE49-F238E27FC236}">
                  <a16:creationId xmlns:a16="http://schemas.microsoft.com/office/drawing/2014/main" id="{C751A199-4996-4B94-90D5-699EBB25ACF0}"/>
                </a:ext>
              </a:extLst>
            </p:cNvPr>
            <p:cNvSpPr txBox="1">
              <a:spLocks/>
            </p:cNvSpPr>
            <p:nvPr/>
          </p:nvSpPr>
          <p:spPr>
            <a:xfrm>
              <a:off x="6169024" y="3654361"/>
              <a:ext cx="5183188" cy="1138773"/>
            </a:xfrm>
            <a:prstGeom prst="rect">
              <a:avLst/>
            </a:prstGeom>
            <a:solidFill>
              <a:schemeClr val="accent5">
                <a:lumMod val="60000"/>
                <a:lumOff val="40000"/>
              </a:schemeClr>
            </a:solid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400" b="1" i="1" u="none" strike="noStrike" cap="none" spc="0" normalizeH="0" baseline="0">
                  <a:ln>
                    <a:noFill/>
                  </a:ln>
                  <a:solidFill>
                    <a:srgbClr val="080808"/>
                  </a:solidFill>
                  <a:effectLst/>
                  <a:uLnTx/>
                  <a:uFillTx/>
                  <a:latin typeface="Klavika Light" panose="020B05060400000200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Klavika Regular" panose="020B05060400000200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Klavika Regular" panose="020B05060400000200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Klavika Regular" panose="020B05060400000200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Klavika Regular" panose="020B050604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b="0" dirty="0"/>
                <a:t>We are just 3 months in and….</a:t>
              </a:r>
            </a:p>
            <a:p>
              <a:pPr algn="ctr"/>
              <a:r>
                <a:rPr lang="en-US" sz="2400" dirty="0">
                  <a:solidFill>
                    <a:schemeClr val="bg1"/>
                  </a:solidFill>
                </a:rPr>
                <a:t>2021 is already a defining year for Lucapa!</a:t>
              </a:r>
            </a:p>
          </p:txBody>
        </p:sp>
        <p:pic>
          <p:nvPicPr>
            <p:cNvPr id="7" name="Picture 6">
              <a:extLst>
                <a:ext uri="{FF2B5EF4-FFF2-40B4-BE49-F238E27FC236}">
                  <a16:creationId xmlns:a16="http://schemas.microsoft.com/office/drawing/2014/main" id="{917EE203-E9CC-41BD-AFE8-E6C375899FB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169025" y="4791075"/>
              <a:ext cx="5183187" cy="1381853"/>
            </a:xfrm>
            <a:prstGeom prst="rect">
              <a:avLst/>
            </a:prstGeom>
          </p:spPr>
        </p:pic>
      </p:grpSp>
      <p:sp>
        <p:nvSpPr>
          <p:cNvPr id="60" name="TextBox 59">
            <a:extLst>
              <a:ext uri="{FF2B5EF4-FFF2-40B4-BE49-F238E27FC236}">
                <a16:creationId xmlns:a16="http://schemas.microsoft.com/office/drawing/2014/main" id="{F83B99E9-11BE-4A48-A025-94FEC0038A60}"/>
              </a:ext>
            </a:extLst>
          </p:cNvPr>
          <p:cNvSpPr txBox="1"/>
          <p:nvPr/>
        </p:nvSpPr>
        <p:spPr>
          <a:xfrm>
            <a:off x="3514778" y="4930725"/>
            <a:ext cx="1657606" cy="1160903"/>
          </a:xfrm>
          <a:prstGeom prst="ellipse">
            <a:avLst/>
          </a:prstGeom>
          <a:solidFill>
            <a:schemeClr val="tx1"/>
          </a:solidFill>
          <a:effectLst>
            <a:reflection blurRad="6350" stA="50000" endA="300" endPos="38500" dist="50800" dir="5400000" sy="-100000" algn="bl" rotWithShape="0"/>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chemeClr val="bg1"/>
                </a:solidFill>
                <a:effectLst/>
                <a:uLnTx/>
                <a:uFillTx/>
                <a:latin typeface="Klavika Light" panose="020B0506040000020004" pitchFamily="34" charset="0"/>
                <a:ea typeface="+mn-ea"/>
                <a:cs typeface="+mn-cs"/>
              </a:rPr>
              <a:t>Not from one, but two niche mining operations</a:t>
            </a:r>
          </a:p>
        </p:txBody>
      </p:sp>
      <p:sp>
        <p:nvSpPr>
          <p:cNvPr id="43" name="TextBox 42">
            <a:extLst>
              <a:ext uri="{FF2B5EF4-FFF2-40B4-BE49-F238E27FC236}">
                <a16:creationId xmlns:a16="http://schemas.microsoft.com/office/drawing/2014/main" id="{C27B3A9D-AC83-4ADF-B07A-06B730ED2861}"/>
              </a:ext>
            </a:extLst>
          </p:cNvPr>
          <p:cNvSpPr txBox="1"/>
          <p:nvPr/>
        </p:nvSpPr>
        <p:spPr>
          <a:xfrm>
            <a:off x="952775" y="6199850"/>
            <a:ext cx="4709751" cy="307777"/>
          </a:xfrm>
          <a:prstGeom prst="rect">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effectLst/>
                <a:uLnTx/>
                <a:uFillTx/>
                <a:latin typeface="Klavika Light" panose="020B0506040000020004" pitchFamily="34" charset="0"/>
                <a:ea typeface="+mn-ea"/>
                <a:cs typeface="+mn-cs"/>
              </a:rPr>
              <a:t>Maiden production guidance for</a:t>
            </a:r>
            <a:r>
              <a:rPr kumimoji="0" lang="en-US" sz="1400" b="1" i="1" u="none" strike="noStrike" kern="1200" cap="none" spc="0" normalizeH="0" noProof="0" dirty="0">
                <a:ln>
                  <a:noFill/>
                </a:ln>
                <a:effectLst/>
                <a:uLnTx/>
                <a:uFillTx/>
                <a:latin typeface="Klavika Light" panose="020B0506040000020004" pitchFamily="34" charset="0"/>
                <a:ea typeface="+mn-ea"/>
                <a:cs typeface="+mn-cs"/>
              </a:rPr>
              <a:t> 2021 </a:t>
            </a:r>
            <a:r>
              <a:rPr kumimoji="0" lang="en-US" sz="1400" b="1" i="1" u="none" strike="noStrike" kern="1200" cap="none" spc="0" normalizeH="0" baseline="0" noProof="0" dirty="0">
                <a:ln>
                  <a:noFill/>
                </a:ln>
                <a:effectLst/>
                <a:uLnTx/>
                <a:uFillTx/>
                <a:latin typeface="Klavika Light" panose="020B0506040000020004" pitchFamily="34" charset="0"/>
                <a:ea typeface="+mn-ea"/>
                <a:cs typeface="+mn-cs"/>
              </a:rPr>
              <a:t>to be published Q2</a:t>
            </a:r>
          </a:p>
        </p:txBody>
      </p:sp>
    </p:spTree>
    <p:extLst>
      <p:ext uri="{BB962C8B-B14F-4D97-AF65-F5344CB8AC3E}">
        <p14:creationId xmlns:p14="http://schemas.microsoft.com/office/powerpoint/2010/main" val="252335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childTnLst>
                          </p:cTn>
                        </p:par>
                        <p:par>
                          <p:cTn id="30" fill="hold">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par>
                          <p:cTn id="38" fill="hold">
                            <p:stCondLst>
                              <p:cond delay="2500"/>
                            </p:stCondLst>
                            <p:childTnLst>
                              <p:par>
                                <p:cTn id="39" presetID="10" presetClass="entr" presetSubtype="0"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childTnLst>
                          </p:cTn>
                        </p:par>
                        <p:par>
                          <p:cTn id="42" fill="hold">
                            <p:stCondLst>
                              <p:cond delay="3000"/>
                            </p:stCondLst>
                            <p:childTnLst>
                              <p:par>
                                <p:cTn id="43" presetID="10"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500"/>
                                        <p:tgtEl>
                                          <p:spTgt spid="30"/>
                                        </p:tgtEl>
                                      </p:cBhvr>
                                    </p:animEffect>
                                  </p:childTnLst>
                                </p:cTn>
                              </p:par>
                            </p:childTnLst>
                          </p:cTn>
                        </p:par>
                        <p:par>
                          <p:cTn id="46" fill="hold">
                            <p:stCondLst>
                              <p:cond delay="3500"/>
                            </p:stCondLst>
                            <p:childTnLst>
                              <p:par>
                                <p:cTn id="47" presetID="10"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fade">
                                      <p:cBhvr>
                                        <p:cTn id="49" dur="500"/>
                                        <p:tgtEl>
                                          <p:spTgt spid="46"/>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randombar(horizontal)">
                                      <p:cBhvr>
                                        <p:cTn id="54" dur="500"/>
                                        <p:tgtEl>
                                          <p:spTgt spid="22"/>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nodeType="click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randombar(horizontal)">
                                      <p:cBhvr>
                                        <p:cTn id="59" dur="500"/>
                                        <p:tgtEl>
                                          <p:spTgt spid="32"/>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nodeType="click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randombar(horizontal)">
                                      <p:cBhvr>
                                        <p:cTn id="64" dur="500"/>
                                        <p:tgtEl>
                                          <p:spTgt spid="33"/>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nodeType="click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randombar(horizontal)">
                                      <p:cBhvr>
                                        <p:cTn id="69" dur="500"/>
                                        <p:tgtEl>
                                          <p:spTgt spid="34"/>
                                        </p:tgtEl>
                                      </p:cBhvr>
                                    </p:animEffect>
                                  </p:childTnLst>
                                </p:cTn>
                              </p:par>
                            </p:childTnLst>
                          </p:cTn>
                        </p:par>
                      </p:childTnLst>
                    </p:cTn>
                  </p:par>
                  <p:par>
                    <p:cTn id="70" fill="hold">
                      <p:stCondLst>
                        <p:cond delay="indefinite"/>
                      </p:stCondLst>
                      <p:childTnLst>
                        <p:par>
                          <p:cTn id="71" fill="hold">
                            <p:stCondLst>
                              <p:cond delay="0"/>
                            </p:stCondLst>
                            <p:childTnLst>
                              <p:par>
                                <p:cTn id="72" presetID="14" presetClass="entr" presetSubtype="10" fill="hold" nodeType="click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randombar(horizontal)">
                                      <p:cBhvr>
                                        <p:cTn id="74" dur="500"/>
                                        <p:tgtEl>
                                          <p:spTgt spid="35"/>
                                        </p:tgtEl>
                                      </p:cBhvr>
                                    </p:animEffect>
                                  </p:childTnLst>
                                </p:cTn>
                              </p:par>
                            </p:childTnLst>
                          </p:cTn>
                        </p:par>
                      </p:childTnLst>
                    </p:cTn>
                  </p:par>
                  <p:par>
                    <p:cTn id="75" fill="hold">
                      <p:stCondLst>
                        <p:cond delay="indefinite"/>
                      </p:stCondLst>
                      <p:childTnLst>
                        <p:par>
                          <p:cTn id="76" fill="hold">
                            <p:stCondLst>
                              <p:cond delay="0"/>
                            </p:stCondLst>
                            <p:childTnLst>
                              <p:par>
                                <p:cTn id="77" presetID="14" presetClass="entr" presetSubtype="10" fill="hold" nodeType="click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randombar(horizontal)">
                                      <p:cBhvr>
                                        <p:cTn id="79" dur="500"/>
                                        <p:tgtEl>
                                          <p:spTgt spid="36"/>
                                        </p:tgtEl>
                                      </p:cBhvr>
                                    </p:animEffect>
                                  </p:childTnLst>
                                </p:cTn>
                              </p:par>
                            </p:childTnLst>
                          </p:cTn>
                        </p:par>
                      </p:childTnLst>
                    </p:cTn>
                  </p:par>
                  <p:par>
                    <p:cTn id="80" fill="hold">
                      <p:stCondLst>
                        <p:cond delay="indefinite"/>
                      </p:stCondLst>
                      <p:childTnLst>
                        <p:par>
                          <p:cTn id="81" fill="hold">
                            <p:stCondLst>
                              <p:cond delay="0"/>
                            </p:stCondLst>
                            <p:childTnLst>
                              <p:par>
                                <p:cTn id="82" presetID="14" presetClass="entr" presetSubtype="10" fill="hold" nodeType="click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randombar(horizontal)">
                                      <p:cBhvr>
                                        <p:cTn id="84" dur="500"/>
                                        <p:tgtEl>
                                          <p:spTgt spid="37"/>
                                        </p:tgtEl>
                                      </p:cBhvr>
                                    </p:animEffect>
                                  </p:childTnLst>
                                </p:cTn>
                              </p:par>
                            </p:childTnLst>
                          </p:cTn>
                        </p:par>
                      </p:childTnLst>
                    </p:cTn>
                  </p:par>
                  <p:par>
                    <p:cTn id="85" fill="hold">
                      <p:stCondLst>
                        <p:cond delay="indefinite"/>
                      </p:stCondLst>
                      <p:childTnLst>
                        <p:par>
                          <p:cTn id="86" fill="hold">
                            <p:stCondLst>
                              <p:cond delay="0"/>
                            </p:stCondLst>
                            <p:childTnLst>
                              <p:par>
                                <p:cTn id="87" presetID="14" presetClass="entr" presetSubtype="10" fill="hold" nodeType="clickEffect">
                                  <p:stCondLst>
                                    <p:cond delay="0"/>
                                  </p:stCondLst>
                                  <p:childTnLst>
                                    <p:set>
                                      <p:cBhvr>
                                        <p:cTn id="88" dur="1" fill="hold">
                                          <p:stCondLst>
                                            <p:cond delay="0"/>
                                          </p:stCondLst>
                                        </p:cTn>
                                        <p:tgtEl>
                                          <p:spTgt spid="41"/>
                                        </p:tgtEl>
                                        <p:attrNameLst>
                                          <p:attrName>style.visibility</p:attrName>
                                        </p:attrNameLst>
                                      </p:cBhvr>
                                      <p:to>
                                        <p:strVal val="visible"/>
                                      </p:to>
                                    </p:set>
                                    <p:animEffect transition="in" filter="randombar(horizontal)">
                                      <p:cBhvr>
                                        <p:cTn id="89" dur="500"/>
                                        <p:tgtEl>
                                          <p:spTgt spid="41"/>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40"/>
                                        </p:tgtEl>
                                        <p:attrNameLst>
                                          <p:attrName>style.visibility</p:attrName>
                                        </p:attrNameLst>
                                      </p:cBhvr>
                                      <p:to>
                                        <p:strVal val="visible"/>
                                      </p:to>
                                    </p:set>
                                    <p:animEffect transition="in" filter="fade">
                                      <p:cBhvr>
                                        <p:cTn id="94" dur="500"/>
                                        <p:tgtEl>
                                          <p:spTgt spid="40"/>
                                        </p:tgtEl>
                                      </p:cBhvr>
                                    </p:animEffect>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grpId="0" nodeType="clickEffect">
                                  <p:stCondLst>
                                    <p:cond delay="0"/>
                                  </p:stCondLst>
                                  <p:childTnLst>
                                    <p:set>
                                      <p:cBhvr>
                                        <p:cTn id="98" dur="1" fill="hold">
                                          <p:stCondLst>
                                            <p:cond delay="0"/>
                                          </p:stCondLst>
                                        </p:cTn>
                                        <p:tgtEl>
                                          <p:spTgt spid="38"/>
                                        </p:tgtEl>
                                        <p:attrNameLst>
                                          <p:attrName>style.visibility</p:attrName>
                                        </p:attrNameLst>
                                      </p:cBhvr>
                                      <p:to>
                                        <p:strVal val="visible"/>
                                      </p:to>
                                    </p:set>
                                    <p:animEffect transition="in" filter="fade">
                                      <p:cBhvr>
                                        <p:cTn id="99" dur="1000"/>
                                        <p:tgtEl>
                                          <p:spTgt spid="38"/>
                                        </p:tgtEl>
                                      </p:cBhvr>
                                    </p:animEffect>
                                    <p:anim calcmode="lin" valueType="num">
                                      <p:cBhvr>
                                        <p:cTn id="100" dur="1000" fill="hold"/>
                                        <p:tgtEl>
                                          <p:spTgt spid="38"/>
                                        </p:tgtEl>
                                        <p:attrNameLst>
                                          <p:attrName>ppt_x</p:attrName>
                                        </p:attrNameLst>
                                      </p:cBhvr>
                                      <p:tavLst>
                                        <p:tav tm="0">
                                          <p:val>
                                            <p:strVal val="#ppt_x"/>
                                          </p:val>
                                        </p:tav>
                                        <p:tav tm="100000">
                                          <p:val>
                                            <p:strVal val="#ppt_x"/>
                                          </p:val>
                                        </p:tav>
                                      </p:tavLst>
                                    </p:anim>
                                    <p:anim calcmode="lin" valueType="num">
                                      <p:cBhvr>
                                        <p:cTn id="10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grpId="0" nodeType="click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fade">
                                      <p:cBhvr>
                                        <p:cTn id="106" dur="1000"/>
                                        <p:tgtEl>
                                          <p:spTgt spid="60"/>
                                        </p:tgtEl>
                                      </p:cBhvr>
                                    </p:animEffect>
                                    <p:anim calcmode="lin" valueType="num">
                                      <p:cBhvr>
                                        <p:cTn id="107" dur="1000" fill="hold"/>
                                        <p:tgtEl>
                                          <p:spTgt spid="60"/>
                                        </p:tgtEl>
                                        <p:attrNameLst>
                                          <p:attrName>ppt_x</p:attrName>
                                        </p:attrNameLst>
                                      </p:cBhvr>
                                      <p:tavLst>
                                        <p:tav tm="0">
                                          <p:val>
                                            <p:strVal val="#ppt_x"/>
                                          </p:val>
                                        </p:tav>
                                        <p:tav tm="100000">
                                          <p:val>
                                            <p:strVal val="#ppt_x"/>
                                          </p:val>
                                        </p:tav>
                                      </p:tavLst>
                                    </p:anim>
                                    <p:anim calcmode="lin" valueType="num">
                                      <p:cBhvr>
                                        <p:cTn id="10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14" presetClass="entr" presetSubtype="10" fill="hold" nodeType="clickEffect">
                                  <p:stCondLst>
                                    <p:cond delay="0"/>
                                  </p:stCondLst>
                                  <p:childTnLst>
                                    <p:set>
                                      <p:cBhvr>
                                        <p:cTn id="112" dur="1" fill="hold">
                                          <p:stCondLst>
                                            <p:cond delay="0"/>
                                          </p:stCondLst>
                                        </p:cTn>
                                        <p:tgtEl>
                                          <p:spTgt spid="39"/>
                                        </p:tgtEl>
                                        <p:attrNameLst>
                                          <p:attrName>style.visibility</p:attrName>
                                        </p:attrNameLst>
                                      </p:cBhvr>
                                      <p:to>
                                        <p:strVal val="visible"/>
                                      </p:to>
                                    </p:set>
                                    <p:animEffect transition="in" filter="randombar(horizontal)">
                                      <p:cBhvr>
                                        <p:cTn id="113" dur="500"/>
                                        <p:tgtEl>
                                          <p:spTgt spid="39"/>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fade">
                                      <p:cBhvr>
                                        <p:cTn id="118" dur="500"/>
                                        <p:tgtEl>
                                          <p:spTgt spid="43"/>
                                        </p:tgtEl>
                                      </p:cBhvr>
                                    </p:animEffec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5">
                                            <p:bg/>
                                          </p:spTgt>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10">
                                            <p:txEl>
                                              <p:pRg st="0" end="0"/>
                                            </p:txEl>
                                          </p:spTgt>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10">
                                            <p:txEl>
                                              <p:pRg st="1" end="1"/>
                                            </p:txEl>
                                          </p:spTgt>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42"/>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22" presetClass="entr" presetSubtype="1" fill="hold" nodeType="clickEffect">
                                  <p:stCondLst>
                                    <p:cond delay="0"/>
                                  </p:stCondLst>
                                  <p:childTnLst>
                                    <p:set>
                                      <p:cBhvr>
                                        <p:cTn id="136" dur="1" fill="hold">
                                          <p:stCondLst>
                                            <p:cond delay="0"/>
                                          </p:stCondLst>
                                        </p:cTn>
                                        <p:tgtEl>
                                          <p:spTgt spid="8"/>
                                        </p:tgtEl>
                                        <p:attrNameLst>
                                          <p:attrName>style.visibility</p:attrName>
                                        </p:attrNameLst>
                                      </p:cBhvr>
                                      <p:to>
                                        <p:strVal val="visible"/>
                                      </p:to>
                                    </p:set>
                                    <p:animEffect transition="in" filter="wipe(up)">
                                      <p:cBhvr>
                                        <p:cTn id="137" dur="1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6" grpId="0" build="p"/>
      <p:bldP spid="5" grpId="0" uiExpand="1" build="p" animBg="1"/>
      <p:bldP spid="10" grpId="0" uiExpand="1" build="p"/>
      <p:bldP spid="24" grpId="0" animBg="1"/>
      <p:bldP spid="26" grpId="0" animBg="1"/>
      <p:bldP spid="27" grpId="0" animBg="1"/>
      <p:bldP spid="28" grpId="0" animBg="1"/>
      <p:bldP spid="29" grpId="0" animBg="1"/>
      <p:bldP spid="30" grpId="0" animBg="1"/>
      <p:bldP spid="31" grpId="0" animBg="1"/>
      <p:bldP spid="38" grpId="0" animBg="1"/>
      <p:bldP spid="40" grpId="0" animBg="1"/>
      <p:bldP spid="46" grpId="0" animBg="1"/>
      <p:bldP spid="60" grpId="0" animBg="1"/>
      <p:bldP spid="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A picture containing light&#10;&#10;Description automatically generated">
            <a:extLst>
              <a:ext uri="{FF2B5EF4-FFF2-40B4-BE49-F238E27FC236}">
                <a16:creationId xmlns:a16="http://schemas.microsoft.com/office/drawing/2014/main" id="{6378281D-1CDC-4246-8DB4-A8873959364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3"/>
          <a:stretch/>
        </p:blipFill>
        <p:spPr>
          <a:xfrm>
            <a:off x="-2" y="10"/>
            <a:ext cx="7995504" cy="6857990"/>
          </a:xfrm>
          <a:prstGeom prst="rect">
            <a:avLst/>
          </a:prstGeom>
        </p:spPr>
      </p:pic>
      <p:pic>
        <p:nvPicPr>
          <p:cNvPr id="5" name="Picture 4">
            <a:extLst>
              <a:ext uri="{FF2B5EF4-FFF2-40B4-BE49-F238E27FC236}">
                <a16:creationId xmlns:a16="http://schemas.microsoft.com/office/drawing/2014/main" id="{7EE301A0-51FB-4F1C-B506-070BBDCBF3B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88032" y="10"/>
            <a:ext cx="4003968" cy="2228747"/>
          </a:xfrm>
          <a:prstGeom prst="rect">
            <a:avLst/>
          </a:prstGeom>
        </p:spPr>
      </p:pic>
      <p:pic>
        <p:nvPicPr>
          <p:cNvPr id="16" name="Picture 15" descr="A picture containing sitting, animal, table, piece&#10;&#10;Description automatically generated">
            <a:extLst>
              <a:ext uri="{FF2B5EF4-FFF2-40B4-BE49-F238E27FC236}">
                <a16:creationId xmlns:a16="http://schemas.microsoft.com/office/drawing/2014/main" id="{72FD7F06-9966-4308-B2A0-6CB1BFCCAE3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188029" y="2400472"/>
            <a:ext cx="4003969" cy="2057046"/>
          </a:xfrm>
          <a:prstGeom prst="rect">
            <a:avLst/>
          </a:prstGeom>
        </p:spPr>
      </p:pic>
      <p:pic>
        <p:nvPicPr>
          <p:cNvPr id="2" name="Picture 1">
            <a:extLst>
              <a:ext uri="{FF2B5EF4-FFF2-40B4-BE49-F238E27FC236}">
                <a16:creationId xmlns:a16="http://schemas.microsoft.com/office/drawing/2014/main" id="{1859E25F-C429-4529-9859-F8B7987111F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200103" y="4629229"/>
            <a:ext cx="3991895" cy="2228771"/>
          </a:xfrm>
          <a:prstGeom prst="rect">
            <a:avLst/>
          </a:prstGeom>
          <a:ln w="38100">
            <a:noFill/>
          </a:ln>
        </p:spPr>
      </p:pic>
      <p:pic>
        <p:nvPicPr>
          <p:cNvPr id="11" name="Picture 10">
            <a:extLst>
              <a:ext uri="{FF2B5EF4-FFF2-40B4-BE49-F238E27FC236}">
                <a16:creationId xmlns:a16="http://schemas.microsoft.com/office/drawing/2014/main" id="{6630DDAF-BEDF-494E-85F1-2B0CA3D37C64}"/>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25989" y="293999"/>
            <a:ext cx="1044314" cy="1453491"/>
          </a:xfrm>
          <a:prstGeom prst="rect">
            <a:avLst/>
          </a:prstGeom>
        </p:spPr>
      </p:pic>
      <p:sp>
        <p:nvSpPr>
          <p:cNvPr id="12" name="Title 1">
            <a:extLst>
              <a:ext uri="{FF2B5EF4-FFF2-40B4-BE49-F238E27FC236}">
                <a16:creationId xmlns:a16="http://schemas.microsoft.com/office/drawing/2014/main" id="{086B45E2-DF36-4237-B421-61DABD1B4E4F}"/>
              </a:ext>
            </a:extLst>
          </p:cNvPr>
          <p:cNvSpPr txBox="1">
            <a:spLocks/>
          </p:cNvSpPr>
          <p:nvPr/>
        </p:nvSpPr>
        <p:spPr>
          <a:xfrm>
            <a:off x="245318" y="1756675"/>
            <a:ext cx="3841491" cy="1697380"/>
          </a:xfrm>
          <a:prstGeom prst="rect">
            <a:avLst/>
          </a:prstGeom>
        </p:spPr>
        <p:txBody>
          <a:bodyPr>
            <a:noAutofit/>
          </a:bodyPr>
          <a:lstStyle>
            <a:lvl1pPr algn="l" defTabSz="914400" rtl="0" eaLnBrk="1" latinLnBrk="0" hangingPunct="1">
              <a:lnSpc>
                <a:spcPct val="90000"/>
              </a:lnSpc>
              <a:spcBef>
                <a:spcPct val="0"/>
              </a:spcBef>
              <a:buNone/>
              <a:defRPr sz="4400" b="1" i="0" kern="1200">
                <a:solidFill>
                  <a:schemeClr val="accent1"/>
                </a:solidFill>
                <a:latin typeface="+mj-lt"/>
                <a:ea typeface="+mj-ea"/>
                <a:cs typeface="+mj-cs"/>
              </a:defRPr>
            </a:lvl1pPr>
          </a:lstStyle>
          <a:p>
            <a:pPr>
              <a:lnSpc>
                <a:spcPct val="100000"/>
              </a:lnSpc>
            </a:pPr>
            <a:r>
              <a:rPr lang="en-AU" sz="1400" b="0" dirty="0">
                <a:solidFill>
                  <a:schemeClr val="bg1"/>
                </a:solidFill>
                <a:latin typeface="Klavika Regular" panose="020B0506040000020004" pitchFamily="34" charset="0"/>
              </a:rPr>
              <a:t>34 Bagot Road</a:t>
            </a:r>
            <a:br>
              <a:rPr lang="en-AU" sz="1400" b="0" dirty="0">
                <a:solidFill>
                  <a:schemeClr val="bg1"/>
                </a:solidFill>
                <a:latin typeface="Klavika Regular" panose="020B0506040000020004" pitchFamily="34" charset="0"/>
              </a:rPr>
            </a:br>
            <a:r>
              <a:rPr lang="en-AU" sz="1400" b="0" dirty="0">
                <a:solidFill>
                  <a:schemeClr val="bg1"/>
                </a:solidFill>
                <a:latin typeface="Klavika Regular" panose="020B0506040000020004" pitchFamily="34" charset="0"/>
              </a:rPr>
              <a:t>Subiaco 6008</a:t>
            </a:r>
            <a:br>
              <a:rPr lang="en-AU" sz="1400" b="0" dirty="0">
                <a:solidFill>
                  <a:schemeClr val="bg1"/>
                </a:solidFill>
                <a:latin typeface="Klavika Regular" panose="020B0506040000020004" pitchFamily="34" charset="0"/>
              </a:rPr>
            </a:br>
            <a:r>
              <a:rPr lang="en-AU" sz="1400" b="0" dirty="0">
                <a:solidFill>
                  <a:schemeClr val="bg1"/>
                </a:solidFill>
                <a:latin typeface="Klavika Regular" panose="020B0506040000020004" pitchFamily="34" charset="0"/>
              </a:rPr>
              <a:t>Western Australia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Klavika Regular" panose="020B0506040000020004" pitchFamily="34" charset="0"/>
                <a:ea typeface="+mn-ea"/>
                <a:cs typeface="+mn-cs"/>
              </a:rPr>
              <a:t>Tel: +61 8 9381 5995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Klavika Regular" panose="020B0506040000020004" pitchFamily="34" charset="0"/>
                <a:ea typeface="+mn-ea"/>
                <a:cs typeface="+mn-cs"/>
              </a:rPr>
              <a:t>Email: </a:t>
            </a:r>
            <a:r>
              <a:rPr kumimoji="0" lang="en-AU" sz="1400" b="0" i="0" u="none" strike="noStrike" kern="1200" cap="none" spc="0" normalizeH="0" baseline="0" noProof="0" dirty="0">
                <a:ln>
                  <a:noFill/>
                </a:ln>
                <a:solidFill>
                  <a:prstClr val="white"/>
                </a:solidFill>
                <a:effectLst/>
                <a:uLnTx/>
                <a:uFillTx/>
                <a:latin typeface="Klavika Regular" panose="020B0506040000020004" pitchFamily="34" charset="0"/>
                <a:ea typeface="+mn-ea"/>
                <a:cs typeface="+mn-cs"/>
                <a:hlinkClick r:id="rId7">
                  <a:extLst>
                    <a:ext uri="{A12FA001-AC4F-418D-AE19-62706E023703}">
                      <ahyp:hlinkClr xmlns:ahyp="http://schemas.microsoft.com/office/drawing/2018/hyperlinkcolor" val="tx"/>
                    </a:ext>
                  </a:extLst>
                </a:hlinkClick>
              </a:rPr>
              <a:t>general@lucapa.com.au</a:t>
            </a:r>
            <a:endParaRPr kumimoji="0" lang="en-AU" sz="1400" b="0" i="0" u="none" strike="noStrike" kern="1200" cap="none" spc="0" normalizeH="0" baseline="0" noProof="0" dirty="0">
              <a:ln>
                <a:noFill/>
              </a:ln>
              <a:solidFill>
                <a:prstClr val="white"/>
              </a:solidFill>
              <a:effectLst/>
              <a:uLnTx/>
              <a:uFillTx/>
              <a:latin typeface="Klavika Regular" panose="020B05060400000200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Klavika Regular" panose="020B0506040000020004" pitchFamily="34" charset="0"/>
                <a:ea typeface="+mn-ea"/>
                <a:cs typeface="+mn-cs"/>
              </a:rPr>
              <a:t>Website: </a:t>
            </a:r>
            <a:r>
              <a:rPr kumimoji="0" lang="en-AU" sz="1400" b="0" i="0" u="none" strike="noStrike" kern="1200" cap="none" spc="0" normalizeH="0" baseline="0" noProof="0" dirty="0">
                <a:ln>
                  <a:noFill/>
                </a:ln>
                <a:solidFill>
                  <a:prstClr val="white"/>
                </a:solidFill>
                <a:effectLst/>
                <a:uLnTx/>
                <a:uFillTx/>
                <a:latin typeface="Klavika Regular" panose="020B0506040000020004" pitchFamily="34" charset="0"/>
                <a:ea typeface="+mn-ea"/>
                <a:cs typeface="+mn-cs"/>
                <a:hlinkClick r:id="rId8">
                  <a:extLst>
                    <a:ext uri="{A12FA001-AC4F-418D-AE19-62706E023703}">
                      <ahyp:hlinkClr xmlns:ahyp="http://schemas.microsoft.com/office/drawing/2018/hyperlinkcolor" val="tx"/>
                    </a:ext>
                  </a:extLst>
                </a:hlinkClick>
              </a:rPr>
              <a:t>www.lucapa.com.au</a:t>
            </a:r>
            <a:endParaRPr kumimoji="0" lang="en-AU" sz="1400" b="0" i="0" u="none" strike="noStrike" kern="1200" cap="none" spc="0" normalizeH="0" baseline="0" noProof="0" dirty="0">
              <a:ln>
                <a:noFill/>
              </a:ln>
              <a:solidFill>
                <a:prstClr val="white"/>
              </a:solidFill>
              <a:effectLst/>
              <a:uLnTx/>
              <a:uFillTx/>
              <a:latin typeface="Klavika Regular" panose="020B0506040000020004" pitchFamily="34" charset="0"/>
              <a:ea typeface="+mn-ea"/>
              <a:cs typeface="+mn-cs"/>
            </a:endParaRPr>
          </a:p>
          <a:p>
            <a:pPr>
              <a:lnSpc>
                <a:spcPct val="100000"/>
              </a:lnSpc>
            </a:pPr>
            <a:endParaRPr lang="en-AU" sz="1200" b="0" dirty="0">
              <a:solidFill>
                <a:schemeClr val="bg1"/>
              </a:solidFill>
              <a:latin typeface="Klavika Regular" panose="020B0506040000020004" pitchFamily="34" charset="0"/>
            </a:endParaRPr>
          </a:p>
        </p:txBody>
      </p:sp>
    </p:spTree>
    <p:extLst>
      <p:ext uri="{BB962C8B-B14F-4D97-AF65-F5344CB8AC3E}">
        <p14:creationId xmlns:p14="http://schemas.microsoft.com/office/powerpoint/2010/main" val="262334971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Lucapa Brandmark">
      <a:dk1>
        <a:sysClr val="windowText" lastClr="000000"/>
      </a:dk1>
      <a:lt1>
        <a:sysClr val="window" lastClr="FFFFFF"/>
      </a:lt1>
      <a:dk2>
        <a:srgbClr val="403B38"/>
      </a:dk2>
      <a:lt2>
        <a:srgbClr val="E7E6E6"/>
      </a:lt2>
      <a:accent1>
        <a:srgbClr val="00B1B0"/>
      </a:accent1>
      <a:accent2>
        <a:srgbClr val="C1D82F"/>
      </a:accent2>
      <a:accent3>
        <a:srgbClr val="B9E0F7"/>
      </a:accent3>
      <a:accent4>
        <a:srgbClr val="26B3E8"/>
      </a:accent4>
      <a:accent5>
        <a:srgbClr val="7A68AE"/>
      </a:accent5>
      <a:accent6>
        <a:srgbClr val="005288"/>
      </a:accent6>
      <a:hlink>
        <a:srgbClr val="E0D7EB"/>
      </a:hlink>
      <a:folHlink>
        <a:srgbClr val="0563C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Lucapa">
      <a:dk1>
        <a:sysClr val="windowText" lastClr="000000"/>
      </a:dk1>
      <a:lt1>
        <a:sysClr val="window" lastClr="FFFFFF"/>
      </a:lt1>
      <a:dk2>
        <a:srgbClr val="44546A"/>
      </a:dk2>
      <a:lt2>
        <a:srgbClr val="E7E6E6"/>
      </a:lt2>
      <a:accent1>
        <a:srgbClr val="00B1B0"/>
      </a:accent1>
      <a:accent2>
        <a:srgbClr val="C1D82F"/>
      </a:accent2>
      <a:accent3>
        <a:srgbClr val="B9E0F7"/>
      </a:accent3>
      <a:accent4>
        <a:srgbClr val="26B3E8"/>
      </a:accent4>
      <a:accent5>
        <a:srgbClr val="7A68AE"/>
      </a:accent5>
      <a:accent6>
        <a:srgbClr val="E0D7E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2488</TotalTime>
  <Words>1384</Words>
  <Application>Microsoft Office PowerPoint</Application>
  <PresentationFormat>Widescreen</PresentationFormat>
  <Paragraphs>167</Paragraphs>
  <Slides>8</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Klavika Light</vt:lpstr>
      <vt:lpstr>Wingdings</vt:lpstr>
      <vt:lpstr>Calibri</vt:lpstr>
      <vt:lpstr>Klavika Regular</vt:lpstr>
      <vt:lpstr>Arial</vt:lpstr>
      <vt:lpstr>Office Theme</vt:lpstr>
      <vt:lpstr>1_Office Theme</vt:lpstr>
      <vt:lpstr>Lucapa Diamond Company Limited ASX: LOM</vt:lpstr>
      <vt:lpstr>Cautionary Statements</vt:lpstr>
      <vt:lpstr>Lucapa’s Journey</vt:lpstr>
      <vt:lpstr>Major Assets - Mines</vt:lpstr>
      <vt:lpstr>Major Asset – Exploration</vt:lpstr>
      <vt:lpstr>Diamond Market</vt:lpstr>
      <vt:lpstr>2021 – Cash flow generation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Wetherall</dc:creator>
  <cp:lastModifiedBy>Stephen Wetherall</cp:lastModifiedBy>
  <cp:revision>453</cp:revision>
  <dcterms:created xsi:type="dcterms:W3CDTF">2021-03-10T09:36:32Z</dcterms:created>
  <dcterms:modified xsi:type="dcterms:W3CDTF">2021-03-30T11:48:31Z</dcterms:modified>
</cp:coreProperties>
</file>