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57" r:id="rId3"/>
    <p:sldId id="295" r:id="rId4"/>
    <p:sldId id="659" r:id="rId5"/>
    <p:sldId id="2868" r:id="rId6"/>
    <p:sldId id="2837" r:id="rId7"/>
    <p:sldId id="2838" r:id="rId8"/>
    <p:sldId id="278" r:id="rId9"/>
    <p:sldId id="2865" r:id="rId10"/>
  </p:sldIdLst>
  <p:sldSz cx="12192000" cy="6858000"/>
  <p:notesSz cx="7010400" cy="92964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3A1886-4875-695C-1314-92334A264D26}" name="Trish Choudhary" initials="TC" userId="S::t.choudhary@willowbio.onmicrosoft.com::712769b5-9174-45eb-a597-2e7c5fc4bc05" providerId="AD"/>
  <p188:author id="{51EF2A9C-B658-FC72-AC6A-8AB50B719B48}" name="Christopher Savile" initials="CS" userId="S::c.savile@willowbio.com::660a87e3-cfc7-4a92-a142-2b22ad90311d" providerId="AD"/>
  <p188:author id="{1C03CFB4-4508-690F-613F-D158613CD89A}" name="Chris Savile" initials="CS" userId="S::c.savile@willowbio.onmicrosoft.com::ffae9a76-0bb5-4b05-b301-127306bd30d8" providerId="AD"/>
  <p188:author id="{F771CDC8-A01A-022A-EE67-4FFA967F813B}" name="Travis Doupe" initials="TD" userId="S::t.doupe@willowbio.com::ba13f71f-a4ae-4d50-b6d3-b0c9efe8dca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ancine Champagne" initials="F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7742"/>
    <a:srgbClr val="FFD400"/>
    <a:srgbClr val="78A779"/>
    <a:srgbClr val="30FA41"/>
    <a:srgbClr val="004070"/>
    <a:srgbClr val="A9A742"/>
    <a:srgbClr val="FF7E79"/>
    <a:srgbClr val="448555"/>
    <a:srgbClr val="FFD579"/>
    <a:srgbClr val="2B9A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98" autoAdjust="0"/>
    <p:restoredTop sz="95510"/>
  </p:normalViewPr>
  <p:slideViewPr>
    <p:cSldViewPr snapToGrid="0">
      <p:cViewPr varScale="1">
        <p:scale>
          <a:sx n="99" d="100"/>
          <a:sy n="99" d="100"/>
        </p:scale>
        <p:origin x="208" y="416"/>
      </p:cViewPr>
      <p:guideLst>
        <p:guide orient="horz" pos="2160"/>
        <p:guide pos="3840"/>
      </p:guideLst>
    </p:cSldViewPr>
  </p:slideViewPr>
  <p:outlineViewPr>
    <p:cViewPr>
      <p:scale>
        <a:sx n="33" d="100"/>
        <a:sy n="33" d="100"/>
      </p:scale>
      <p:origin x="0" y="-18812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5" tIns="46583" rIns="93165" bIns="46583" rtlCol="0"/>
          <a:lstStyle>
            <a:lvl1pPr algn="l">
              <a:defRPr sz="1200">
                <a:latin typeface="Willow Reader" panose="020B0503030501040103" pitchFamily="34" charset="0"/>
              </a:defRPr>
            </a:lvl1pPr>
          </a:lstStyle>
          <a:p>
            <a:endParaRPr lang="en-CA" dirty="0"/>
          </a:p>
        </p:txBody>
      </p:sp>
      <p:sp>
        <p:nvSpPr>
          <p:cNvPr id="3" name="Date Placeholder 2"/>
          <p:cNvSpPr>
            <a:spLocks noGrp="1"/>
          </p:cNvSpPr>
          <p:nvPr>
            <p:ph type="dt" idx="1"/>
          </p:nvPr>
        </p:nvSpPr>
        <p:spPr>
          <a:xfrm>
            <a:off x="3970937" y="1"/>
            <a:ext cx="3037840" cy="466434"/>
          </a:xfrm>
          <a:prstGeom prst="rect">
            <a:avLst/>
          </a:prstGeom>
        </p:spPr>
        <p:txBody>
          <a:bodyPr vert="horz" lIns="93165" tIns="46583" rIns="93165" bIns="46583" rtlCol="0"/>
          <a:lstStyle>
            <a:lvl1pPr algn="r">
              <a:defRPr sz="1200">
                <a:latin typeface="Willow Reader" panose="020B0503030501040103" pitchFamily="34" charset="0"/>
              </a:defRPr>
            </a:lvl1pPr>
          </a:lstStyle>
          <a:p>
            <a:fld id="{BD132DB2-F73A-46AE-BD68-32AC6F537732}" type="datetimeFigureOut">
              <a:rPr lang="en-CA" smtClean="0"/>
              <a:pPr/>
              <a:t>2023-06-12</a:t>
            </a:fld>
            <a:endParaRPr lang="en-CA"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5" tIns="46583" rIns="93165" bIns="46583" rtlCol="0" anchor="ctr"/>
          <a:lstStyle/>
          <a:p>
            <a:endParaRPr lang="en-CA"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5" tIns="46583" rIns="93165" bIns="4658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3165" tIns="46583" rIns="93165" bIns="46583" rtlCol="0" anchor="b"/>
          <a:lstStyle>
            <a:lvl1pPr algn="l">
              <a:defRPr sz="1200">
                <a:latin typeface="Willow Reader" panose="020B0503030501040103" pitchFamily="34" charset="0"/>
              </a:defRPr>
            </a:lvl1pPr>
          </a:lstStyle>
          <a:p>
            <a:endParaRPr lang="en-CA" dirty="0"/>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65" tIns="46583" rIns="93165" bIns="46583" rtlCol="0" anchor="b"/>
          <a:lstStyle>
            <a:lvl1pPr algn="r">
              <a:defRPr sz="1200">
                <a:latin typeface="Willow Reader" panose="020B0503030501040103" pitchFamily="34" charset="0"/>
              </a:defRPr>
            </a:lvl1pPr>
          </a:lstStyle>
          <a:p>
            <a:fld id="{DAB6FE99-6CE2-4C4C-A684-75DA90A58166}" type="slidenum">
              <a:rPr lang="en-CA" smtClean="0"/>
              <a:pPr/>
              <a:t>‹#›</a:t>
            </a:fld>
            <a:endParaRPr lang="en-CA" dirty="0"/>
          </a:p>
        </p:txBody>
      </p:sp>
    </p:spTree>
    <p:extLst>
      <p:ext uri="{BB962C8B-B14F-4D97-AF65-F5344CB8AC3E}">
        <p14:creationId xmlns:p14="http://schemas.microsoft.com/office/powerpoint/2010/main" val="686773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Willow Reader" panose="020B0503030501040103" pitchFamily="34" charset="0"/>
        <a:ea typeface="+mn-ea"/>
        <a:cs typeface="+mn-cs"/>
      </a:defRPr>
    </a:lvl1pPr>
    <a:lvl2pPr marL="457200" algn="l" defTabSz="914400" rtl="0" eaLnBrk="1" latinLnBrk="0" hangingPunct="1">
      <a:defRPr sz="1200" kern="1200">
        <a:solidFill>
          <a:schemeClr val="tx1"/>
        </a:solidFill>
        <a:latin typeface="Willow Reader" panose="020B0503030501040103" pitchFamily="34" charset="0"/>
        <a:ea typeface="+mn-ea"/>
        <a:cs typeface="+mn-cs"/>
      </a:defRPr>
    </a:lvl2pPr>
    <a:lvl3pPr marL="914400" algn="l" defTabSz="914400" rtl="0" eaLnBrk="1" latinLnBrk="0" hangingPunct="1">
      <a:defRPr sz="1200" kern="1200">
        <a:solidFill>
          <a:schemeClr val="tx1"/>
        </a:solidFill>
        <a:latin typeface="Willow Reader" panose="020B0503030501040103" pitchFamily="34" charset="0"/>
        <a:ea typeface="+mn-ea"/>
        <a:cs typeface="+mn-cs"/>
      </a:defRPr>
    </a:lvl3pPr>
    <a:lvl4pPr marL="1371600" algn="l" defTabSz="914400" rtl="0" eaLnBrk="1" latinLnBrk="0" hangingPunct="1">
      <a:defRPr sz="1200" kern="1200">
        <a:solidFill>
          <a:schemeClr val="tx1"/>
        </a:solidFill>
        <a:latin typeface="Willow Reader" panose="020B0503030501040103" pitchFamily="34" charset="0"/>
        <a:ea typeface="+mn-ea"/>
        <a:cs typeface="+mn-cs"/>
      </a:defRPr>
    </a:lvl4pPr>
    <a:lvl5pPr marL="1828800" algn="l" defTabSz="914400" rtl="0" eaLnBrk="1" latinLnBrk="0" hangingPunct="1">
      <a:defRPr sz="1200" kern="1200">
        <a:solidFill>
          <a:schemeClr val="tx1"/>
        </a:solidFill>
        <a:latin typeface="Willow Reader" panose="020B05030305010401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B6FE99-6CE2-4C4C-A684-75DA90A58166}" type="slidenum">
              <a:rPr lang="en-CA" smtClean="0"/>
              <a:pPr/>
              <a:t>1</a:t>
            </a:fld>
            <a:endParaRPr lang="en-CA" dirty="0"/>
          </a:p>
        </p:txBody>
      </p:sp>
    </p:spTree>
    <p:extLst>
      <p:ext uri="{BB962C8B-B14F-4D97-AF65-F5344CB8AC3E}">
        <p14:creationId xmlns:p14="http://schemas.microsoft.com/office/powerpoint/2010/main" val="1450092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82295"/>
            <a:ext cx="5486400" cy="4133559"/>
          </a:xfrm>
        </p:spPr>
        <p:txBody>
          <a:bodyPr/>
          <a:lstStyle/>
          <a:p>
            <a:endParaRPr lang="en-AT" dirty="0"/>
          </a:p>
        </p:txBody>
      </p:sp>
      <p:sp>
        <p:nvSpPr>
          <p:cNvPr id="4" name="Slide Number Placeholder 3"/>
          <p:cNvSpPr>
            <a:spLocks noGrp="1"/>
          </p:cNvSpPr>
          <p:nvPr>
            <p:ph type="sldNum" sz="quarter" idx="5"/>
          </p:nvPr>
        </p:nvSpPr>
        <p:spPr/>
        <p:txBody>
          <a:bodyPr/>
          <a:lstStyle/>
          <a:p>
            <a:fld id="{F399488C-5492-4D01-8033-BF7FF510BB46}" type="slidenum">
              <a:rPr lang="en-ZA" smtClean="0"/>
              <a:t>2</a:t>
            </a:fld>
            <a:endParaRPr lang="en-ZA" dirty="0"/>
          </a:p>
        </p:txBody>
      </p:sp>
    </p:spTree>
    <p:extLst>
      <p:ext uri="{BB962C8B-B14F-4D97-AF65-F5344CB8AC3E}">
        <p14:creationId xmlns:p14="http://schemas.microsoft.com/office/powerpoint/2010/main" val="2128322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2100" y="136525"/>
            <a:ext cx="3630613" cy="2041525"/>
          </a:xfrm>
        </p:spPr>
      </p:sp>
      <p:sp>
        <p:nvSpPr>
          <p:cNvPr id="3" name="Notes Placeholder 2"/>
          <p:cNvSpPr>
            <a:spLocks noGrp="1"/>
          </p:cNvSpPr>
          <p:nvPr>
            <p:ph type="body" idx="1"/>
          </p:nvPr>
        </p:nvSpPr>
        <p:spPr>
          <a:xfrm>
            <a:off x="300625" y="2227610"/>
            <a:ext cx="6175331" cy="7086253"/>
          </a:xfrm>
        </p:spPr>
        <p:txBody>
          <a:bodyPr/>
          <a:lstStyle/>
          <a:p>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399488C-5492-4D01-8033-BF7FF510BB46}" type="slidenum">
              <a:rPr lang="en-ZA" smtClean="0"/>
              <a:t>3</a:t>
            </a:fld>
            <a:endParaRPr lang="en-ZA" dirty="0"/>
          </a:p>
        </p:txBody>
      </p:sp>
    </p:spTree>
    <p:extLst>
      <p:ext uri="{BB962C8B-B14F-4D97-AF65-F5344CB8AC3E}">
        <p14:creationId xmlns:p14="http://schemas.microsoft.com/office/powerpoint/2010/main" val="3168217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70662" indent="-296408" eaLnBrk="0" hangingPunct="0">
              <a:spcBef>
                <a:spcPct val="30000"/>
              </a:spcBef>
              <a:defRPr sz="1200">
                <a:solidFill>
                  <a:schemeClr val="tx1"/>
                </a:solidFill>
                <a:latin typeface="Calibri" pitchFamily="34" charset="0"/>
                <a:ea typeface="ＭＳ Ｐゴシック" pitchFamily="34" charset="-128"/>
              </a:defRPr>
            </a:lvl2pPr>
            <a:lvl3pPr marL="1185634" indent="-237127" eaLnBrk="0" hangingPunct="0">
              <a:spcBef>
                <a:spcPct val="30000"/>
              </a:spcBef>
              <a:defRPr sz="1200">
                <a:solidFill>
                  <a:schemeClr val="tx1"/>
                </a:solidFill>
                <a:latin typeface="Calibri" pitchFamily="34" charset="0"/>
                <a:ea typeface="ＭＳ Ｐゴシック" pitchFamily="34" charset="-128"/>
              </a:defRPr>
            </a:lvl3pPr>
            <a:lvl4pPr marL="1659887" indent="-237127" eaLnBrk="0" hangingPunct="0">
              <a:spcBef>
                <a:spcPct val="30000"/>
              </a:spcBef>
              <a:defRPr sz="1200">
                <a:solidFill>
                  <a:schemeClr val="tx1"/>
                </a:solidFill>
                <a:latin typeface="Calibri" pitchFamily="34" charset="0"/>
                <a:ea typeface="ＭＳ Ｐゴシック" pitchFamily="34" charset="-128"/>
              </a:defRPr>
            </a:lvl4pPr>
            <a:lvl5pPr marL="2134141" indent="-237127" eaLnBrk="0" hangingPunct="0">
              <a:spcBef>
                <a:spcPct val="30000"/>
              </a:spcBef>
              <a:defRPr sz="1200">
                <a:solidFill>
                  <a:schemeClr val="tx1"/>
                </a:solidFill>
                <a:latin typeface="Calibri" pitchFamily="34" charset="0"/>
                <a:ea typeface="ＭＳ Ｐゴシック" pitchFamily="34" charset="-128"/>
              </a:defRPr>
            </a:lvl5pPr>
            <a:lvl6pPr marL="2608395" indent="-237127" defTabSz="47425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2648" indent="-237127" defTabSz="47425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6902" indent="-237127" defTabSz="47425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31155" indent="-237127" defTabSz="47425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2BE60A5-9828-445D-8BBC-8127C3F37DCD}" type="slidenum">
              <a:rPr lang="en-US" altLang="en-US">
                <a:solidFill>
                  <a:srgbClr val="000000"/>
                </a:solidFill>
              </a:rPr>
              <a:pPr eaLnBrk="1" hangingPunct="1">
                <a:spcBef>
                  <a:spcPct val="0"/>
                </a:spcBef>
              </a:pPr>
              <a:t>4</a:t>
            </a:fld>
            <a:endParaRPr lang="en-US"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82295"/>
            <a:ext cx="5486400" cy="4567759"/>
          </a:xfrm>
        </p:spPr>
        <p:txBody>
          <a:bodyPr/>
          <a:lstStyle/>
          <a:p>
            <a:endParaRPr lang="en-AT" dirty="0"/>
          </a:p>
        </p:txBody>
      </p:sp>
      <p:sp>
        <p:nvSpPr>
          <p:cNvPr id="4" name="Slide Number Placeholder 3"/>
          <p:cNvSpPr>
            <a:spLocks noGrp="1"/>
          </p:cNvSpPr>
          <p:nvPr>
            <p:ph type="sldNum" sz="quarter" idx="5"/>
          </p:nvPr>
        </p:nvSpPr>
        <p:spPr/>
        <p:txBody>
          <a:bodyPr/>
          <a:lstStyle/>
          <a:p>
            <a:fld id="{F399488C-5492-4D01-8033-BF7FF510BB46}" type="slidenum">
              <a:rPr lang="en-ZA" smtClean="0"/>
              <a:t>7</a:t>
            </a:fld>
            <a:endParaRPr lang="en-ZA" dirty="0"/>
          </a:p>
        </p:txBody>
      </p:sp>
    </p:spTree>
    <p:extLst>
      <p:ext uri="{BB962C8B-B14F-4D97-AF65-F5344CB8AC3E}">
        <p14:creationId xmlns:p14="http://schemas.microsoft.com/office/powerpoint/2010/main" val="392837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99488C-5492-4D01-8033-BF7FF510BB46}" type="slidenum">
              <a:rPr kumimoji="0" lang="en-ZA" sz="1200" b="0" i="0" u="none" strike="noStrike" kern="1200" cap="none" spc="0" normalizeH="0" baseline="0" noProof="0" smtClean="0">
                <a:ln>
                  <a:noFill/>
                </a:ln>
                <a:solidFill>
                  <a:prstClr val="black"/>
                </a:solidFill>
                <a:effectLst/>
                <a:uLnTx/>
                <a:uFillTx/>
                <a:latin typeface="Willow Reader" panose="020B05030305010401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dirty="0">
              <a:ln>
                <a:noFill/>
              </a:ln>
              <a:solidFill>
                <a:prstClr val="black"/>
              </a:solidFill>
              <a:effectLst/>
              <a:uLnTx/>
              <a:uFillTx/>
              <a:latin typeface="Willow Reader" panose="020B0503030501040103" pitchFamily="34" charset="0"/>
              <a:ea typeface="+mn-ea"/>
              <a:cs typeface="+mn-cs"/>
            </a:endParaRPr>
          </a:p>
        </p:txBody>
      </p:sp>
    </p:spTree>
    <p:extLst>
      <p:ext uri="{BB962C8B-B14F-4D97-AF65-F5344CB8AC3E}">
        <p14:creationId xmlns:p14="http://schemas.microsoft.com/office/powerpoint/2010/main" val="2748843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8BEA9-5EDA-482D-B330-E2797501A91E}"/>
              </a:ext>
            </a:extLst>
          </p:cNvPr>
          <p:cNvSpPr>
            <a:spLocks noGrp="1"/>
          </p:cNvSpPr>
          <p:nvPr>
            <p:ph type="ctrTitle"/>
          </p:nvPr>
        </p:nvSpPr>
        <p:spPr>
          <a:xfrm>
            <a:off x="8537865" y="2811317"/>
            <a:ext cx="3654136" cy="1116445"/>
          </a:xfrm>
        </p:spPr>
        <p:txBody>
          <a:bodyPr anchor="ctr" anchorCtr="0">
            <a:normAutofit/>
          </a:bodyPr>
          <a:lstStyle>
            <a:lvl1pPr algn="l">
              <a:defRPr sz="1800">
                <a:solidFill>
                  <a:schemeClr val="bg1"/>
                </a:solidFill>
              </a:defRPr>
            </a:lvl1pPr>
          </a:lstStyle>
          <a:p>
            <a:r>
              <a:rPr lang="en-US"/>
              <a:t>Click to edit Master title style</a:t>
            </a:r>
            <a:endParaRPr lang="en-CA" dirty="0"/>
          </a:p>
        </p:txBody>
      </p:sp>
      <p:sp>
        <p:nvSpPr>
          <p:cNvPr id="3" name="Subtitle 2">
            <a:extLst>
              <a:ext uri="{FF2B5EF4-FFF2-40B4-BE49-F238E27FC236}">
                <a16:creationId xmlns:a16="http://schemas.microsoft.com/office/drawing/2014/main" id="{DDBDD9D4-7DE8-4AE6-8D6F-8277C5559615}"/>
              </a:ext>
            </a:extLst>
          </p:cNvPr>
          <p:cNvSpPr>
            <a:spLocks noGrp="1"/>
          </p:cNvSpPr>
          <p:nvPr>
            <p:ph type="subTitle" idx="1"/>
          </p:nvPr>
        </p:nvSpPr>
        <p:spPr>
          <a:xfrm>
            <a:off x="547255" y="5775651"/>
            <a:ext cx="3068782" cy="677103"/>
          </a:xfrm>
        </p:spPr>
        <p:txBody>
          <a:bodyPr anchor="b" anchorCtr="0">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pic>
        <p:nvPicPr>
          <p:cNvPr id="11" name="Willow Logo" descr="Willow Logo">
            <a:extLst>
              <a:ext uri="{FF2B5EF4-FFF2-40B4-BE49-F238E27FC236}">
                <a16:creationId xmlns:a16="http://schemas.microsoft.com/office/drawing/2014/main" id="{FB1E3362-923B-485D-BFC4-3EE449B180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6307" y="2927078"/>
            <a:ext cx="2491748" cy="677102"/>
          </a:xfrm>
          <a:prstGeom prst="rect">
            <a:avLst/>
          </a:prstGeom>
          <a:ln w="12700">
            <a:miter lim="400000"/>
          </a:ln>
        </p:spPr>
      </p:pic>
      <p:cxnSp>
        <p:nvCxnSpPr>
          <p:cNvPr id="16" name="Straight Connector 15">
            <a:extLst>
              <a:ext uri="{FF2B5EF4-FFF2-40B4-BE49-F238E27FC236}">
                <a16:creationId xmlns:a16="http://schemas.microsoft.com/office/drawing/2014/main" id="{B00D6B1D-6558-4B8F-8242-83783AF2F9D5}"/>
              </a:ext>
            </a:extLst>
          </p:cNvPr>
          <p:cNvCxnSpPr/>
          <p:nvPr userDrawn="1"/>
        </p:nvCxnSpPr>
        <p:spPr>
          <a:xfrm>
            <a:off x="4488873" y="3369539"/>
            <a:ext cx="322118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1CA15E1-F124-482C-979C-82007A1B5EFE}"/>
              </a:ext>
            </a:extLst>
          </p:cNvPr>
          <p:cNvSpPr txBox="1"/>
          <p:nvPr userDrawn="1"/>
        </p:nvSpPr>
        <p:spPr>
          <a:xfrm>
            <a:off x="547255" y="6406566"/>
            <a:ext cx="1447800" cy="253916"/>
          </a:xfrm>
          <a:prstGeom prst="rect">
            <a:avLst/>
          </a:prstGeom>
          <a:noFill/>
        </p:spPr>
        <p:txBody>
          <a:bodyPr wrap="square" rtlCol="0">
            <a:spAutoFit/>
          </a:bodyPr>
          <a:lstStyle/>
          <a:p>
            <a:pPr algn="l"/>
            <a:r>
              <a:rPr lang="en-CA" sz="1050" dirty="0">
                <a:solidFill>
                  <a:schemeClr val="accent6"/>
                </a:solidFill>
              </a:rPr>
              <a:t>willowbio.com</a:t>
            </a:r>
          </a:p>
        </p:txBody>
      </p:sp>
    </p:spTree>
    <p:extLst>
      <p:ext uri="{BB962C8B-B14F-4D97-AF65-F5344CB8AC3E}">
        <p14:creationId xmlns:p14="http://schemas.microsoft.com/office/powerpoint/2010/main" val="395839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8BA727-117D-41B1-A4F5-D61832AE8A3B}"/>
              </a:ext>
            </a:extLst>
          </p:cNvPr>
          <p:cNvSpPr>
            <a:spLocks noGrp="1"/>
          </p:cNvSpPr>
          <p:nvPr>
            <p:ph type="dt" sz="half" idx="10"/>
          </p:nvPr>
        </p:nvSpPr>
        <p:spPr/>
        <p:txBody>
          <a:bodyPr/>
          <a:lstStyle/>
          <a:p>
            <a:fld id="{000CAC48-B704-644E-94EE-0E9427F08FDE}" type="datetime1">
              <a:rPr lang="en-US" smtClean="0"/>
              <a:t>6/12/23</a:t>
            </a:fld>
            <a:endParaRPr lang="en-CA"/>
          </a:p>
        </p:txBody>
      </p:sp>
      <p:sp>
        <p:nvSpPr>
          <p:cNvPr id="4" name="Footer Placeholder 3">
            <a:extLst>
              <a:ext uri="{FF2B5EF4-FFF2-40B4-BE49-F238E27FC236}">
                <a16:creationId xmlns:a16="http://schemas.microsoft.com/office/drawing/2014/main" id="{F76697F7-4BD9-4AFF-8E0D-AB204C26D88C}"/>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55AB5A8-9B56-43C4-933B-F1430A7C37CB}"/>
              </a:ext>
            </a:extLst>
          </p:cNvPr>
          <p:cNvSpPr>
            <a:spLocks noGrp="1"/>
          </p:cNvSpPr>
          <p:nvPr>
            <p:ph type="sldNum" sz="quarter" idx="12"/>
          </p:nvPr>
        </p:nvSpPr>
        <p:spPr/>
        <p:txBody>
          <a:bodyPr/>
          <a:lstStyle/>
          <a:p>
            <a:fld id="{389D169A-B190-48E2-9496-E22BD1B97CF0}" type="slidenum">
              <a:rPr lang="en-CA" smtClean="0"/>
              <a:t>‹#›</a:t>
            </a:fld>
            <a:endParaRPr lang="en-CA"/>
          </a:p>
        </p:txBody>
      </p:sp>
      <p:sp>
        <p:nvSpPr>
          <p:cNvPr id="7" name="Text Placeholder 2">
            <a:extLst>
              <a:ext uri="{FF2B5EF4-FFF2-40B4-BE49-F238E27FC236}">
                <a16:creationId xmlns:a16="http://schemas.microsoft.com/office/drawing/2014/main" id="{D65C1AE9-AFE2-4618-8D6F-9581998F12BB}"/>
              </a:ext>
            </a:extLst>
          </p:cNvPr>
          <p:cNvSpPr>
            <a:spLocks noGrp="1"/>
          </p:cNvSpPr>
          <p:nvPr>
            <p:ph type="body" idx="13"/>
          </p:nvPr>
        </p:nvSpPr>
        <p:spPr>
          <a:xfrm>
            <a:off x="571500" y="598736"/>
            <a:ext cx="9915929" cy="501649"/>
          </a:xfrm>
        </p:spPr>
        <p:txBody>
          <a:bodyPr lIns="73152" anchor="t" anchorCtr="0">
            <a:normAutofit/>
          </a:bodyPr>
          <a:lstStyle>
            <a:lvl1pPr marL="0" indent="0">
              <a:buNone/>
              <a:defRPr sz="1400" b="0">
                <a:solidFill>
                  <a:schemeClr val="bg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itle 5">
            <a:extLst>
              <a:ext uri="{FF2B5EF4-FFF2-40B4-BE49-F238E27FC236}">
                <a16:creationId xmlns:a16="http://schemas.microsoft.com/office/drawing/2014/main" id="{50D4DDA6-E6B7-4272-9419-874BDF4B8B1F}"/>
              </a:ext>
            </a:extLst>
          </p:cNvPr>
          <p:cNvSpPr>
            <a:spLocks noGrp="1"/>
          </p:cNvSpPr>
          <p:nvPr>
            <p:ph type="title"/>
          </p:nvPr>
        </p:nvSpPr>
        <p:spPr>
          <a:xfrm>
            <a:off x="571499" y="159723"/>
            <a:ext cx="9915929" cy="506143"/>
          </a:xfrm>
        </p:spPr>
        <p:txBody>
          <a:bodyPr/>
          <a:lstStyle/>
          <a:p>
            <a:r>
              <a:rPr lang="en-US" dirty="0"/>
              <a:t>Click to edit Master title style</a:t>
            </a:r>
            <a:endParaRPr lang="en-CA" dirty="0"/>
          </a:p>
        </p:txBody>
      </p:sp>
    </p:spTree>
    <p:extLst>
      <p:ext uri="{BB962C8B-B14F-4D97-AF65-F5344CB8AC3E}">
        <p14:creationId xmlns:p14="http://schemas.microsoft.com/office/powerpoint/2010/main" val="198963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2385FB-214F-4790-BF23-DA7C457DA3BC}"/>
              </a:ext>
            </a:extLst>
          </p:cNvPr>
          <p:cNvSpPr>
            <a:spLocks noGrp="1"/>
          </p:cNvSpPr>
          <p:nvPr>
            <p:ph type="dt" sz="half" idx="10"/>
          </p:nvPr>
        </p:nvSpPr>
        <p:spPr/>
        <p:txBody>
          <a:bodyPr/>
          <a:lstStyle/>
          <a:p>
            <a:fld id="{246AC217-1C97-AF41-B1D8-946C7840FFF9}" type="datetime1">
              <a:rPr lang="en-US" smtClean="0"/>
              <a:t>6/12/23</a:t>
            </a:fld>
            <a:endParaRPr lang="en-CA"/>
          </a:p>
        </p:txBody>
      </p:sp>
      <p:sp>
        <p:nvSpPr>
          <p:cNvPr id="3" name="Footer Placeholder 2">
            <a:extLst>
              <a:ext uri="{FF2B5EF4-FFF2-40B4-BE49-F238E27FC236}">
                <a16:creationId xmlns:a16="http://schemas.microsoft.com/office/drawing/2014/main" id="{17A26EC0-861D-41C3-B885-2232586CAF4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98A2C64-E72B-404B-BFA2-90EE0F3BE903}"/>
              </a:ext>
            </a:extLst>
          </p:cNvPr>
          <p:cNvSpPr>
            <a:spLocks noGrp="1"/>
          </p:cNvSpPr>
          <p:nvPr>
            <p:ph type="sldNum" sz="quarter" idx="12"/>
          </p:nvPr>
        </p:nvSpPr>
        <p:spPr/>
        <p:txBody>
          <a:bodyPr/>
          <a:lstStyle/>
          <a:p>
            <a:fld id="{389D169A-B190-48E2-9496-E22BD1B97CF0}" type="slidenum">
              <a:rPr lang="en-CA" smtClean="0"/>
              <a:t>‹#›</a:t>
            </a:fld>
            <a:endParaRPr lang="en-CA"/>
          </a:p>
        </p:txBody>
      </p:sp>
    </p:spTree>
    <p:extLst>
      <p:ext uri="{BB962C8B-B14F-4D97-AF65-F5344CB8AC3E}">
        <p14:creationId xmlns:p14="http://schemas.microsoft.com/office/powerpoint/2010/main" val="38873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71531C-29E7-4E3C-A703-D3BAF2C0DAE2}"/>
              </a:ext>
            </a:extLst>
          </p:cNvPr>
          <p:cNvSpPr>
            <a:spLocks noGrp="1"/>
          </p:cNvSpPr>
          <p:nvPr>
            <p:ph idx="1"/>
          </p:nvPr>
        </p:nvSpPr>
        <p:spPr>
          <a:xfrm>
            <a:off x="7004050" y="1453391"/>
            <a:ext cx="4654550" cy="4687059"/>
          </a:xfrm>
        </p:spPr>
        <p:txBody>
          <a:bodyPr/>
          <a:lstStyle>
            <a:lvl1pPr marL="188913" indent="-188913" algn="l" defTabSz="914400" rtl="0" eaLnBrk="1" latinLnBrk="0" hangingPunct="1">
              <a:lnSpc>
                <a:spcPct val="120000"/>
              </a:lnSpc>
              <a:spcAft>
                <a:spcPts val="400"/>
              </a:spcAft>
              <a:buSzPct val="115000"/>
              <a:buFont typeface="Arial" panose="020B0604020202020204" pitchFamily="34" charset="0"/>
              <a:buChar char="•"/>
              <a:defRPr lang="en-US" sz="1050" kern="1200" dirty="0">
                <a:solidFill>
                  <a:schemeClr val="tx1"/>
                </a:solidFill>
                <a:latin typeface="+mn-lt"/>
                <a:ea typeface="+mn-ea"/>
                <a:cs typeface="+mn-cs"/>
              </a:defRPr>
            </a:lvl1pPr>
            <a:lvl2pPr marL="347663" indent="-153988" algn="l" defTabSz="914400" rtl="0" eaLnBrk="1" latinLnBrk="0" hangingPunct="1">
              <a:lnSpc>
                <a:spcPct val="120000"/>
              </a:lnSpc>
              <a:spcAft>
                <a:spcPts val="400"/>
              </a:spcAft>
              <a:buSzPct val="115000"/>
              <a:buFont typeface="Arial" panose="020B0604020202020204" pitchFamily="34" charset="0"/>
              <a:buChar char="‒"/>
              <a:defRPr lang="en-US" sz="1000" kern="1200" dirty="0">
                <a:solidFill>
                  <a:schemeClr val="tx1"/>
                </a:solidFill>
                <a:latin typeface="+mn-lt"/>
                <a:ea typeface="+mn-ea"/>
                <a:cs typeface="+mn-cs"/>
              </a:defRPr>
            </a:lvl2pPr>
            <a:lvl3pPr marL="517525" indent="-169863" algn="l" defTabSz="914400" rtl="0" eaLnBrk="1" latinLnBrk="0" hangingPunct="1">
              <a:lnSpc>
                <a:spcPct val="120000"/>
              </a:lnSpc>
              <a:spcAft>
                <a:spcPts val="400"/>
              </a:spcAft>
              <a:buSzPct val="115000"/>
              <a:buFont typeface="Arial" panose="020B0604020202020204" pitchFamily="34" charset="0"/>
              <a:buChar char="•"/>
              <a:defRPr lang="en-US" sz="1000" kern="1200" dirty="0">
                <a:solidFill>
                  <a:schemeClr val="tx1"/>
                </a:solidFill>
                <a:latin typeface="+mn-lt"/>
                <a:ea typeface="+mn-ea"/>
                <a:cs typeface="+mn-cs"/>
              </a:defRPr>
            </a:lvl3pPr>
            <a:lvl4pPr marL="633413" indent="-115888" algn="l" defTabSz="914400" rtl="0" eaLnBrk="1" latinLnBrk="0" hangingPunct="1">
              <a:lnSpc>
                <a:spcPct val="120000"/>
              </a:lnSpc>
              <a:spcAft>
                <a:spcPts val="400"/>
              </a:spcAft>
              <a:buSzPct val="115000"/>
              <a:buFont typeface="Arial" panose="020B0604020202020204" pitchFamily="34" charset="0"/>
              <a:buChar char="•"/>
              <a:defRPr lang="en-US" sz="1000" kern="1200" dirty="0">
                <a:solidFill>
                  <a:schemeClr val="tx1"/>
                </a:solidFill>
                <a:latin typeface="+mn-lt"/>
                <a:ea typeface="+mn-ea"/>
                <a:cs typeface="+mn-cs"/>
              </a:defRPr>
            </a:lvl4pPr>
            <a:lvl5pPr marL="746125" indent="-112713" algn="l" defTabSz="914400" rtl="0" eaLnBrk="1" latinLnBrk="0" hangingPunct="1">
              <a:lnSpc>
                <a:spcPct val="120000"/>
              </a:lnSpc>
              <a:spcAft>
                <a:spcPts val="400"/>
              </a:spcAft>
              <a:buSzPct val="115000"/>
              <a:buFont typeface="Arial" panose="020B0604020202020204" pitchFamily="34" charset="0"/>
              <a:buChar char="•"/>
              <a:defRPr lang="en-CA" sz="1000" kern="1200" dirty="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4">
            <a:extLst>
              <a:ext uri="{FF2B5EF4-FFF2-40B4-BE49-F238E27FC236}">
                <a16:creationId xmlns:a16="http://schemas.microsoft.com/office/drawing/2014/main" id="{466337E8-0AA7-4414-96E7-9EFB0B7E2320}"/>
              </a:ext>
            </a:extLst>
          </p:cNvPr>
          <p:cNvSpPr>
            <a:spLocks noGrp="1"/>
          </p:cNvSpPr>
          <p:nvPr>
            <p:ph type="dt" sz="half" idx="10"/>
          </p:nvPr>
        </p:nvSpPr>
        <p:spPr/>
        <p:txBody>
          <a:bodyPr/>
          <a:lstStyle/>
          <a:p>
            <a:fld id="{D00819C8-FFA9-494E-A63E-87E388D72573}" type="datetime1">
              <a:rPr lang="en-US" smtClean="0"/>
              <a:t>6/12/23</a:t>
            </a:fld>
            <a:endParaRPr lang="en-CA"/>
          </a:p>
        </p:txBody>
      </p:sp>
      <p:sp>
        <p:nvSpPr>
          <p:cNvPr id="6" name="Footer Placeholder 5">
            <a:extLst>
              <a:ext uri="{FF2B5EF4-FFF2-40B4-BE49-F238E27FC236}">
                <a16:creationId xmlns:a16="http://schemas.microsoft.com/office/drawing/2014/main" id="{B5343351-FB3E-4D39-A742-FC0A1CEFFA8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A9DF3A7-B75D-4895-AA6F-BB2FC76F8C3A}"/>
              </a:ext>
            </a:extLst>
          </p:cNvPr>
          <p:cNvSpPr>
            <a:spLocks noGrp="1"/>
          </p:cNvSpPr>
          <p:nvPr>
            <p:ph type="sldNum" sz="quarter" idx="12"/>
          </p:nvPr>
        </p:nvSpPr>
        <p:spPr/>
        <p:txBody>
          <a:bodyPr/>
          <a:lstStyle/>
          <a:p>
            <a:fld id="{389D169A-B190-48E2-9496-E22BD1B97CF0}" type="slidenum">
              <a:rPr lang="en-CA" smtClean="0"/>
              <a:t>‹#›</a:t>
            </a:fld>
            <a:endParaRPr lang="en-CA"/>
          </a:p>
        </p:txBody>
      </p:sp>
      <p:sp>
        <p:nvSpPr>
          <p:cNvPr id="9" name="Text Placeholder 8">
            <a:extLst>
              <a:ext uri="{FF2B5EF4-FFF2-40B4-BE49-F238E27FC236}">
                <a16:creationId xmlns:a16="http://schemas.microsoft.com/office/drawing/2014/main" id="{690D3617-12BB-4BFF-972B-5271930F5847}"/>
              </a:ext>
            </a:extLst>
          </p:cNvPr>
          <p:cNvSpPr>
            <a:spLocks noGrp="1"/>
          </p:cNvSpPr>
          <p:nvPr>
            <p:ph type="body" sz="quarter" idx="14"/>
          </p:nvPr>
        </p:nvSpPr>
        <p:spPr>
          <a:xfrm>
            <a:off x="571500" y="1453391"/>
            <a:ext cx="6136854" cy="4692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Text Placeholder 2">
            <a:extLst>
              <a:ext uri="{FF2B5EF4-FFF2-40B4-BE49-F238E27FC236}">
                <a16:creationId xmlns:a16="http://schemas.microsoft.com/office/drawing/2014/main" id="{E2442826-10DB-46F0-8B52-D31B2038B1CF}"/>
              </a:ext>
            </a:extLst>
          </p:cNvPr>
          <p:cNvSpPr>
            <a:spLocks noGrp="1"/>
          </p:cNvSpPr>
          <p:nvPr>
            <p:ph type="body" idx="13"/>
          </p:nvPr>
        </p:nvSpPr>
        <p:spPr>
          <a:xfrm>
            <a:off x="571500" y="598736"/>
            <a:ext cx="9915929" cy="501649"/>
          </a:xfrm>
        </p:spPr>
        <p:txBody>
          <a:bodyPr lIns="73152" anchor="t" anchorCtr="0">
            <a:normAutofit/>
          </a:bodyPr>
          <a:lstStyle>
            <a:lvl1pPr marL="0" indent="0">
              <a:buNone/>
              <a:defRPr sz="1400" b="0">
                <a:solidFill>
                  <a:schemeClr val="bg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a:extLst>
              <a:ext uri="{FF2B5EF4-FFF2-40B4-BE49-F238E27FC236}">
                <a16:creationId xmlns:a16="http://schemas.microsoft.com/office/drawing/2014/main" id="{28966892-3193-4A66-A468-9335526190CB}"/>
              </a:ext>
            </a:extLst>
          </p:cNvPr>
          <p:cNvSpPr>
            <a:spLocks noGrp="1"/>
          </p:cNvSpPr>
          <p:nvPr>
            <p:ph type="title"/>
          </p:nvPr>
        </p:nvSpPr>
        <p:spPr>
          <a:xfrm>
            <a:off x="571499" y="159723"/>
            <a:ext cx="9915929" cy="506143"/>
          </a:xfrm>
        </p:spPr>
        <p:txBody>
          <a:bodyPr/>
          <a:lstStyle/>
          <a:p>
            <a:r>
              <a:rPr lang="en-US"/>
              <a:t>Click to edit Master title style</a:t>
            </a:r>
            <a:endParaRPr lang="en-CA"/>
          </a:p>
        </p:txBody>
      </p:sp>
    </p:spTree>
    <p:extLst>
      <p:ext uri="{BB962C8B-B14F-4D97-AF65-F5344CB8AC3E}">
        <p14:creationId xmlns:p14="http://schemas.microsoft.com/office/powerpoint/2010/main" val="232995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9E6DC0F-F237-49EE-AF3E-FF2E4DD8406D}"/>
              </a:ext>
            </a:extLst>
          </p:cNvPr>
          <p:cNvSpPr>
            <a:spLocks noGrp="1"/>
          </p:cNvSpPr>
          <p:nvPr>
            <p:ph type="pic" idx="1"/>
          </p:nvPr>
        </p:nvSpPr>
        <p:spPr>
          <a:xfrm>
            <a:off x="5183188" y="1433513"/>
            <a:ext cx="7008812" cy="5424487"/>
          </a:xfrm>
          <a:solidFill>
            <a:schemeClr val="accent6">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5" name="Date Placeholder 4">
            <a:extLst>
              <a:ext uri="{FF2B5EF4-FFF2-40B4-BE49-F238E27FC236}">
                <a16:creationId xmlns:a16="http://schemas.microsoft.com/office/drawing/2014/main" id="{D72C8DB6-220F-4596-9654-4DA5668CA957}"/>
              </a:ext>
            </a:extLst>
          </p:cNvPr>
          <p:cNvSpPr>
            <a:spLocks noGrp="1"/>
          </p:cNvSpPr>
          <p:nvPr>
            <p:ph type="dt" sz="half" idx="10"/>
          </p:nvPr>
        </p:nvSpPr>
        <p:spPr/>
        <p:txBody>
          <a:bodyPr/>
          <a:lstStyle/>
          <a:p>
            <a:fld id="{6E41828D-B02E-0242-BB42-9BAE7283C894}" type="datetime1">
              <a:rPr lang="en-US" smtClean="0"/>
              <a:t>6/12/23</a:t>
            </a:fld>
            <a:endParaRPr lang="en-CA"/>
          </a:p>
        </p:txBody>
      </p:sp>
      <p:sp>
        <p:nvSpPr>
          <p:cNvPr id="6" name="Footer Placeholder 5">
            <a:extLst>
              <a:ext uri="{FF2B5EF4-FFF2-40B4-BE49-F238E27FC236}">
                <a16:creationId xmlns:a16="http://schemas.microsoft.com/office/drawing/2014/main" id="{ED6F39CF-7A2D-483B-8A77-772F914F5D1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CB556DA-D11D-4C28-B79D-13FB2E754B5C}"/>
              </a:ext>
            </a:extLst>
          </p:cNvPr>
          <p:cNvSpPr>
            <a:spLocks noGrp="1"/>
          </p:cNvSpPr>
          <p:nvPr>
            <p:ph type="sldNum" sz="quarter" idx="12"/>
          </p:nvPr>
        </p:nvSpPr>
        <p:spPr/>
        <p:txBody>
          <a:bodyPr/>
          <a:lstStyle/>
          <a:p>
            <a:fld id="{389D169A-B190-48E2-9496-E22BD1B97CF0}" type="slidenum">
              <a:rPr lang="en-CA" smtClean="0"/>
              <a:t>‹#›</a:t>
            </a:fld>
            <a:endParaRPr lang="en-CA"/>
          </a:p>
        </p:txBody>
      </p:sp>
      <p:sp>
        <p:nvSpPr>
          <p:cNvPr id="13" name="Text Placeholder 12">
            <a:extLst>
              <a:ext uri="{FF2B5EF4-FFF2-40B4-BE49-F238E27FC236}">
                <a16:creationId xmlns:a16="http://schemas.microsoft.com/office/drawing/2014/main" id="{4A58875E-E278-4448-9496-A6F1C21988A2}"/>
              </a:ext>
            </a:extLst>
          </p:cNvPr>
          <p:cNvSpPr>
            <a:spLocks noGrp="1"/>
          </p:cNvSpPr>
          <p:nvPr>
            <p:ph type="body" sz="quarter" idx="14"/>
          </p:nvPr>
        </p:nvSpPr>
        <p:spPr>
          <a:xfrm>
            <a:off x="571500" y="1447800"/>
            <a:ext cx="4395403" cy="4720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Text Placeholder 2">
            <a:extLst>
              <a:ext uri="{FF2B5EF4-FFF2-40B4-BE49-F238E27FC236}">
                <a16:creationId xmlns:a16="http://schemas.microsoft.com/office/drawing/2014/main" id="{FFAFC66B-FA26-4AF8-B1A0-FB1C105A999B}"/>
              </a:ext>
            </a:extLst>
          </p:cNvPr>
          <p:cNvSpPr>
            <a:spLocks noGrp="1"/>
          </p:cNvSpPr>
          <p:nvPr>
            <p:ph type="body" idx="13"/>
          </p:nvPr>
        </p:nvSpPr>
        <p:spPr>
          <a:xfrm>
            <a:off x="571500" y="598736"/>
            <a:ext cx="9915929" cy="501649"/>
          </a:xfrm>
        </p:spPr>
        <p:txBody>
          <a:bodyPr lIns="73152" anchor="t" anchorCtr="0">
            <a:normAutofit/>
          </a:bodyPr>
          <a:lstStyle>
            <a:lvl1pPr marL="0" indent="0">
              <a:buNone/>
              <a:defRPr sz="1400" b="0">
                <a:solidFill>
                  <a:schemeClr val="bg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a:extLst>
              <a:ext uri="{FF2B5EF4-FFF2-40B4-BE49-F238E27FC236}">
                <a16:creationId xmlns:a16="http://schemas.microsoft.com/office/drawing/2014/main" id="{FD2A4193-68D9-4C4A-BC25-733B0ECAFE3E}"/>
              </a:ext>
            </a:extLst>
          </p:cNvPr>
          <p:cNvSpPr>
            <a:spLocks noGrp="1"/>
          </p:cNvSpPr>
          <p:nvPr>
            <p:ph type="title"/>
          </p:nvPr>
        </p:nvSpPr>
        <p:spPr>
          <a:xfrm>
            <a:off x="571500" y="159723"/>
            <a:ext cx="9915928" cy="506143"/>
          </a:xfrm>
        </p:spPr>
        <p:txBody>
          <a:bodyPr/>
          <a:lstStyle/>
          <a:p>
            <a:r>
              <a:rPr lang="en-US" dirty="0"/>
              <a:t>Click to edit Master title style</a:t>
            </a:r>
            <a:endParaRPr lang="en-CA" dirty="0"/>
          </a:p>
        </p:txBody>
      </p:sp>
    </p:spTree>
    <p:extLst>
      <p:ext uri="{BB962C8B-B14F-4D97-AF65-F5344CB8AC3E}">
        <p14:creationId xmlns:p14="http://schemas.microsoft.com/office/powerpoint/2010/main" val="13550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160CA77-ED29-83C7-6124-9E2A0254904E}"/>
              </a:ext>
            </a:extLst>
          </p:cNvPr>
          <p:cNvSpPr>
            <a:spLocks noGrp="1"/>
          </p:cNvSpPr>
          <p:nvPr>
            <p:ph type="dt" sz="half" idx="10"/>
          </p:nvPr>
        </p:nvSpPr>
        <p:spPr/>
        <p:txBody>
          <a:bodyPr/>
          <a:lstStyle/>
          <a:p>
            <a:fld id="{0CAA8040-86FA-9347-881D-9CD05D2D548F}" type="datetime1">
              <a:rPr lang="en-US" smtClean="0"/>
              <a:t>6/12/23</a:t>
            </a:fld>
            <a:endParaRPr lang="en-ZA" dirty="0"/>
          </a:p>
        </p:txBody>
      </p:sp>
      <p:sp>
        <p:nvSpPr>
          <p:cNvPr id="5" name="Footer Placeholder 4">
            <a:extLst>
              <a:ext uri="{FF2B5EF4-FFF2-40B4-BE49-F238E27FC236}">
                <a16:creationId xmlns:a16="http://schemas.microsoft.com/office/drawing/2014/main" id="{3E2F0E9A-4A70-7007-4163-3B3BE32C3145}"/>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CA2A6240-A025-190F-3167-A5E3FFA6B77A}"/>
              </a:ext>
            </a:extLst>
          </p:cNvPr>
          <p:cNvSpPr>
            <a:spLocks noGrp="1"/>
          </p:cNvSpPr>
          <p:nvPr>
            <p:ph type="sldNum" sz="quarter" idx="12"/>
          </p:nvPr>
        </p:nvSpPr>
        <p:spPr>
          <a:xfrm>
            <a:off x="11168748" y="6443436"/>
            <a:ext cx="947056" cy="365125"/>
          </a:xfrm>
        </p:spPr>
        <p:txBody>
          <a:bodyPr/>
          <a:lstStyle>
            <a:lvl1pPr>
              <a:defRPr sz="1700" b="0">
                <a:solidFill>
                  <a:srgbClr val="000000"/>
                </a:solidFill>
              </a:defRPr>
            </a:lvl1pPr>
          </a:lstStyle>
          <a:p>
            <a:fld id="{4D92A2D1-49DA-44F4-B32E-F719F5598668}" type="slidenum">
              <a:rPr lang="en-ZA" smtClean="0"/>
              <a:pPr/>
              <a:t>‹#›</a:t>
            </a:fld>
            <a:endParaRPr lang="en-ZA" dirty="0"/>
          </a:p>
        </p:txBody>
      </p:sp>
    </p:spTree>
    <p:extLst>
      <p:ext uri="{BB962C8B-B14F-4D97-AF65-F5344CB8AC3E}">
        <p14:creationId xmlns:p14="http://schemas.microsoft.com/office/powerpoint/2010/main" val="3910939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 Trebuchet Bold 22 pt. Title Case</a:t>
            </a:r>
            <a:endParaRPr lang="de-DE" dirty="0"/>
          </a:p>
        </p:txBody>
      </p:sp>
    </p:spTree>
    <p:extLst>
      <p:ext uri="{BB962C8B-B14F-4D97-AF65-F5344CB8AC3E}">
        <p14:creationId xmlns:p14="http://schemas.microsoft.com/office/powerpoint/2010/main" val="383192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AECAB-2F08-4191-9D41-A5FF166F3860}"/>
              </a:ext>
            </a:extLst>
          </p:cNvPr>
          <p:cNvSpPr>
            <a:spLocks noGrp="1"/>
          </p:cNvSpPr>
          <p:nvPr>
            <p:ph type="title"/>
          </p:nvPr>
        </p:nvSpPr>
        <p:spPr>
          <a:xfrm>
            <a:off x="551295" y="275793"/>
            <a:ext cx="5309177" cy="558799"/>
          </a:xfrm>
        </p:spPr>
        <p:txBody>
          <a:bodyPr anchor="ctr" anchorCtr="0">
            <a:noAutofit/>
          </a:bodyPr>
          <a:lstStyle>
            <a:lvl1pPr>
              <a:defRPr sz="2400">
                <a:solidFill>
                  <a:schemeClr val="bg1"/>
                </a:solidFill>
              </a:defRPr>
            </a:lvl1p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00FDD636-05BE-46EB-AD89-3FF7DC34166A}"/>
              </a:ext>
            </a:extLst>
          </p:cNvPr>
          <p:cNvSpPr>
            <a:spLocks noGrp="1"/>
          </p:cNvSpPr>
          <p:nvPr>
            <p:ph type="body" idx="1"/>
          </p:nvPr>
        </p:nvSpPr>
        <p:spPr>
          <a:xfrm>
            <a:off x="389659" y="6986592"/>
            <a:ext cx="10515600" cy="3954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Willow Logo" descr="Willow Logo">
            <a:extLst>
              <a:ext uri="{FF2B5EF4-FFF2-40B4-BE49-F238E27FC236}">
                <a16:creationId xmlns:a16="http://schemas.microsoft.com/office/drawing/2014/main" id="{208EEA17-0416-4546-BF98-4E4D758B65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18045" y="259606"/>
            <a:ext cx="918704" cy="249646"/>
          </a:xfrm>
          <a:prstGeom prst="rect">
            <a:avLst/>
          </a:prstGeom>
          <a:ln w="12700">
            <a:miter lim="400000"/>
          </a:ln>
        </p:spPr>
      </p:pic>
    </p:spTree>
    <p:extLst>
      <p:ext uri="{BB962C8B-B14F-4D97-AF65-F5344CB8AC3E}">
        <p14:creationId xmlns:p14="http://schemas.microsoft.com/office/powerpoint/2010/main" val="162626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8BEA9-5EDA-482D-B330-E2797501A91E}"/>
              </a:ext>
            </a:extLst>
          </p:cNvPr>
          <p:cNvSpPr>
            <a:spLocks noGrp="1"/>
          </p:cNvSpPr>
          <p:nvPr>
            <p:ph type="ctrTitle"/>
          </p:nvPr>
        </p:nvSpPr>
        <p:spPr>
          <a:xfrm>
            <a:off x="8537865" y="2811317"/>
            <a:ext cx="3654136" cy="1116445"/>
          </a:xfrm>
        </p:spPr>
        <p:txBody>
          <a:bodyPr anchor="ctr" anchorCtr="0">
            <a:normAutofit/>
          </a:bodyPr>
          <a:lstStyle>
            <a:lvl1pPr algn="l">
              <a:defRPr sz="1800">
                <a:solidFill>
                  <a:schemeClr val="bg1"/>
                </a:solidFill>
              </a:defRPr>
            </a:lvl1pPr>
          </a:lstStyle>
          <a:p>
            <a:r>
              <a:rPr lang="en-US"/>
              <a:t>Click to edit Master title style</a:t>
            </a:r>
            <a:endParaRPr lang="en-CA" dirty="0"/>
          </a:p>
        </p:txBody>
      </p:sp>
      <p:sp>
        <p:nvSpPr>
          <p:cNvPr id="3" name="Subtitle 2">
            <a:extLst>
              <a:ext uri="{FF2B5EF4-FFF2-40B4-BE49-F238E27FC236}">
                <a16:creationId xmlns:a16="http://schemas.microsoft.com/office/drawing/2014/main" id="{DDBDD9D4-7DE8-4AE6-8D6F-8277C5559615}"/>
              </a:ext>
            </a:extLst>
          </p:cNvPr>
          <p:cNvSpPr>
            <a:spLocks noGrp="1"/>
          </p:cNvSpPr>
          <p:nvPr>
            <p:ph type="subTitle" idx="1"/>
          </p:nvPr>
        </p:nvSpPr>
        <p:spPr>
          <a:xfrm>
            <a:off x="547255" y="5775651"/>
            <a:ext cx="3068782" cy="677103"/>
          </a:xfrm>
        </p:spPr>
        <p:txBody>
          <a:bodyPr anchor="b" anchorCtr="0">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pic>
        <p:nvPicPr>
          <p:cNvPr id="11" name="Willow Logo" descr="Willow Logo">
            <a:extLst>
              <a:ext uri="{FF2B5EF4-FFF2-40B4-BE49-F238E27FC236}">
                <a16:creationId xmlns:a16="http://schemas.microsoft.com/office/drawing/2014/main" id="{FB1E3362-923B-485D-BFC4-3EE449B180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6307" y="2927078"/>
            <a:ext cx="2491748" cy="677102"/>
          </a:xfrm>
          <a:prstGeom prst="rect">
            <a:avLst/>
          </a:prstGeom>
          <a:ln w="12700">
            <a:miter lim="400000"/>
          </a:ln>
        </p:spPr>
      </p:pic>
      <p:cxnSp>
        <p:nvCxnSpPr>
          <p:cNvPr id="16" name="Straight Connector 15">
            <a:extLst>
              <a:ext uri="{FF2B5EF4-FFF2-40B4-BE49-F238E27FC236}">
                <a16:creationId xmlns:a16="http://schemas.microsoft.com/office/drawing/2014/main" id="{B00D6B1D-6558-4B8F-8242-83783AF2F9D5}"/>
              </a:ext>
            </a:extLst>
          </p:cNvPr>
          <p:cNvCxnSpPr/>
          <p:nvPr userDrawn="1"/>
        </p:nvCxnSpPr>
        <p:spPr>
          <a:xfrm>
            <a:off x="4488873" y="3369539"/>
            <a:ext cx="322118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1CA15E1-F124-482C-979C-82007A1B5EFE}"/>
              </a:ext>
            </a:extLst>
          </p:cNvPr>
          <p:cNvSpPr txBox="1"/>
          <p:nvPr userDrawn="1"/>
        </p:nvSpPr>
        <p:spPr>
          <a:xfrm>
            <a:off x="547255" y="6406566"/>
            <a:ext cx="1447800" cy="253916"/>
          </a:xfrm>
          <a:prstGeom prst="rect">
            <a:avLst/>
          </a:prstGeom>
          <a:noFill/>
        </p:spPr>
        <p:txBody>
          <a:bodyPr wrap="square" rtlCol="0">
            <a:spAutoFit/>
          </a:bodyPr>
          <a:lstStyle/>
          <a:p>
            <a:pPr algn="l"/>
            <a:r>
              <a:rPr lang="en-CA" sz="1050" dirty="0">
                <a:solidFill>
                  <a:schemeClr val="accent6"/>
                </a:solidFill>
              </a:rPr>
              <a:t>willowbio.com</a:t>
            </a:r>
          </a:p>
        </p:txBody>
      </p:sp>
    </p:spTree>
    <p:extLst>
      <p:ext uri="{BB962C8B-B14F-4D97-AF65-F5344CB8AC3E}">
        <p14:creationId xmlns:p14="http://schemas.microsoft.com/office/powerpoint/2010/main" val="53013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AE4565-048C-4307-8437-DCD104D25C7A}"/>
              </a:ext>
            </a:extLst>
          </p:cNvPr>
          <p:cNvSpPr>
            <a:spLocks noGrp="1"/>
          </p:cNvSpPr>
          <p:nvPr>
            <p:ph idx="1"/>
          </p:nvPr>
        </p:nvSpPr>
        <p:spPr>
          <a:xfrm>
            <a:off x="571500" y="1447800"/>
            <a:ext cx="11087100" cy="4692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Date Placeholder 9">
            <a:extLst>
              <a:ext uri="{FF2B5EF4-FFF2-40B4-BE49-F238E27FC236}">
                <a16:creationId xmlns:a16="http://schemas.microsoft.com/office/drawing/2014/main" id="{489E80C4-0233-4763-927B-FB04183BE6F6}"/>
              </a:ext>
            </a:extLst>
          </p:cNvPr>
          <p:cNvSpPr>
            <a:spLocks noGrp="1"/>
          </p:cNvSpPr>
          <p:nvPr>
            <p:ph type="dt" sz="half" idx="14"/>
          </p:nvPr>
        </p:nvSpPr>
        <p:spPr/>
        <p:txBody>
          <a:bodyPr/>
          <a:lstStyle/>
          <a:p>
            <a:fld id="{F56D44ED-E03B-DA49-8B07-5CE2968F9341}" type="datetime1">
              <a:rPr lang="en-US" smtClean="0"/>
              <a:t>6/12/23</a:t>
            </a:fld>
            <a:endParaRPr lang="en-CA" dirty="0"/>
          </a:p>
        </p:txBody>
      </p:sp>
      <p:sp>
        <p:nvSpPr>
          <p:cNvPr id="11" name="Footer Placeholder 10">
            <a:extLst>
              <a:ext uri="{FF2B5EF4-FFF2-40B4-BE49-F238E27FC236}">
                <a16:creationId xmlns:a16="http://schemas.microsoft.com/office/drawing/2014/main" id="{B066EE7F-1617-4A42-BC7C-BF8C8425E790}"/>
              </a:ext>
            </a:extLst>
          </p:cNvPr>
          <p:cNvSpPr>
            <a:spLocks noGrp="1"/>
          </p:cNvSpPr>
          <p:nvPr>
            <p:ph type="ftr" sz="quarter" idx="15"/>
          </p:nvPr>
        </p:nvSpPr>
        <p:spPr/>
        <p:txBody>
          <a:bodyPr/>
          <a:lstStyle/>
          <a:p>
            <a:endParaRPr lang="en-CA" dirty="0"/>
          </a:p>
        </p:txBody>
      </p:sp>
      <p:sp>
        <p:nvSpPr>
          <p:cNvPr id="12" name="Slide Number Placeholder 11">
            <a:extLst>
              <a:ext uri="{FF2B5EF4-FFF2-40B4-BE49-F238E27FC236}">
                <a16:creationId xmlns:a16="http://schemas.microsoft.com/office/drawing/2014/main" id="{A845FEA3-1A68-4E0F-93A0-FA7F20ECE362}"/>
              </a:ext>
            </a:extLst>
          </p:cNvPr>
          <p:cNvSpPr>
            <a:spLocks noGrp="1"/>
          </p:cNvSpPr>
          <p:nvPr>
            <p:ph type="sldNum" sz="quarter" idx="16"/>
          </p:nvPr>
        </p:nvSpPr>
        <p:spPr/>
        <p:txBody>
          <a:bodyPr/>
          <a:lstStyle/>
          <a:p>
            <a:fld id="{389D169A-B190-48E2-9496-E22BD1B97CF0}" type="slidenum">
              <a:rPr lang="en-CA" smtClean="0"/>
              <a:pPr/>
              <a:t>‹#›</a:t>
            </a:fld>
            <a:endParaRPr lang="en-CA" dirty="0"/>
          </a:p>
        </p:txBody>
      </p:sp>
      <p:sp>
        <p:nvSpPr>
          <p:cNvPr id="8" name="Text Placeholder 2">
            <a:extLst>
              <a:ext uri="{FF2B5EF4-FFF2-40B4-BE49-F238E27FC236}">
                <a16:creationId xmlns:a16="http://schemas.microsoft.com/office/drawing/2014/main" id="{B64BB00A-C0B5-481A-B017-2953792D3F4D}"/>
              </a:ext>
            </a:extLst>
          </p:cNvPr>
          <p:cNvSpPr>
            <a:spLocks noGrp="1"/>
          </p:cNvSpPr>
          <p:nvPr>
            <p:ph type="body" idx="13"/>
          </p:nvPr>
        </p:nvSpPr>
        <p:spPr>
          <a:xfrm>
            <a:off x="571500" y="598736"/>
            <a:ext cx="9915929" cy="501649"/>
          </a:xfrm>
        </p:spPr>
        <p:txBody>
          <a:bodyPr lIns="73152" anchor="t" anchorCtr="0">
            <a:normAutofit/>
          </a:bodyPr>
          <a:lstStyle>
            <a:lvl1pPr marL="0" indent="0">
              <a:buNone/>
              <a:defRPr sz="1400" b="0">
                <a:solidFill>
                  <a:schemeClr val="bg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Title 3">
            <a:extLst>
              <a:ext uri="{FF2B5EF4-FFF2-40B4-BE49-F238E27FC236}">
                <a16:creationId xmlns:a16="http://schemas.microsoft.com/office/drawing/2014/main" id="{5787D0AD-EF6C-499C-A374-23C19DCDCEA3}"/>
              </a:ext>
            </a:extLst>
          </p:cNvPr>
          <p:cNvSpPr>
            <a:spLocks noGrp="1"/>
          </p:cNvSpPr>
          <p:nvPr>
            <p:ph type="title"/>
          </p:nvPr>
        </p:nvSpPr>
        <p:spPr>
          <a:xfrm>
            <a:off x="571500" y="159723"/>
            <a:ext cx="9915928" cy="506143"/>
          </a:xfrm>
        </p:spPr>
        <p:txBody>
          <a:bodyPr/>
          <a:lstStyle/>
          <a:p>
            <a:r>
              <a:rPr lang="en-US"/>
              <a:t>Click to edit Master title style</a:t>
            </a:r>
            <a:endParaRPr lang="en-CA"/>
          </a:p>
        </p:txBody>
      </p:sp>
    </p:spTree>
    <p:extLst>
      <p:ext uri="{BB962C8B-B14F-4D97-AF65-F5344CB8AC3E}">
        <p14:creationId xmlns:p14="http://schemas.microsoft.com/office/powerpoint/2010/main" val="274128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horizontal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AE4565-048C-4307-8437-DCD104D25C7A}"/>
              </a:ext>
            </a:extLst>
          </p:cNvPr>
          <p:cNvSpPr>
            <a:spLocks noGrp="1"/>
          </p:cNvSpPr>
          <p:nvPr>
            <p:ph idx="1"/>
          </p:nvPr>
        </p:nvSpPr>
        <p:spPr>
          <a:xfrm>
            <a:off x="571500" y="1447800"/>
            <a:ext cx="11097490" cy="2292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Date Placeholder 9">
            <a:extLst>
              <a:ext uri="{FF2B5EF4-FFF2-40B4-BE49-F238E27FC236}">
                <a16:creationId xmlns:a16="http://schemas.microsoft.com/office/drawing/2014/main" id="{489E80C4-0233-4763-927B-FB04183BE6F6}"/>
              </a:ext>
            </a:extLst>
          </p:cNvPr>
          <p:cNvSpPr>
            <a:spLocks noGrp="1"/>
          </p:cNvSpPr>
          <p:nvPr>
            <p:ph type="dt" sz="half" idx="14"/>
          </p:nvPr>
        </p:nvSpPr>
        <p:spPr/>
        <p:txBody>
          <a:bodyPr/>
          <a:lstStyle/>
          <a:p>
            <a:fld id="{493C2971-6950-F543-B9D5-F27B32D34D7F}" type="datetime1">
              <a:rPr lang="en-US" smtClean="0"/>
              <a:t>6/12/23</a:t>
            </a:fld>
            <a:endParaRPr lang="en-CA" dirty="0"/>
          </a:p>
        </p:txBody>
      </p:sp>
      <p:sp>
        <p:nvSpPr>
          <p:cNvPr id="11" name="Footer Placeholder 10">
            <a:extLst>
              <a:ext uri="{FF2B5EF4-FFF2-40B4-BE49-F238E27FC236}">
                <a16:creationId xmlns:a16="http://schemas.microsoft.com/office/drawing/2014/main" id="{B066EE7F-1617-4A42-BC7C-BF8C8425E790}"/>
              </a:ext>
            </a:extLst>
          </p:cNvPr>
          <p:cNvSpPr>
            <a:spLocks noGrp="1"/>
          </p:cNvSpPr>
          <p:nvPr>
            <p:ph type="ftr" sz="quarter" idx="15"/>
          </p:nvPr>
        </p:nvSpPr>
        <p:spPr/>
        <p:txBody>
          <a:bodyPr/>
          <a:lstStyle/>
          <a:p>
            <a:endParaRPr lang="en-CA" dirty="0"/>
          </a:p>
        </p:txBody>
      </p:sp>
      <p:sp>
        <p:nvSpPr>
          <p:cNvPr id="12" name="Slide Number Placeholder 11">
            <a:extLst>
              <a:ext uri="{FF2B5EF4-FFF2-40B4-BE49-F238E27FC236}">
                <a16:creationId xmlns:a16="http://schemas.microsoft.com/office/drawing/2014/main" id="{A845FEA3-1A68-4E0F-93A0-FA7F20ECE362}"/>
              </a:ext>
            </a:extLst>
          </p:cNvPr>
          <p:cNvSpPr>
            <a:spLocks noGrp="1"/>
          </p:cNvSpPr>
          <p:nvPr>
            <p:ph type="sldNum" sz="quarter" idx="16"/>
          </p:nvPr>
        </p:nvSpPr>
        <p:spPr/>
        <p:txBody>
          <a:bodyPr/>
          <a:lstStyle/>
          <a:p>
            <a:fld id="{389D169A-B190-48E2-9496-E22BD1B97CF0}" type="slidenum">
              <a:rPr lang="en-CA" smtClean="0"/>
              <a:pPr/>
              <a:t>‹#›</a:t>
            </a:fld>
            <a:endParaRPr lang="en-CA" dirty="0"/>
          </a:p>
        </p:txBody>
      </p:sp>
      <p:sp>
        <p:nvSpPr>
          <p:cNvPr id="13" name="Content Placeholder 2">
            <a:extLst>
              <a:ext uri="{FF2B5EF4-FFF2-40B4-BE49-F238E27FC236}">
                <a16:creationId xmlns:a16="http://schemas.microsoft.com/office/drawing/2014/main" id="{858FEFC3-1891-4E69-90EA-B1F67DCF1C7C}"/>
              </a:ext>
            </a:extLst>
          </p:cNvPr>
          <p:cNvSpPr>
            <a:spLocks noGrp="1"/>
          </p:cNvSpPr>
          <p:nvPr>
            <p:ph idx="17"/>
          </p:nvPr>
        </p:nvSpPr>
        <p:spPr>
          <a:xfrm>
            <a:off x="571500" y="3823855"/>
            <a:ext cx="11097490" cy="23067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6" name="Text Placeholder 2">
            <a:extLst>
              <a:ext uri="{FF2B5EF4-FFF2-40B4-BE49-F238E27FC236}">
                <a16:creationId xmlns:a16="http://schemas.microsoft.com/office/drawing/2014/main" id="{B664FC00-4288-4895-986E-9872CB7B569F}"/>
              </a:ext>
            </a:extLst>
          </p:cNvPr>
          <p:cNvSpPr>
            <a:spLocks noGrp="1"/>
          </p:cNvSpPr>
          <p:nvPr>
            <p:ph type="body" idx="13"/>
          </p:nvPr>
        </p:nvSpPr>
        <p:spPr>
          <a:xfrm>
            <a:off x="571500" y="598736"/>
            <a:ext cx="9915929" cy="501649"/>
          </a:xfrm>
        </p:spPr>
        <p:txBody>
          <a:bodyPr lIns="73152" anchor="t" anchorCtr="0">
            <a:normAutofit/>
          </a:bodyPr>
          <a:lstStyle>
            <a:lvl1pPr marL="0" indent="0">
              <a:buNone/>
              <a:defRPr sz="1400" b="0">
                <a:solidFill>
                  <a:schemeClr val="bg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a:extLst>
              <a:ext uri="{FF2B5EF4-FFF2-40B4-BE49-F238E27FC236}">
                <a16:creationId xmlns:a16="http://schemas.microsoft.com/office/drawing/2014/main" id="{EEAD5861-1319-4ACA-9ED1-D42E49711D9C}"/>
              </a:ext>
            </a:extLst>
          </p:cNvPr>
          <p:cNvSpPr>
            <a:spLocks noGrp="1"/>
          </p:cNvSpPr>
          <p:nvPr>
            <p:ph type="title"/>
          </p:nvPr>
        </p:nvSpPr>
        <p:spPr>
          <a:xfrm>
            <a:off x="571499" y="159723"/>
            <a:ext cx="9915929" cy="506143"/>
          </a:xfrm>
        </p:spPr>
        <p:txBody>
          <a:bodyPr/>
          <a:lstStyle/>
          <a:p>
            <a:r>
              <a:rPr lang="en-US"/>
              <a:t>Click to edit Master title style</a:t>
            </a:r>
            <a:endParaRPr lang="en-CA"/>
          </a:p>
        </p:txBody>
      </p:sp>
    </p:spTree>
    <p:extLst>
      <p:ext uri="{BB962C8B-B14F-4D97-AF65-F5344CB8AC3E}">
        <p14:creationId xmlns:p14="http://schemas.microsoft.com/office/powerpoint/2010/main" val="325134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92C8F1-E7E8-4EE9-942A-5CF49670069F}"/>
              </a:ext>
            </a:extLst>
          </p:cNvPr>
          <p:cNvSpPr>
            <a:spLocks noGrp="1"/>
          </p:cNvSpPr>
          <p:nvPr>
            <p:ph sz="half" idx="1"/>
          </p:nvPr>
        </p:nvSpPr>
        <p:spPr>
          <a:xfrm>
            <a:off x="571499" y="1447800"/>
            <a:ext cx="5437909" cy="4692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a:extLst>
              <a:ext uri="{FF2B5EF4-FFF2-40B4-BE49-F238E27FC236}">
                <a16:creationId xmlns:a16="http://schemas.microsoft.com/office/drawing/2014/main" id="{C19A5BA9-F315-4B14-8337-6E4CD4B7542C}"/>
              </a:ext>
            </a:extLst>
          </p:cNvPr>
          <p:cNvSpPr>
            <a:spLocks noGrp="1"/>
          </p:cNvSpPr>
          <p:nvPr>
            <p:ph sz="half" idx="2"/>
          </p:nvPr>
        </p:nvSpPr>
        <p:spPr>
          <a:xfrm>
            <a:off x="6203375" y="1433513"/>
            <a:ext cx="5459506" cy="4706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5104135-87D1-4463-A1DD-F26399AFB2A5}"/>
              </a:ext>
            </a:extLst>
          </p:cNvPr>
          <p:cNvSpPr>
            <a:spLocks noGrp="1"/>
          </p:cNvSpPr>
          <p:nvPr>
            <p:ph type="dt" sz="half" idx="10"/>
          </p:nvPr>
        </p:nvSpPr>
        <p:spPr/>
        <p:txBody>
          <a:bodyPr/>
          <a:lstStyle/>
          <a:p>
            <a:fld id="{7842CE82-F60D-AE45-9F81-35DB9059A1CC}" type="datetime1">
              <a:rPr lang="en-US" smtClean="0"/>
              <a:t>6/12/23</a:t>
            </a:fld>
            <a:endParaRPr lang="en-CA"/>
          </a:p>
        </p:txBody>
      </p:sp>
      <p:sp>
        <p:nvSpPr>
          <p:cNvPr id="6" name="Footer Placeholder 5">
            <a:extLst>
              <a:ext uri="{FF2B5EF4-FFF2-40B4-BE49-F238E27FC236}">
                <a16:creationId xmlns:a16="http://schemas.microsoft.com/office/drawing/2014/main" id="{94256C7D-CB11-4961-9DC3-AEE6E346FDA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6DBE203-290B-4742-BE66-E4C2F6A998AD}"/>
              </a:ext>
            </a:extLst>
          </p:cNvPr>
          <p:cNvSpPr>
            <a:spLocks noGrp="1"/>
          </p:cNvSpPr>
          <p:nvPr>
            <p:ph type="sldNum" sz="quarter" idx="12"/>
          </p:nvPr>
        </p:nvSpPr>
        <p:spPr/>
        <p:txBody>
          <a:bodyPr/>
          <a:lstStyle/>
          <a:p>
            <a:fld id="{389D169A-B190-48E2-9496-E22BD1B97CF0}" type="slidenum">
              <a:rPr lang="en-CA" smtClean="0"/>
              <a:t>‹#›</a:t>
            </a:fld>
            <a:endParaRPr lang="en-CA"/>
          </a:p>
        </p:txBody>
      </p:sp>
      <p:sp>
        <p:nvSpPr>
          <p:cNvPr id="9" name="Text Placeholder 2">
            <a:extLst>
              <a:ext uri="{FF2B5EF4-FFF2-40B4-BE49-F238E27FC236}">
                <a16:creationId xmlns:a16="http://schemas.microsoft.com/office/drawing/2014/main" id="{9A10CB30-0807-4898-A70D-ED174C620187}"/>
              </a:ext>
            </a:extLst>
          </p:cNvPr>
          <p:cNvSpPr>
            <a:spLocks noGrp="1"/>
          </p:cNvSpPr>
          <p:nvPr>
            <p:ph type="body" idx="13"/>
          </p:nvPr>
        </p:nvSpPr>
        <p:spPr>
          <a:xfrm>
            <a:off x="571500" y="598736"/>
            <a:ext cx="9915929" cy="501649"/>
          </a:xfrm>
        </p:spPr>
        <p:txBody>
          <a:bodyPr lIns="73152" anchor="t" anchorCtr="0">
            <a:normAutofit/>
          </a:bodyPr>
          <a:lstStyle>
            <a:lvl1pPr marL="0" indent="0">
              <a:buNone/>
              <a:defRPr sz="1400" b="0">
                <a:solidFill>
                  <a:schemeClr val="bg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a:extLst>
              <a:ext uri="{FF2B5EF4-FFF2-40B4-BE49-F238E27FC236}">
                <a16:creationId xmlns:a16="http://schemas.microsoft.com/office/drawing/2014/main" id="{0244CFF6-9997-45B5-A649-F2BB88E2551C}"/>
              </a:ext>
            </a:extLst>
          </p:cNvPr>
          <p:cNvSpPr>
            <a:spLocks noGrp="1"/>
          </p:cNvSpPr>
          <p:nvPr>
            <p:ph type="title"/>
          </p:nvPr>
        </p:nvSpPr>
        <p:spPr>
          <a:xfrm>
            <a:off x="571500" y="159723"/>
            <a:ext cx="9915928" cy="506143"/>
          </a:xfrm>
        </p:spPr>
        <p:txBody>
          <a:bodyPr/>
          <a:lstStyle/>
          <a:p>
            <a:r>
              <a:rPr lang="en-US"/>
              <a:t>Click to edit Master title style</a:t>
            </a:r>
            <a:endParaRPr lang="en-CA"/>
          </a:p>
        </p:txBody>
      </p:sp>
    </p:spTree>
    <p:extLst>
      <p:ext uri="{BB962C8B-B14F-4D97-AF65-F5344CB8AC3E}">
        <p14:creationId xmlns:p14="http://schemas.microsoft.com/office/powerpoint/2010/main" val="53954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92C8F1-E7E8-4EE9-942A-5CF49670069F}"/>
              </a:ext>
            </a:extLst>
          </p:cNvPr>
          <p:cNvSpPr>
            <a:spLocks noGrp="1"/>
          </p:cNvSpPr>
          <p:nvPr>
            <p:ph sz="half" idx="1"/>
          </p:nvPr>
        </p:nvSpPr>
        <p:spPr>
          <a:xfrm>
            <a:off x="571500" y="1447800"/>
            <a:ext cx="3595254" cy="4692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a:extLst>
              <a:ext uri="{FF2B5EF4-FFF2-40B4-BE49-F238E27FC236}">
                <a16:creationId xmlns:a16="http://schemas.microsoft.com/office/drawing/2014/main" id="{C19A5BA9-F315-4B14-8337-6E4CD4B7542C}"/>
              </a:ext>
            </a:extLst>
          </p:cNvPr>
          <p:cNvSpPr>
            <a:spLocks noGrp="1"/>
          </p:cNvSpPr>
          <p:nvPr>
            <p:ph sz="half" idx="2"/>
          </p:nvPr>
        </p:nvSpPr>
        <p:spPr>
          <a:xfrm>
            <a:off x="8041749" y="1433513"/>
            <a:ext cx="3616851" cy="4706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Date Placeholder 4">
            <a:extLst>
              <a:ext uri="{FF2B5EF4-FFF2-40B4-BE49-F238E27FC236}">
                <a16:creationId xmlns:a16="http://schemas.microsoft.com/office/drawing/2014/main" id="{E5104135-87D1-4463-A1DD-F26399AFB2A5}"/>
              </a:ext>
            </a:extLst>
          </p:cNvPr>
          <p:cNvSpPr>
            <a:spLocks noGrp="1"/>
          </p:cNvSpPr>
          <p:nvPr>
            <p:ph type="dt" sz="half" idx="10"/>
          </p:nvPr>
        </p:nvSpPr>
        <p:spPr/>
        <p:txBody>
          <a:bodyPr/>
          <a:lstStyle/>
          <a:p>
            <a:fld id="{51B8CE74-3320-B149-96E1-0ADA54866E4D}" type="datetime1">
              <a:rPr lang="en-US" smtClean="0"/>
              <a:t>6/12/23</a:t>
            </a:fld>
            <a:endParaRPr lang="en-CA"/>
          </a:p>
        </p:txBody>
      </p:sp>
      <p:sp>
        <p:nvSpPr>
          <p:cNvPr id="6" name="Footer Placeholder 5">
            <a:extLst>
              <a:ext uri="{FF2B5EF4-FFF2-40B4-BE49-F238E27FC236}">
                <a16:creationId xmlns:a16="http://schemas.microsoft.com/office/drawing/2014/main" id="{94256C7D-CB11-4961-9DC3-AEE6E346FDA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6DBE203-290B-4742-BE66-E4C2F6A998AD}"/>
              </a:ext>
            </a:extLst>
          </p:cNvPr>
          <p:cNvSpPr>
            <a:spLocks noGrp="1"/>
          </p:cNvSpPr>
          <p:nvPr>
            <p:ph type="sldNum" sz="quarter" idx="12"/>
          </p:nvPr>
        </p:nvSpPr>
        <p:spPr/>
        <p:txBody>
          <a:bodyPr/>
          <a:lstStyle/>
          <a:p>
            <a:fld id="{389D169A-B190-48E2-9496-E22BD1B97CF0}" type="slidenum">
              <a:rPr lang="en-CA" smtClean="0"/>
              <a:t>‹#›</a:t>
            </a:fld>
            <a:endParaRPr lang="en-CA"/>
          </a:p>
        </p:txBody>
      </p:sp>
      <p:sp>
        <p:nvSpPr>
          <p:cNvPr id="9" name="Content Placeholder 3">
            <a:extLst>
              <a:ext uri="{FF2B5EF4-FFF2-40B4-BE49-F238E27FC236}">
                <a16:creationId xmlns:a16="http://schemas.microsoft.com/office/drawing/2014/main" id="{DA1EF518-9EE2-4603-B2ED-D0811F2EFF40}"/>
              </a:ext>
            </a:extLst>
          </p:cNvPr>
          <p:cNvSpPr>
            <a:spLocks noGrp="1"/>
          </p:cNvSpPr>
          <p:nvPr>
            <p:ph sz="half" idx="14"/>
          </p:nvPr>
        </p:nvSpPr>
        <p:spPr>
          <a:xfrm>
            <a:off x="4301021" y="1433513"/>
            <a:ext cx="3616851" cy="4706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Text Placeholder 2">
            <a:extLst>
              <a:ext uri="{FF2B5EF4-FFF2-40B4-BE49-F238E27FC236}">
                <a16:creationId xmlns:a16="http://schemas.microsoft.com/office/drawing/2014/main" id="{04E838D9-4B21-4682-B4A6-626241763E52}"/>
              </a:ext>
            </a:extLst>
          </p:cNvPr>
          <p:cNvSpPr>
            <a:spLocks noGrp="1"/>
          </p:cNvSpPr>
          <p:nvPr>
            <p:ph type="body" idx="13"/>
          </p:nvPr>
        </p:nvSpPr>
        <p:spPr>
          <a:xfrm>
            <a:off x="571500" y="598736"/>
            <a:ext cx="9915929" cy="501649"/>
          </a:xfrm>
        </p:spPr>
        <p:txBody>
          <a:bodyPr lIns="73152" anchor="t" anchorCtr="0">
            <a:normAutofit/>
          </a:bodyPr>
          <a:lstStyle>
            <a:lvl1pPr marL="0" indent="0">
              <a:buNone/>
              <a:defRPr sz="1400" b="0">
                <a:solidFill>
                  <a:schemeClr val="bg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itle 11">
            <a:extLst>
              <a:ext uri="{FF2B5EF4-FFF2-40B4-BE49-F238E27FC236}">
                <a16:creationId xmlns:a16="http://schemas.microsoft.com/office/drawing/2014/main" id="{57E4D9E2-86D3-4A79-8788-575F04D370EC}"/>
              </a:ext>
            </a:extLst>
          </p:cNvPr>
          <p:cNvSpPr>
            <a:spLocks noGrp="1"/>
          </p:cNvSpPr>
          <p:nvPr>
            <p:ph type="title"/>
          </p:nvPr>
        </p:nvSpPr>
        <p:spPr>
          <a:xfrm>
            <a:off x="571500" y="159723"/>
            <a:ext cx="9915928" cy="506143"/>
          </a:xfrm>
        </p:spPr>
        <p:txBody>
          <a:bodyPr/>
          <a:lstStyle/>
          <a:p>
            <a:r>
              <a:rPr lang="en-US"/>
              <a:t>Click to edit Master title style</a:t>
            </a:r>
            <a:endParaRPr lang="en-CA"/>
          </a:p>
        </p:txBody>
      </p:sp>
    </p:spTree>
    <p:extLst>
      <p:ext uri="{BB962C8B-B14F-4D97-AF65-F5344CB8AC3E}">
        <p14:creationId xmlns:p14="http://schemas.microsoft.com/office/powerpoint/2010/main" val="69387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92C8F1-E7E8-4EE9-942A-5CF49670069F}"/>
              </a:ext>
            </a:extLst>
          </p:cNvPr>
          <p:cNvSpPr>
            <a:spLocks noGrp="1"/>
          </p:cNvSpPr>
          <p:nvPr>
            <p:ph sz="half" idx="1"/>
          </p:nvPr>
        </p:nvSpPr>
        <p:spPr>
          <a:xfrm>
            <a:off x="644525" y="3110671"/>
            <a:ext cx="2618509" cy="3100147"/>
          </a:xfrm>
        </p:spPr>
        <p:txBody>
          <a:bodyPr lIns="0">
            <a:normAutofit/>
          </a:bodyPr>
          <a:lstStyle>
            <a:lvl1pPr marL="0" indent="0">
              <a:lnSpc>
                <a:spcPct val="100000"/>
              </a:lnSpc>
              <a:spcAft>
                <a:spcPts val="100"/>
              </a:spcAft>
              <a:buFontTx/>
              <a:buNone/>
              <a:defRPr sz="800"/>
            </a:lvl1pPr>
            <a:lvl2pPr>
              <a:lnSpc>
                <a:spcPct val="100000"/>
              </a:lnSpc>
              <a:spcAft>
                <a:spcPts val="100"/>
              </a:spcAft>
              <a:defRPr sz="700"/>
            </a:lvl2pPr>
            <a:lvl3pPr>
              <a:lnSpc>
                <a:spcPct val="100000"/>
              </a:lnSpc>
              <a:spcAft>
                <a:spcPts val="100"/>
              </a:spcAft>
              <a:defRPr sz="700"/>
            </a:lvl3pPr>
            <a:lvl4pPr>
              <a:lnSpc>
                <a:spcPct val="100000"/>
              </a:lnSpc>
              <a:spcAft>
                <a:spcPts val="100"/>
              </a:spcAft>
              <a:defRPr sz="700"/>
            </a:lvl4pPr>
            <a:lvl5pPr>
              <a:lnSpc>
                <a:spcPct val="100000"/>
              </a:lnSpc>
              <a:spcAft>
                <a:spcPts val="100"/>
              </a:spcAft>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a:extLst>
              <a:ext uri="{FF2B5EF4-FFF2-40B4-BE49-F238E27FC236}">
                <a16:creationId xmlns:a16="http://schemas.microsoft.com/office/drawing/2014/main" id="{C19A5BA9-F315-4B14-8337-6E4CD4B7542C}"/>
              </a:ext>
            </a:extLst>
          </p:cNvPr>
          <p:cNvSpPr>
            <a:spLocks noGrp="1"/>
          </p:cNvSpPr>
          <p:nvPr>
            <p:ph sz="half" idx="2"/>
          </p:nvPr>
        </p:nvSpPr>
        <p:spPr>
          <a:xfrm>
            <a:off x="6220518" y="3110671"/>
            <a:ext cx="2640106" cy="3096454"/>
          </a:xfrm>
        </p:spPr>
        <p:txBody>
          <a:bodyPr lIns="0">
            <a:normAutofit/>
          </a:bodyPr>
          <a:lstStyle>
            <a:lvl1pPr marL="0" indent="0">
              <a:lnSpc>
                <a:spcPct val="100000"/>
              </a:lnSpc>
              <a:spcAft>
                <a:spcPts val="100"/>
              </a:spcAft>
              <a:buFontTx/>
              <a:buNone/>
              <a:defRPr sz="800"/>
            </a:lvl1pPr>
            <a:lvl2pPr>
              <a:lnSpc>
                <a:spcPct val="100000"/>
              </a:lnSpc>
              <a:spcAft>
                <a:spcPts val="100"/>
              </a:spcAft>
              <a:defRPr sz="700"/>
            </a:lvl2pPr>
            <a:lvl3pPr>
              <a:lnSpc>
                <a:spcPct val="100000"/>
              </a:lnSpc>
              <a:spcAft>
                <a:spcPts val="100"/>
              </a:spcAft>
              <a:defRPr sz="700"/>
            </a:lvl3pPr>
            <a:lvl4pPr>
              <a:lnSpc>
                <a:spcPct val="100000"/>
              </a:lnSpc>
              <a:spcAft>
                <a:spcPts val="100"/>
              </a:spcAft>
              <a:defRPr sz="700"/>
            </a:lvl4pPr>
            <a:lvl5pPr>
              <a:lnSpc>
                <a:spcPct val="100000"/>
              </a:lnSpc>
              <a:spcAft>
                <a:spcPts val="100"/>
              </a:spcAft>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4">
            <a:extLst>
              <a:ext uri="{FF2B5EF4-FFF2-40B4-BE49-F238E27FC236}">
                <a16:creationId xmlns:a16="http://schemas.microsoft.com/office/drawing/2014/main" id="{E5104135-87D1-4463-A1DD-F26399AFB2A5}"/>
              </a:ext>
            </a:extLst>
          </p:cNvPr>
          <p:cNvSpPr>
            <a:spLocks noGrp="1"/>
          </p:cNvSpPr>
          <p:nvPr>
            <p:ph type="dt" sz="half" idx="10"/>
          </p:nvPr>
        </p:nvSpPr>
        <p:spPr/>
        <p:txBody>
          <a:bodyPr/>
          <a:lstStyle/>
          <a:p>
            <a:fld id="{04E6B000-13F0-984F-ACE5-FC1556F6AEBA}" type="datetime1">
              <a:rPr lang="en-US" smtClean="0"/>
              <a:t>6/12/23</a:t>
            </a:fld>
            <a:endParaRPr lang="en-CA"/>
          </a:p>
        </p:txBody>
      </p:sp>
      <p:sp>
        <p:nvSpPr>
          <p:cNvPr id="6" name="Footer Placeholder 5">
            <a:extLst>
              <a:ext uri="{FF2B5EF4-FFF2-40B4-BE49-F238E27FC236}">
                <a16:creationId xmlns:a16="http://schemas.microsoft.com/office/drawing/2014/main" id="{94256C7D-CB11-4961-9DC3-AEE6E346FDA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6DBE203-290B-4742-BE66-E4C2F6A998AD}"/>
              </a:ext>
            </a:extLst>
          </p:cNvPr>
          <p:cNvSpPr>
            <a:spLocks noGrp="1"/>
          </p:cNvSpPr>
          <p:nvPr>
            <p:ph type="sldNum" sz="quarter" idx="12"/>
          </p:nvPr>
        </p:nvSpPr>
        <p:spPr/>
        <p:txBody>
          <a:bodyPr/>
          <a:lstStyle/>
          <a:p>
            <a:fld id="{389D169A-B190-48E2-9496-E22BD1B97CF0}" type="slidenum">
              <a:rPr lang="en-CA" smtClean="0"/>
              <a:t>‹#›</a:t>
            </a:fld>
            <a:endParaRPr lang="en-CA"/>
          </a:p>
        </p:txBody>
      </p:sp>
      <p:sp>
        <p:nvSpPr>
          <p:cNvPr id="9" name="Content Placeholder 2">
            <a:extLst>
              <a:ext uri="{FF2B5EF4-FFF2-40B4-BE49-F238E27FC236}">
                <a16:creationId xmlns:a16="http://schemas.microsoft.com/office/drawing/2014/main" id="{E01E279B-D54F-4449-9E56-E171E5E9AD7E}"/>
              </a:ext>
            </a:extLst>
          </p:cNvPr>
          <p:cNvSpPr>
            <a:spLocks noGrp="1"/>
          </p:cNvSpPr>
          <p:nvPr>
            <p:ph sz="half" idx="14"/>
          </p:nvPr>
        </p:nvSpPr>
        <p:spPr>
          <a:xfrm>
            <a:off x="3421723" y="3110671"/>
            <a:ext cx="2640106" cy="3100147"/>
          </a:xfrm>
        </p:spPr>
        <p:txBody>
          <a:bodyPr lIns="0">
            <a:normAutofit/>
          </a:bodyPr>
          <a:lstStyle>
            <a:lvl1pPr marL="0" indent="0">
              <a:lnSpc>
                <a:spcPct val="100000"/>
              </a:lnSpc>
              <a:spcAft>
                <a:spcPts val="100"/>
              </a:spcAft>
              <a:buFontTx/>
              <a:buNone/>
              <a:defRPr sz="800"/>
            </a:lvl1pPr>
            <a:lvl2pPr>
              <a:lnSpc>
                <a:spcPct val="100000"/>
              </a:lnSpc>
              <a:spcAft>
                <a:spcPts val="100"/>
              </a:spcAft>
              <a:defRPr sz="700"/>
            </a:lvl2pPr>
            <a:lvl3pPr>
              <a:lnSpc>
                <a:spcPct val="100000"/>
              </a:lnSpc>
              <a:spcAft>
                <a:spcPts val="100"/>
              </a:spcAft>
              <a:defRPr sz="700"/>
            </a:lvl3pPr>
            <a:lvl4pPr>
              <a:lnSpc>
                <a:spcPct val="100000"/>
              </a:lnSpc>
              <a:spcAft>
                <a:spcPts val="100"/>
              </a:spcAft>
              <a:defRPr sz="700"/>
            </a:lvl4pPr>
            <a:lvl5pPr>
              <a:lnSpc>
                <a:spcPct val="100000"/>
              </a:lnSpc>
              <a:spcAft>
                <a:spcPts val="100"/>
              </a:spcAft>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Content Placeholder 3">
            <a:extLst>
              <a:ext uri="{FF2B5EF4-FFF2-40B4-BE49-F238E27FC236}">
                <a16:creationId xmlns:a16="http://schemas.microsoft.com/office/drawing/2014/main" id="{3110A74E-4801-4B1E-BE49-B269A8D2C384}"/>
              </a:ext>
            </a:extLst>
          </p:cNvPr>
          <p:cNvSpPr>
            <a:spLocks noGrp="1"/>
          </p:cNvSpPr>
          <p:nvPr>
            <p:ph sz="half" idx="15"/>
          </p:nvPr>
        </p:nvSpPr>
        <p:spPr>
          <a:xfrm>
            <a:off x="9019312" y="3110671"/>
            <a:ext cx="2640106" cy="3096454"/>
          </a:xfrm>
        </p:spPr>
        <p:txBody>
          <a:bodyPr lIns="0">
            <a:normAutofit/>
          </a:bodyPr>
          <a:lstStyle>
            <a:lvl1pPr marL="0" indent="0">
              <a:lnSpc>
                <a:spcPct val="100000"/>
              </a:lnSpc>
              <a:spcAft>
                <a:spcPts val="100"/>
              </a:spcAft>
              <a:buFontTx/>
              <a:buNone/>
              <a:defRPr sz="800"/>
            </a:lvl1pPr>
            <a:lvl2pPr>
              <a:lnSpc>
                <a:spcPct val="100000"/>
              </a:lnSpc>
              <a:spcAft>
                <a:spcPts val="100"/>
              </a:spcAft>
              <a:defRPr sz="700"/>
            </a:lvl2pPr>
            <a:lvl3pPr>
              <a:lnSpc>
                <a:spcPct val="100000"/>
              </a:lnSpc>
              <a:spcAft>
                <a:spcPts val="100"/>
              </a:spcAft>
              <a:defRPr sz="700"/>
            </a:lvl3pPr>
            <a:lvl4pPr>
              <a:lnSpc>
                <a:spcPct val="100000"/>
              </a:lnSpc>
              <a:spcAft>
                <a:spcPts val="100"/>
              </a:spcAft>
              <a:defRPr sz="700"/>
            </a:lvl4pPr>
            <a:lvl5pPr>
              <a:lnSpc>
                <a:spcPct val="100000"/>
              </a:lnSpc>
              <a:spcAft>
                <a:spcPts val="100"/>
              </a:spcAft>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Text Placeholder 2">
            <a:extLst>
              <a:ext uri="{FF2B5EF4-FFF2-40B4-BE49-F238E27FC236}">
                <a16:creationId xmlns:a16="http://schemas.microsoft.com/office/drawing/2014/main" id="{69A94720-A3F1-4392-9816-557F86234AA3}"/>
              </a:ext>
            </a:extLst>
          </p:cNvPr>
          <p:cNvSpPr>
            <a:spLocks noGrp="1"/>
          </p:cNvSpPr>
          <p:nvPr>
            <p:ph type="body" idx="13"/>
          </p:nvPr>
        </p:nvSpPr>
        <p:spPr>
          <a:xfrm>
            <a:off x="571500" y="598736"/>
            <a:ext cx="9915929" cy="501649"/>
          </a:xfrm>
        </p:spPr>
        <p:txBody>
          <a:bodyPr lIns="73152" anchor="t" anchorCtr="0">
            <a:normAutofit/>
          </a:bodyPr>
          <a:lstStyle>
            <a:lvl1pPr marL="0" indent="0">
              <a:buNone/>
              <a:defRPr sz="1400" b="0">
                <a:solidFill>
                  <a:schemeClr val="bg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itle 7">
            <a:extLst>
              <a:ext uri="{FF2B5EF4-FFF2-40B4-BE49-F238E27FC236}">
                <a16:creationId xmlns:a16="http://schemas.microsoft.com/office/drawing/2014/main" id="{824A3825-9743-44D2-9EE6-B296138D2C2A}"/>
              </a:ext>
            </a:extLst>
          </p:cNvPr>
          <p:cNvSpPr>
            <a:spLocks noGrp="1"/>
          </p:cNvSpPr>
          <p:nvPr>
            <p:ph type="title"/>
          </p:nvPr>
        </p:nvSpPr>
        <p:spPr>
          <a:xfrm>
            <a:off x="571499" y="159723"/>
            <a:ext cx="9915929" cy="506143"/>
          </a:xfrm>
        </p:spPr>
        <p:txBody>
          <a:bodyPr/>
          <a:lstStyle/>
          <a:p>
            <a:r>
              <a:rPr lang="en-US"/>
              <a:t>Click to edit Master title style</a:t>
            </a:r>
            <a:endParaRPr lang="en-CA"/>
          </a:p>
        </p:txBody>
      </p:sp>
      <p:sp>
        <p:nvSpPr>
          <p:cNvPr id="15" name="Picture Placeholder 14">
            <a:extLst>
              <a:ext uri="{FF2B5EF4-FFF2-40B4-BE49-F238E27FC236}">
                <a16:creationId xmlns:a16="http://schemas.microsoft.com/office/drawing/2014/main" id="{80EA076F-9D18-484B-A15E-8FC8480E13DD}"/>
              </a:ext>
            </a:extLst>
          </p:cNvPr>
          <p:cNvSpPr>
            <a:spLocks noGrp="1"/>
          </p:cNvSpPr>
          <p:nvPr>
            <p:ph type="pic" sz="quarter" idx="16"/>
          </p:nvPr>
        </p:nvSpPr>
        <p:spPr>
          <a:xfrm>
            <a:off x="644526" y="1258825"/>
            <a:ext cx="2601913" cy="1787525"/>
          </a:xfrm>
        </p:spPr>
        <p:txBody>
          <a:bodyPr/>
          <a:lstStyle/>
          <a:p>
            <a:endParaRPr lang="en-CA"/>
          </a:p>
        </p:txBody>
      </p:sp>
      <p:sp>
        <p:nvSpPr>
          <p:cNvPr id="16" name="Picture Placeholder 14">
            <a:extLst>
              <a:ext uri="{FF2B5EF4-FFF2-40B4-BE49-F238E27FC236}">
                <a16:creationId xmlns:a16="http://schemas.microsoft.com/office/drawing/2014/main" id="{095A15D2-E98B-4252-9BFA-09D739A005CD}"/>
              </a:ext>
            </a:extLst>
          </p:cNvPr>
          <p:cNvSpPr>
            <a:spLocks noGrp="1"/>
          </p:cNvSpPr>
          <p:nvPr>
            <p:ph type="pic" sz="quarter" idx="17"/>
          </p:nvPr>
        </p:nvSpPr>
        <p:spPr>
          <a:xfrm>
            <a:off x="3448852" y="1258825"/>
            <a:ext cx="2601913" cy="1787525"/>
          </a:xfrm>
        </p:spPr>
        <p:txBody>
          <a:bodyPr/>
          <a:lstStyle/>
          <a:p>
            <a:endParaRPr lang="en-CA"/>
          </a:p>
        </p:txBody>
      </p:sp>
      <p:sp>
        <p:nvSpPr>
          <p:cNvPr id="17" name="Picture Placeholder 14">
            <a:extLst>
              <a:ext uri="{FF2B5EF4-FFF2-40B4-BE49-F238E27FC236}">
                <a16:creationId xmlns:a16="http://schemas.microsoft.com/office/drawing/2014/main" id="{D4E32BBC-0939-4ACA-939B-3AC160561BE5}"/>
              </a:ext>
            </a:extLst>
          </p:cNvPr>
          <p:cNvSpPr>
            <a:spLocks noGrp="1"/>
          </p:cNvSpPr>
          <p:nvPr>
            <p:ph type="pic" sz="quarter" idx="18"/>
          </p:nvPr>
        </p:nvSpPr>
        <p:spPr>
          <a:xfrm>
            <a:off x="6253178" y="1258825"/>
            <a:ext cx="2601913" cy="1787525"/>
          </a:xfrm>
        </p:spPr>
        <p:txBody>
          <a:bodyPr/>
          <a:lstStyle/>
          <a:p>
            <a:endParaRPr lang="en-CA"/>
          </a:p>
        </p:txBody>
      </p:sp>
      <p:sp>
        <p:nvSpPr>
          <p:cNvPr id="18" name="Picture Placeholder 14">
            <a:extLst>
              <a:ext uri="{FF2B5EF4-FFF2-40B4-BE49-F238E27FC236}">
                <a16:creationId xmlns:a16="http://schemas.microsoft.com/office/drawing/2014/main" id="{5AD224DE-5405-4079-B1C9-A5AD8E2F60D0}"/>
              </a:ext>
            </a:extLst>
          </p:cNvPr>
          <p:cNvSpPr>
            <a:spLocks noGrp="1"/>
          </p:cNvSpPr>
          <p:nvPr>
            <p:ph type="pic" sz="quarter" idx="19"/>
          </p:nvPr>
        </p:nvSpPr>
        <p:spPr>
          <a:xfrm>
            <a:off x="9057505" y="1258825"/>
            <a:ext cx="2601913" cy="1787525"/>
          </a:xfrm>
        </p:spPr>
        <p:txBody>
          <a:bodyPr/>
          <a:lstStyle/>
          <a:p>
            <a:endParaRPr lang="en-CA"/>
          </a:p>
        </p:txBody>
      </p:sp>
    </p:spTree>
    <p:extLst>
      <p:ext uri="{BB962C8B-B14F-4D97-AF65-F5344CB8AC3E}">
        <p14:creationId xmlns:p14="http://schemas.microsoft.com/office/powerpoint/2010/main" val="265430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92C8F1-E7E8-4EE9-942A-5CF49670069F}"/>
              </a:ext>
            </a:extLst>
          </p:cNvPr>
          <p:cNvSpPr>
            <a:spLocks noGrp="1"/>
          </p:cNvSpPr>
          <p:nvPr>
            <p:ph sz="half" idx="1"/>
          </p:nvPr>
        </p:nvSpPr>
        <p:spPr>
          <a:xfrm>
            <a:off x="644525" y="3103500"/>
            <a:ext cx="2116826" cy="3099691"/>
          </a:xfrm>
        </p:spPr>
        <p:txBody>
          <a:bodyPr lIns="0">
            <a:normAutofit/>
          </a:bodyPr>
          <a:lstStyle>
            <a:lvl1pPr marL="0" indent="0">
              <a:lnSpc>
                <a:spcPct val="100000"/>
              </a:lnSpc>
              <a:spcAft>
                <a:spcPts val="100"/>
              </a:spcAft>
              <a:buFontTx/>
              <a:buNone/>
              <a:defRPr sz="800"/>
            </a:lvl1pPr>
            <a:lvl2pPr>
              <a:lnSpc>
                <a:spcPct val="100000"/>
              </a:lnSpc>
              <a:spcAft>
                <a:spcPts val="100"/>
              </a:spcAft>
              <a:defRPr sz="700"/>
            </a:lvl2pPr>
            <a:lvl3pPr>
              <a:lnSpc>
                <a:spcPct val="100000"/>
              </a:lnSpc>
              <a:spcAft>
                <a:spcPts val="100"/>
              </a:spcAft>
              <a:defRPr sz="700"/>
            </a:lvl3pPr>
            <a:lvl4pPr>
              <a:lnSpc>
                <a:spcPct val="100000"/>
              </a:lnSpc>
              <a:spcAft>
                <a:spcPts val="100"/>
              </a:spcAft>
              <a:defRPr sz="700"/>
            </a:lvl4pPr>
            <a:lvl5pPr>
              <a:lnSpc>
                <a:spcPct val="100000"/>
              </a:lnSpc>
              <a:spcAft>
                <a:spcPts val="100"/>
              </a:spcAft>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a:extLst>
              <a:ext uri="{FF2B5EF4-FFF2-40B4-BE49-F238E27FC236}">
                <a16:creationId xmlns:a16="http://schemas.microsoft.com/office/drawing/2014/main" id="{C19A5BA9-F315-4B14-8337-6E4CD4B7542C}"/>
              </a:ext>
            </a:extLst>
          </p:cNvPr>
          <p:cNvSpPr>
            <a:spLocks noGrp="1"/>
          </p:cNvSpPr>
          <p:nvPr>
            <p:ph sz="half" idx="2"/>
          </p:nvPr>
        </p:nvSpPr>
        <p:spPr>
          <a:xfrm>
            <a:off x="5072838" y="3101602"/>
            <a:ext cx="2138423" cy="3095998"/>
          </a:xfrm>
        </p:spPr>
        <p:txBody>
          <a:bodyPr lIns="0">
            <a:normAutofit/>
          </a:bodyPr>
          <a:lstStyle>
            <a:lvl1pPr marL="0" indent="0">
              <a:lnSpc>
                <a:spcPct val="100000"/>
              </a:lnSpc>
              <a:spcAft>
                <a:spcPts val="100"/>
              </a:spcAft>
              <a:buFontTx/>
              <a:buNone/>
              <a:defRPr sz="800"/>
            </a:lvl1pPr>
            <a:lvl2pPr>
              <a:lnSpc>
                <a:spcPct val="100000"/>
              </a:lnSpc>
              <a:spcAft>
                <a:spcPts val="100"/>
              </a:spcAft>
              <a:defRPr sz="700"/>
            </a:lvl2pPr>
            <a:lvl3pPr>
              <a:lnSpc>
                <a:spcPct val="100000"/>
              </a:lnSpc>
              <a:spcAft>
                <a:spcPts val="100"/>
              </a:spcAft>
              <a:defRPr sz="700"/>
            </a:lvl3pPr>
            <a:lvl4pPr>
              <a:lnSpc>
                <a:spcPct val="100000"/>
              </a:lnSpc>
              <a:spcAft>
                <a:spcPts val="100"/>
              </a:spcAft>
              <a:defRPr sz="700"/>
            </a:lvl4pPr>
            <a:lvl5pPr>
              <a:lnSpc>
                <a:spcPct val="100000"/>
              </a:lnSpc>
              <a:spcAft>
                <a:spcPts val="100"/>
              </a:spcAft>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4">
            <a:extLst>
              <a:ext uri="{FF2B5EF4-FFF2-40B4-BE49-F238E27FC236}">
                <a16:creationId xmlns:a16="http://schemas.microsoft.com/office/drawing/2014/main" id="{E5104135-87D1-4463-A1DD-F26399AFB2A5}"/>
              </a:ext>
            </a:extLst>
          </p:cNvPr>
          <p:cNvSpPr>
            <a:spLocks noGrp="1"/>
          </p:cNvSpPr>
          <p:nvPr>
            <p:ph type="dt" sz="half" idx="10"/>
          </p:nvPr>
        </p:nvSpPr>
        <p:spPr/>
        <p:txBody>
          <a:bodyPr/>
          <a:lstStyle/>
          <a:p>
            <a:fld id="{23772440-D6F2-9045-B866-E19198DA6AC3}" type="datetime1">
              <a:rPr lang="en-US" smtClean="0"/>
              <a:t>6/12/23</a:t>
            </a:fld>
            <a:endParaRPr lang="en-CA"/>
          </a:p>
        </p:txBody>
      </p:sp>
      <p:sp>
        <p:nvSpPr>
          <p:cNvPr id="6" name="Footer Placeholder 5">
            <a:extLst>
              <a:ext uri="{FF2B5EF4-FFF2-40B4-BE49-F238E27FC236}">
                <a16:creationId xmlns:a16="http://schemas.microsoft.com/office/drawing/2014/main" id="{94256C7D-CB11-4961-9DC3-AEE6E346FDA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6DBE203-290B-4742-BE66-E4C2F6A998AD}"/>
              </a:ext>
            </a:extLst>
          </p:cNvPr>
          <p:cNvSpPr>
            <a:spLocks noGrp="1"/>
          </p:cNvSpPr>
          <p:nvPr>
            <p:ph type="sldNum" sz="quarter" idx="12"/>
          </p:nvPr>
        </p:nvSpPr>
        <p:spPr/>
        <p:txBody>
          <a:bodyPr/>
          <a:lstStyle/>
          <a:p>
            <a:fld id="{389D169A-B190-48E2-9496-E22BD1B97CF0}" type="slidenum">
              <a:rPr lang="en-CA" smtClean="0"/>
              <a:t>‹#›</a:t>
            </a:fld>
            <a:endParaRPr lang="en-CA"/>
          </a:p>
        </p:txBody>
      </p:sp>
      <p:sp>
        <p:nvSpPr>
          <p:cNvPr id="9" name="Content Placeholder 2">
            <a:extLst>
              <a:ext uri="{FF2B5EF4-FFF2-40B4-BE49-F238E27FC236}">
                <a16:creationId xmlns:a16="http://schemas.microsoft.com/office/drawing/2014/main" id="{E01E279B-D54F-4449-9E56-E171E5E9AD7E}"/>
              </a:ext>
            </a:extLst>
          </p:cNvPr>
          <p:cNvSpPr>
            <a:spLocks noGrp="1"/>
          </p:cNvSpPr>
          <p:nvPr>
            <p:ph sz="half" idx="14"/>
          </p:nvPr>
        </p:nvSpPr>
        <p:spPr>
          <a:xfrm>
            <a:off x="2847883" y="3101602"/>
            <a:ext cx="2138423" cy="3095998"/>
          </a:xfrm>
        </p:spPr>
        <p:txBody>
          <a:bodyPr lIns="0">
            <a:normAutofit/>
          </a:bodyPr>
          <a:lstStyle>
            <a:lvl1pPr marL="0" indent="0">
              <a:lnSpc>
                <a:spcPct val="100000"/>
              </a:lnSpc>
              <a:spcAft>
                <a:spcPts val="100"/>
              </a:spcAft>
              <a:buFontTx/>
              <a:buNone/>
              <a:defRPr sz="800"/>
            </a:lvl1pPr>
            <a:lvl2pPr>
              <a:lnSpc>
                <a:spcPct val="100000"/>
              </a:lnSpc>
              <a:spcAft>
                <a:spcPts val="100"/>
              </a:spcAft>
              <a:defRPr sz="700"/>
            </a:lvl2pPr>
            <a:lvl3pPr>
              <a:lnSpc>
                <a:spcPct val="100000"/>
              </a:lnSpc>
              <a:spcAft>
                <a:spcPts val="100"/>
              </a:spcAft>
              <a:defRPr sz="700"/>
            </a:lvl3pPr>
            <a:lvl4pPr>
              <a:lnSpc>
                <a:spcPct val="100000"/>
              </a:lnSpc>
              <a:spcAft>
                <a:spcPts val="100"/>
              </a:spcAft>
              <a:defRPr sz="700"/>
            </a:lvl4pPr>
            <a:lvl5pPr>
              <a:lnSpc>
                <a:spcPct val="100000"/>
              </a:lnSpc>
              <a:spcAft>
                <a:spcPts val="100"/>
              </a:spcAft>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Content Placeholder 3">
            <a:extLst>
              <a:ext uri="{FF2B5EF4-FFF2-40B4-BE49-F238E27FC236}">
                <a16:creationId xmlns:a16="http://schemas.microsoft.com/office/drawing/2014/main" id="{3110A74E-4801-4B1E-BE49-B269A8D2C384}"/>
              </a:ext>
            </a:extLst>
          </p:cNvPr>
          <p:cNvSpPr>
            <a:spLocks noGrp="1"/>
          </p:cNvSpPr>
          <p:nvPr>
            <p:ph sz="half" idx="15"/>
          </p:nvPr>
        </p:nvSpPr>
        <p:spPr>
          <a:xfrm>
            <a:off x="7297793" y="3101602"/>
            <a:ext cx="2138423" cy="3095998"/>
          </a:xfrm>
        </p:spPr>
        <p:txBody>
          <a:bodyPr lIns="0">
            <a:normAutofit/>
          </a:bodyPr>
          <a:lstStyle>
            <a:lvl1pPr marL="0" indent="0">
              <a:lnSpc>
                <a:spcPct val="100000"/>
              </a:lnSpc>
              <a:spcAft>
                <a:spcPts val="100"/>
              </a:spcAft>
              <a:buFontTx/>
              <a:buNone/>
              <a:defRPr sz="800"/>
            </a:lvl1pPr>
            <a:lvl2pPr>
              <a:lnSpc>
                <a:spcPct val="100000"/>
              </a:lnSpc>
              <a:spcAft>
                <a:spcPts val="100"/>
              </a:spcAft>
              <a:defRPr sz="700"/>
            </a:lvl2pPr>
            <a:lvl3pPr>
              <a:lnSpc>
                <a:spcPct val="100000"/>
              </a:lnSpc>
              <a:spcAft>
                <a:spcPts val="100"/>
              </a:spcAft>
              <a:defRPr sz="700"/>
            </a:lvl3pPr>
            <a:lvl4pPr>
              <a:lnSpc>
                <a:spcPct val="100000"/>
              </a:lnSpc>
              <a:spcAft>
                <a:spcPts val="100"/>
              </a:spcAft>
              <a:defRPr sz="700"/>
            </a:lvl4pPr>
            <a:lvl5pPr>
              <a:lnSpc>
                <a:spcPct val="100000"/>
              </a:lnSpc>
              <a:spcAft>
                <a:spcPts val="100"/>
              </a:spcAft>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Content Placeholder 3">
            <a:extLst>
              <a:ext uri="{FF2B5EF4-FFF2-40B4-BE49-F238E27FC236}">
                <a16:creationId xmlns:a16="http://schemas.microsoft.com/office/drawing/2014/main" id="{A94693F9-ECC7-4935-9BAD-D7ED64D68123}"/>
              </a:ext>
            </a:extLst>
          </p:cNvPr>
          <p:cNvSpPr>
            <a:spLocks noGrp="1"/>
          </p:cNvSpPr>
          <p:nvPr>
            <p:ph sz="half" idx="17"/>
          </p:nvPr>
        </p:nvSpPr>
        <p:spPr>
          <a:xfrm>
            <a:off x="9522748" y="3101602"/>
            <a:ext cx="2138423" cy="3095998"/>
          </a:xfrm>
        </p:spPr>
        <p:txBody>
          <a:bodyPr lIns="0">
            <a:normAutofit/>
          </a:bodyPr>
          <a:lstStyle>
            <a:lvl1pPr marL="0" indent="0">
              <a:lnSpc>
                <a:spcPct val="100000"/>
              </a:lnSpc>
              <a:spcAft>
                <a:spcPts val="100"/>
              </a:spcAft>
              <a:buFontTx/>
              <a:buNone/>
              <a:defRPr sz="800"/>
            </a:lvl1pPr>
            <a:lvl2pPr>
              <a:lnSpc>
                <a:spcPct val="100000"/>
              </a:lnSpc>
              <a:spcAft>
                <a:spcPts val="100"/>
              </a:spcAft>
              <a:defRPr sz="700"/>
            </a:lvl2pPr>
            <a:lvl3pPr>
              <a:lnSpc>
                <a:spcPct val="100000"/>
              </a:lnSpc>
              <a:spcAft>
                <a:spcPts val="100"/>
              </a:spcAft>
              <a:defRPr sz="700"/>
            </a:lvl3pPr>
            <a:lvl4pPr>
              <a:lnSpc>
                <a:spcPct val="100000"/>
              </a:lnSpc>
              <a:spcAft>
                <a:spcPts val="100"/>
              </a:spcAft>
              <a:defRPr sz="700"/>
            </a:lvl4pPr>
            <a:lvl5pPr>
              <a:lnSpc>
                <a:spcPct val="100000"/>
              </a:lnSpc>
              <a:spcAft>
                <a:spcPts val="100"/>
              </a:spcAft>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3" name="Text Placeholder 2">
            <a:extLst>
              <a:ext uri="{FF2B5EF4-FFF2-40B4-BE49-F238E27FC236}">
                <a16:creationId xmlns:a16="http://schemas.microsoft.com/office/drawing/2014/main" id="{6887774B-0920-4565-AD7A-EB8E9E50B31F}"/>
              </a:ext>
            </a:extLst>
          </p:cNvPr>
          <p:cNvSpPr>
            <a:spLocks noGrp="1"/>
          </p:cNvSpPr>
          <p:nvPr>
            <p:ph type="body" idx="13"/>
          </p:nvPr>
        </p:nvSpPr>
        <p:spPr>
          <a:xfrm>
            <a:off x="571500" y="598736"/>
            <a:ext cx="9915929" cy="501649"/>
          </a:xfrm>
        </p:spPr>
        <p:txBody>
          <a:bodyPr lIns="73152" anchor="t" anchorCtr="0">
            <a:normAutofit/>
          </a:bodyPr>
          <a:lstStyle>
            <a:lvl1pPr marL="0" indent="0">
              <a:buNone/>
              <a:defRPr sz="1400" b="0">
                <a:solidFill>
                  <a:schemeClr val="bg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itle 7">
            <a:extLst>
              <a:ext uri="{FF2B5EF4-FFF2-40B4-BE49-F238E27FC236}">
                <a16:creationId xmlns:a16="http://schemas.microsoft.com/office/drawing/2014/main" id="{9F3A7E9A-895D-4B48-8A63-40243E81D02C}"/>
              </a:ext>
            </a:extLst>
          </p:cNvPr>
          <p:cNvSpPr>
            <a:spLocks noGrp="1"/>
          </p:cNvSpPr>
          <p:nvPr>
            <p:ph type="title"/>
          </p:nvPr>
        </p:nvSpPr>
        <p:spPr>
          <a:xfrm>
            <a:off x="571499" y="159723"/>
            <a:ext cx="9915929" cy="506143"/>
          </a:xfrm>
        </p:spPr>
        <p:txBody>
          <a:bodyPr/>
          <a:lstStyle/>
          <a:p>
            <a:r>
              <a:rPr lang="en-US" dirty="0"/>
              <a:t>Click to edit Master title style</a:t>
            </a:r>
            <a:endParaRPr lang="en-CA" dirty="0"/>
          </a:p>
        </p:txBody>
      </p:sp>
      <p:sp>
        <p:nvSpPr>
          <p:cNvPr id="15" name="Picture Placeholder 14">
            <a:extLst>
              <a:ext uri="{FF2B5EF4-FFF2-40B4-BE49-F238E27FC236}">
                <a16:creationId xmlns:a16="http://schemas.microsoft.com/office/drawing/2014/main" id="{2F550FAB-8BAD-4EF4-8DFF-715AC420A677}"/>
              </a:ext>
            </a:extLst>
          </p:cNvPr>
          <p:cNvSpPr>
            <a:spLocks noGrp="1"/>
          </p:cNvSpPr>
          <p:nvPr>
            <p:ph type="pic" sz="quarter" idx="16"/>
          </p:nvPr>
        </p:nvSpPr>
        <p:spPr>
          <a:xfrm>
            <a:off x="638176" y="1258825"/>
            <a:ext cx="2116826" cy="1787525"/>
          </a:xfrm>
        </p:spPr>
        <p:txBody>
          <a:bodyPr/>
          <a:lstStyle/>
          <a:p>
            <a:endParaRPr lang="en-CA" dirty="0"/>
          </a:p>
        </p:txBody>
      </p:sp>
      <p:sp>
        <p:nvSpPr>
          <p:cNvPr id="16" name="Picture Placeholder 14">
            <a:extLst>
              <a:ext uri="{FF2B5EF4-FFF2-40B4-BE49-F238E27FC236}">
                <a16:creationId xmlns:a16="http://schemas.microsoft.com/office/drawing/2014/main" id="{E4C7B219-E488-4853-B53E-B89E9078203B}"/>
              </a:ext>
            </a:extLst>
          </p:cNvPr>
          <p:cNvSpPr>
            <a:spLocks noGrp="1"/>
          </p:cNvSpPr>
          <p:nvPr>
            <p:ph type="pic" sz="quarter" idx="18"/>
          </p:nvPr>
        </p:nvSpPr>
        <p:spPr>
          <a:xfrm>
            <a:off x="2864645" y="1258825"/>
            <a:ext cx="2116826" cy="1787525"/>
          </a:xfrm>
        </p:spPr>
        <p:txBody>
          <a:bodyPr/>
          <a:lstStyle/>
          <a:p>
            <a:endParaRPr lang="en-CA" dirty="0"/>
          </a:p>
        </p:txBody>
      </p:sp>
      <p:sp>
        <p:nvSpPr>
          <p:cNvPr id="17" name="Picture Placeholder 14">
            <a:extLst>
              <a:ext uri="{FF2B5EF4-FFF2-40B4-BE49-F238E27FC236}">
                <a16:creationId xmlns:a16="http://schemas.microsoft.com/office/drawing/2014/main" id="{365FDC01-D37D-4169-83C5-93F24C91C50F}"/>
              </a:ext>
            </a:extLst>
          </p:cNvPr>
          <p:cNvSpPr>
            <a:spLocks noGrp="1"/>
          </p:cNvSpPr>
          <p:nvPr>
            <p:ph type="pic" sz="quarter" idx="19"/>
          </p:nvPr>
        </p:nvSpPr>
        <p:spPr>
          <a:xfrm>
            <a:off x="5091114" y="1258825"/>
            <a:ext cx="2116826" cy="1787525"/>
          </a:xfrm>
        </p:spPr>
        <p:txBody>
          <a:bodyPr/>
          <a:lstStyle/>
          <a:p>
            <a:endParaRPr lang="en-CA" dirty="0"/>
          </a:p>
        </p:txBody>
      </p:sp>
      <p:sp>
        <p:nvSpPr>
          <p:cNvPr id="18" name="Picture Placeholder 14">
            <a:extLst>
              <a:ext uri="{FF2B5EF4-FFF2-40B4-BE49-F238E27FC236}">
                <a16:creationId xmlns:a16="http://schemas.microsoft.com/office/drawing/2014/main" id="{D66BC613-F9C5-4C4C-A4F3-BFF58B9C7ABD}"/>
              </a:ext>
            </a:extLst>
          </p:cNvPr>
          <p:cNvSpPr>
            <a:spLocks noGrp="1"/>
          </p:cNvSpPr>
          <p:nvPr>
            <p:ph type="pic" sz="quarter" idx="20"/>
          </p:nvPr>
        </p:nvSpPr>
        <p:spPr>
          <a:xfrm>
            <a:off x="7317583" y="1258825"/>
            <a:ext cx="2116826" cy="1787525"/>
          </a:xfrm>
        </p:spPr>
        <p:txBody>
          <a:bodyPr/>
          <a:lstStyle/>
          <a:p>
            <a:endParaRPr lang="en-CA" dirty="0"/>
          </a:p>
        </p:txBody>
      </p:sp>
      <p:sp>
        <p:nvSpPr>
          <p:cNvPr id="19" name="Picture Placeholder 14">
            <a:extLst>
              <a:ext uri="{FF2B5EF4-FFF2-40B4-BE49-F238E27FC236}">
                <a16:creationId xmlns:a16="http://schemas.microsoft.com/office/drawing/2014/main" id="{341304A4-93DF-4F97-A19E-374FACC35806}"/>
              </a:ext>
            </a:extLst>
          </p:cNvPr>
          <p:cNvSpPr>
            <a:spLocks noGrp="1"/>
          </p:cNvSpPr>
          <p:nvPr>
            <p:ph type="pic" sz="quarter" idx="21"/>
          </p:nvPr>
        </p:nvSpPr>
        <p:spPr>
          <a:xfrm>
            <a:off x="9544051" y="1258825"/>
            <a:ext cx="2116826" cy="1787525"/>
          </a:xfrm>
        </p:spPr>
        <p:txBody>
          <a:bodyPr/>
          <a:lstStyle/>
          <a:p>
            <a:endParaRPr lang="en-CA" dirty="0"/>
          </a:p>
        </p:txBody>
      </p:sp>
    </p:spTree>
    <p:extLst>
      <p:ext uri="{BB962C8B-B14F-4D97-AF65-F5344CB8AC3E}">
        <p14:creationId xmlns:p14="http://schemas.microsoft.com/office/powerpoint/2010/main" val="215230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pic>
        <p:nvPicPr>
          <p:cNvPr id="8" name="FPO-----------------" descr="A screenshot of a cell phone&#10;&#10;Description automatically generated" hidden="1">
            <a:extLst>
              <a:ext uri="{FF2B5EF4-FFF2-40B4-BE49-F238E27FC236}">
                <a16:creationId xmlns:a16="http://schemas.microsoft.com/office/drawing/2014/main" id="{EFD3052A-FDD0-4735-9158-9FC4101B8D45}"/>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F8A56FBD-0923-4BB6-A51E-BB6F02E8C42E}"/>
              </a:ext>
            </a:extLst>
          </p:cNvPr>
          <p:cNvSpPr>
            <a:spLocks noGrp="1"/>
          </p:cNvSpPr>
          <p:nvPr>
            <p:ph type="title"/>
          </p:nvPr>
        </p:nvSpPr>
        <p:spPr>
          <a:xfrm>
            <a:off x="571500" y="159723"/>
            <a:ext cx="8367684" cy="506143"/>
          </a:xfrm>
          <a:prstGeom prst="rect">
            <a:avLst/>
          </a:prstGeom>
        </p:spPr>
        <p:txBody>
          <a:bodyPr vert="horz" lIns="73152" tIns="45720" rIns="91440" bIns="45720" rtlCol="0" anchor="b" anchorCtr="0">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089C692F-5934-4B22-97C0-6C1D215413F8}"/>
              </a:ext>
            </a:extLst>
          </p:cNvPr>
          <p:cNvSpPr>
            <a:spLocks noGrp="1"/>
          </p:cNvSpPr>
          <p:nvPr>
            <p:ph type="body" idx="1"/>
          </p:nvPr>
        </p:nvSpPr>
        <p:spPr>
          <a:xfrm>
            <a:off x="571500" y="1447800"/>
            <a:ext cx="11087100" cy="46926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762C3451-D716-469D-AC30-FD7C85AFA40D}"/>
              </a:ext>
            </a:extLst>
          </p:cNvPr>
          <p:cNvSpPr>
            <a:spLocks noGrp="1"/>
          </p:cNvSpPr>
          <p:nvPr>
            <p:ph type="dt" sz="half" idx="2"/>
          </p:nvPr>
        </p:nvSpPr>
        <p:spPr>
          <a:xfrm>
            <a:off x="491988" y="6356350"/>
            <a:ext cx="758537" cy="365125"/>
          </a:xfrm>
          <a:prstGeom prst="rect">
            <a:avLst/>
          </a:prstGeom>
        </p:spPr>
        <p:txBody>
          <a:bodyPr vert="horz" lIns="91440" tIns="45720" rIns="91440" bIns="45720" rtlCol="0" anchor="ctr"/>
          <a:lstStyle>
            <a:lvl1pPr marL="0" algn="l" defTabSz="914400" rtl="0" eaLnBrk="1" latinLnBrk="0" hangingPunct="1">
              <a:defRPr lang="en-CA" sz="800" kern="1200" smtClean="0">
                <a:solidFill>
                  <a:schemeClr val="tx1"/>
                </a:solidFill>
                <a:latin typeface="+mn-lt"/>
                <a:ea typeface="+mn-ea"/>
                <a:cs typeface="+mn-cs"/>
              </a:defRPr>
            </a:lvl1pPr>
          </a:lstStyle>
          <a:p>
            <a:fld id="{E29103BF-D4BE-A74F-8DF2-8FBC01D05885}" type="datetime1">
              <a:rPr lang="en-US" smtClean="0"/>
              <a:t>6/12/23</a:t>
            </a:fld>
            <a:endParaRPr lang="en-CA" dirty="0"/>
          </a:p>
        </p:txBody>
      </p:sp>
      <p:sp>
        <p:nvSpPr>
          <p:cNvPr id="5" name="Footer Placeholder 4">
            <a:extLst>
              <a:ext uri="{FF2B5EF4-FFF2-40B4-BE49-F238E27FC236}">
                <a16:creationId xmlns:a16="http://schemas.microsoft.com/office/drawing/2014/main" id="{9D42BC07-F0A4-4FF6-B9E5-0E8DFF900C24}"/>
              </a:ext>
            </a:extLst>
          </p:cNvPr>
          <p:cNvSpPr>
            <a:spLocks noGrp="1"/>
          </p:cNvSpPr>
          <p:nvPr>
            <p:ph type="ftr" sz="quarter" idx="3"/>
          </p:nvPr>
        </p:nvSpPr>
        <p:spPr>
          <a:xfrm>
            <a:off x="1250525" y="6356350"/>
            <a:ext cx="4845475" cy="365125"/>
          </a:xfrm>
          <a:prstGeom prst="rect">
            <a:avLst/>
          </a:prstGeom>
        </p:spPr>
        <p:txBody>
          <a:bodyPr vert="horz" lIns="91440" tIns="45720" rIns="91440" bIns="45720" rtlCol="0" anchor="ctr"/>
          <a:lstStyle>
            <a:lvl1pPr algn="l">
              <a:defRPr lang="en-CA" sz="800" kern="1200" smtClean="0">
                <a:solidFill>
                  <a:schemeClr val="tx1"/>
                </a:solidFill>
                <a:latin typeface="+mn-lt"/>
                <a:ea typeface="+mn-ea"/>
                <a:cs typeface="+mn-cs"/>
              </a:defRPr>
            </a:lvl1pPr>
          </a:lstStyle>
          <a:p>
            <a:endParaRPr lang="en-CA" dirty="0"/>
          </a:p>
        </p:txBody>
      </p:sp>
      <p:sp>
        <p:nvSpPr>
          <p:cNvPr id="6" name="Slide Number Placeholder 5">
            <a:extLst>
              <a:ext uri="{FF2B5EF4-FFF2-40B4-BE49-F238E27FC236}">
                <a16:creationId xmlns:a16="http://schemas.microsoft.com/office/drawing/2014/main" id="{E714324F-83A0-4600-9E5D-77D78E6E489E}"/>
              </a:ext>
            </a:extLst>
          </p:cNvPr>
          <p:cNvSpPr>
            <a:spLocks noGrp="1"/>
          </p:cNvSpPr>
          <p:nvPr>
            <p:ph type="sldNum" sz="quarter" idx="4"/>
          </p:nvPr>
        </p:nvSpPr>
        <p:spPr>
          <a:xfrm>
            <a:off x="11290851" y="6356350"/>
            <a:ext cx="457200" cy="365125"/>
          </a:xfrm>
          <a:prstGeom prst="rect">
            <a:avLst/>
          </a:prstGeom>
        </p:spPr>
        <p:txBody>
          <a:bodyPr vert="horz" lIns="91440" tIns="45720" rIns="91440" bIns="45720" rtlCol="0" anchor="ctr"/>
          <a:lstStyle>
            <a:lvl1pPr algn="r">
              <a:defRPr lang="en-CA" sz="800" kern="1200" smtClean="0">
                <a:solidFill>
                  <a:schemeClr val="tx1"/>
                </a:solidFill>
                <a:latin typeface="+mn-lt"/>
                <a:ea typeface="+mn-ea"/>
                <a:cs typeface="+mn-cs"/>
              </a:defRPr>
            </a:lvl1pPr>
          </a:lstStyle>
          <a:p>
            <a:fld id="{389D169A-B190-48E2-9496-E22BD1B97CF0}" type="slidenum">
              <a:rPr lang="en-CA" smtClean="0"/>
              <a:pPr/>
              <a:t>‹#›</a:t>
            </a:fld>
            <a:endParaRPr lang="en-CA" dirty="0"/>
          </a:p>
        </p:txBody>
      </p:sp>
      <p:grpSp>
        <p:nvGrpSpPr>
          <p:cNvPr id="11" name="Group 10">
            <a:extLst>
              <a:ext uri="{FF2B5EF4-FFF2-40B4-BE49-F238E27FC236}">
                <a16:creationId xmlns:a16="http://schemas.microsoft.com/office/drawing/2014/main" id="{6E52C1DB-2378-49C1-8179-AA74E49E621E}"/>
              </a:ext>
            </a:extLst>
          </p:cNvPr>
          <p:cNvGrpSpPr/>
          <p:nvPr userDrawn="1"/>
        </p:nvGrpSpPr>
        <p:grpSpPr>
          <a:xfrm>
            <a:off x="10743010" y="255227"/>
            <a:ext cx="1413272" cy="758990"/>
            <a:chOff x="10743010" y="255227"/>
            <a:chExt cx="1413272" cy="758990"/>
          </a:xfrm>
        </p:grpSpPr>
        <p:pic>
          <p:nvPicPr>
            <p:cNvPr id="9" name="willow_logo_02.ai" descr="willow_logo_02.ai">
              <a:extLst>
                <a:ext uri="{FF2B5EF4-FFF2-40B4-BE49-F238E27FC236}">
                  <a16:creationId xmlns:a16="http://schemas.microsoft.com/office/drawing/2014/main" id="{F261D6BA-E5C3-4470-9AA4-76B85A755F75}"/>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1003756" y="255227"/>
              <a:ext cx="935832" cy="254365"/>
            </a:xfrm>
            <a:prstGeom prst="rect">
              <a:avLst/>
            </a:prstGeom>
            <a:ln w="12700">
              <a:miter lim="400000"/>
            </a:ln>
          </p:spPr>
        </p:pic>
        <p:sp>
          <p:nvSpPr>
            <p:cNvPr id="12" name="TextBox 11">
              <a:extLst>
                <a:ext uri="{FF2B5EF4-FFF2-40B4-BE49-F238E27FC236}">
                  <a16:creationId xmlns:a16="http://schemas.microsoft.com/office/drawing/2014/main" id="{165A83A3-6415-4EE6-BD15-D6343BCE230C}"/>
                </a:ext>
              </a:extLst>
            </p:cNvPr>
            <p:cNvSpPr txBox="1"/>
            <p:nvPr userDrawn="1"/>
          </p:nvSpPr>
          <p:spPr>
            <a:xfrm>
              <a:off x="10743010" y="829551"/>
              <a:ext cx="1413272" cy="184666"/>
            </a:xfrm>
            <a:prstGeom prst="rect">
              <a:avLst/>
            </a:prstGeom>
            <a:noFill/>
          </p:spPr>
          <p:txBody>
            <a:bodyPr wrap="square" rtlCol="0">
              <a:spAutoFit/>
            </a:bodyPr>
            <a:lstStyle/>
            <a:p>
              <a:pPr algn="ctr"/>
              <a:r>
                <a:rPr lang="en-CA" sz="600" spc="20" baseline="0" dirty="0">
                  <a:solidFill>
                    <a:schemeClr val="tx1"/>
                  </a:solidFill>
                </a:rPr>
                <a:t>willowbio.com</a:t>
              </a:r>
            </a:p>
          </p:txBody>
        </p:sp>
      </p:grpSp>
      <p:cxnSp>
        <p:nvCxnSpPr>
          <p:cNvPr id="10" name="Straight Arrow Connector 9">
            <a:extLst>
              <a:ext uri="{FF2B5EF4-FFF2-40B4-BE49-F238E27FC236}">
                <a16:creationId xmlns:a16="http://schemas.microsoft.com/office/drawing/2014/main" id="{04199C7E-177F-4693-8B81-7E0EFB9F4362}"/>
              </a:ext>
            </a:extLst>
          </p:cNvPr>
          <p:cNvCxnSpPr/>
          <p:nvPr userDrawn="1"/>
        </p:nvCxnSpPr>
        <p:spPr>
          <a:xfrm flipV="1">
            <a:off x="6096000" y="6945330"/>
            <a:ext cx="0" cy="359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15581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8" r:id="rId3"/>
    <p:sldLayoutId id="2147483650" r:id="rId4"/>
    <p:sldLayoutId id="2147483661" r:id="rId5"/>
    <p:sldLayoutId id="2147483652" r:id="rId6"/>
    <p:sldLayoutId id="2147483660" r:id="rId7"/>
    <p:sldLayoutId id="2147483659" r:id="rId8"/>
    <p:sldLayoutId id="2147483662" r:id="rId9"/>
    <p:sldLayoutId id="2147483654" r:id="rId10"/>
    <p:sldLayoutId id="2147483655" r:id="rId11"/>
    <p:sldLayoutId id="2147483656" r:id="rId12"/>
    <p:sldLayoutId id="2147483657" r:id="rId13"/>
    <p:sldLayoutId id="2147483665" r:id="rId14"/>
    <p:sldLayoutId id="2147483666"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buNone/>
        <a:defRPr sz="2300" kern="1200">
          <a:solidFill>
            <a:schemeClr val="accent3"/>
          </a:solidFill>
          <a:latin typeface="+mn-lt"/>
          <a:ea typeface="+mj-ea"/>
          <a:cs typeface="+mj-cs"/>
        </a:defRPr>
      </a:lvl1pPr>
    </p:titleStyle>
    <p:bodyStyle>
      <a:lvl1pPr marL="188913" indent="-188913" algn="l" defTabSz="914400" rtl="0" eaLnBrk="1" latinLnBrk="0" hangingPunct="1">
        <a:lnSpc>
          <a:spcPct val="120000"/>
        </a:lnSpc>
        <a:spcBef>
          <a:spcPts val="1000"/>
        </a:spcBef>
        <a:spcAft>
          <a:spcPts val="400"/>
        </a:spcAft>
        <a:buSzPct val="115000"/>
        <a:buFont typeface="Arial" panose="020B0604020202020204" pitchFamily="34" charset="0"/>
        <a:buChar char="•"/>
        <a:defRPr sz="1050" kern="1200">
          <a:solidFill>
            <a:schemeClr val="tx1"/>
          </a:solidFill>
          <a:latin typeface="+mn-lt"/>
          <a:ea typeface="+mn-ea"/>
          <a:cs typeface="+mn-cs"/>
        </a:defRPr>
      </a:lvl1pPr>
      <a:lvl2pPr marL="347663" indent="-153988" algn="l" defTabSz="914400" rtl="0" eaLnBrk="1" latinLnBrk="0" hangingPunct="1">
        <a:lnSpc>
          <a:spcPct val="120000"/>
        </a:lnSpc>
        <a:spcBef>
          <a:spcPts val="500"/>
        </a:spcBef>
        <a:spcAft>
          <a:spcPts val="400"/>
        </a:spcAft>
        <a:buSzPct val="115000"/>
        <a:buFont typeface="Arial" panose="020B0604020202020204" pitchFamily="34" charset="0"/>
        <a:buChar char="‒"/>
        <a:tabLst/>
        <a:defRPr sz="1000" kern="1200">
          <a:solidFill>
            <a:schemeClr val="tx1"/>
          </a:solidFill>
          <a:latin typeface="+mn-lt"/>
          <a:ea typeface="+mn-ea"/>
          <a:cs typeface="+mn-cs"/>
        </a:defRPr>
      </a:lvl2pPr>
      <a:lvl3pPr marL="517525" indent="-169863" algn="l" defTabSz="914400" rtl="0" eaLnBrk="1" latinLnBrk="0" hangingPunct="1">
        <a:lnSpc>
          <a:spcPct val="120000"/>
        </a:lnSpc>
        <a:spcBef>
          <a:spcPts val="500"/>
        </a:spcBef>
        <a:spcAft>
          <a:spcPts val="400"/>
        </a:spcAft>
        <a:buSzPct val="115000"/>
        <a:buFont typeface="Arial" panose="020B0604020202020204" pitchFamily="34" charset="0"/>
        <a:buChar char="•"/>
        <a:defRPr sz="1000" kern="1200">
          <a:solidFill>
            <a:schemeClr val="tx1"/>
          </a:solidFill>
          <a:latin typeface="+mn-lt"/>
          <a:ea typeface="+mn-ea"/>
          <a:cs typeface="+mn-cs"/>
        </a:defRPr>
      </a:lvl3pPr>
      <a:lvl4pPr marL="633413" indent="-115888" algn="l" defTabSz="914400" rtl="0" eaLnBrk="1" latinLnBrk="0" hangingPunct="1">
        <a:lnSpc>
          <a:spcPct val="120000"/>
        </a:lnSpc>
        <a:spcBef>
          <a:spcPts val="500"/>
        </a:spcBef>
        <a:spcAft>
          <a:spcPts val="400"/>
        </a:spcAft>
        <a:buSzPct val="115000"/>
        <a:buFont typeface="Arial" panose="020B0604020202020204" pitchFamily="34" charset="0"/>
        <a:buChar char="•"/>
        <a:defRPr sz="1000" kern="1200">
          <a:solidFill>
            <a:schemeClr val="tx1"/>
          </a:solidFill>
          <a:latin typeface="+mn-lt"/>
          <a:ea typeface="+mn-ea"/>
          <a:cs typeface="+mn-cs"/>
        </a:defRPr>
      </a:lvl4pPr>
      <a:lvl5pPr marL="746125" indent="-112713" algn="l" defTabSz="914400" rtl="0" eaLnBrk="1" latinLnBrk="0" hangingPunct="1">
        <a:lnSpc>
          <a:spcPct val="120000"/>
        </a:lnSpc>
        <a:spcBef>
          <a:spcPts val="500"/>
        </a:spcBef>
        <a:spcAft>
          <a:spcPts val="400"/>
        </a:spcAft>
        <a:buSzPct val="115000"/>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344" userDrawn="1">
          <p15:clr>
            <a:srgbClr val="F26B43"/>
          </p15:clr>
        </p15:guide>
        <p15:guide id="4" pos="360" userDrawn="1">
          <p15:clr>
            <a:srgbClr val="F26B43"/>
          </p15:clr>
        </p15:guide>
        <p15:guide id="5" orient="horz" pos="336" userDrawn="1">
          <p15:clr>
            <a:srgbClr val="F26B43"/>
          </p15:clr>
        </p15:guide>
        <p15:guide id="6" orient="horz" pos="528" userDrawn="1">
          <p15:clr>
            <a:srgbClr val="F26B43"/>
          </p15:clr>
        </p15:guide>
        <p15:guide id="7" orient="horz" pos="912" userDrawn="1">
          <p15:clr>
            <a:srgbClr val="F26B43"/>
          </p15:clr>
        </p15:guide>
        <p15:guide id="8" orient="horz" pos="4130" userDrawn="1">
          <p15:clr>
            <a:srgbClr val="F26B43"/>
          </p15:clr>
        </p15:guide>
        <p15:guide id="9" pos="3260" userDrawn="1">
          <p15:clr>
            <a:srgbClr val="F26B43"/>
          </p15:clr>
        </p15:guide>
        <p15:guide id="10" pos="4412" userDrawn="1">
          <p15:clr>
            <a:srgbClr val="F26B43"/>
          </p15:clr>
        </p15:guide>
        <p15:guide id="11" orient="horz" pos="3868" userDrawn="1">
          <p15:clr>
            <a:srgbClr val="F26B43"/>
          </p15:clr>
        </p15:guide>
        <p15:guide id="12" orient="horz" pos="1034" userDrawn="1">
          <p15:clr>
            <a:srgbClr val="F26B43"/>
          </p15:clr>
        </p15:guide>
        <p15:guide id="13" pos="4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4.emf"/><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51C069-15E2-457B-96ED-705BB553D294}"/>
              </a:ext>
            </a:extLst>
          </p:cNvPr>
          <p:cNvSpPr>
            <a:spLocks noGrp="1"/>
          </p:cNvSpPr>
          <p:nvPr>
            <p:ph type="ctrTitle"/>
          </p:nvPr>
        </p:nvSpPr>
        <p:spPr/>
        <p:txBody>
          <a:bodyPr>
            <a:normAutofit/>
          </a:bodyPr>
          <a:lstStyle/>
          <a:p>
            <a:r>
              <a:rPr lang="en-CA" sz="2800" dirty="0"/>
              <a:t>The next generation </a:t>
            </a:r>
            <a:br>
              <a:rPr lang="en-CA" sz="2800" dirty="0"/>
            </a:br>
            <a:r>
              <a:rPr lang="en-CA" sz="2800" dirty="0"/>
              <a:t>of nature.</a:t>
            </a:r>
          </a:p>
        </p:txBody>
      </p:sp>
      <p:sp>
        <p:nvSpPr>
          <p:cNvPr id="7" name="Subtitle 6">
            <a:extLst>
              <a:ext uri="{FF2B5EF4-FFF2-40B4-BE49-F238E27FC236}">
                <a16:creationId xmlns:a16="http://schemas.microsoft.com/office/drawing/2014/main" id="{4FCF6A65-17C2-4D77-AC12-6FABEC73C3FB}"/>
              </a:ext>
            </a:extLst>
          </p:cNvPr>
          <p:cNvSpPr>
            <a:spLocks noGrp="1"/>
          </p:cNvSpPr>
          <p:nvPr>
            <p:ph type="subTitle" idx="1"/>
          </p:nvPr>
        </p:nvSpPr>
        <p:spPr/>
        <p:txBody>
          <a:bodyPr/>
          <a:lstStyle/>
          <a:p>
            <a:r>
              <a:rPr lang="en-CA" dirty="0"/>
              <a:t>January 2023</a:t>
            </a:r>
          </a:p>
        </p:txBody>
      </p:sp>
      <p:pic>
        <p:nvPicPr>
          <p:cNvPr id="5" name="Picture 5">
            <a:extLst>
              <a:ext uri="{FF2B5EF4-FFF2-40B4-BE49-F238E27FC236}">
                <a16:creationId xmlns:a16="http://schemas.microsoft.com/office/drawing/2014/main" id="{0635D36E-F0CF-3343-8313-DE013EEC4B2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1875"/>
            <a:ext cx="12224002" cy="724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29">
            <a:extLst>
              <a:ext uri="{FF2B5EF4-FFF2-40B4-BE49-F238E27FC236}">
                <a16:creationId xmlns:a16="http://schemas.microsoft.com/office/drawing/2014/main" id="{D5DAFA11-AF0C-EE42-8D23-00290ECD4F9F}"/>
              </a:ext>
            </a:extLst>
          </p:cNvPr>
          <p:cNvSpPr>
            <a:spLocks noChangeArrowheads="1"/>
          </p:cNvSpPr>
          <p:nvPr/>
        </p:nvSpPr>
        <p:spPr bwMode="auto">
          <a:xfrm>
            <a:off x="4178300" y="3362325"/>
            <a:ext cx="3216275" cy="14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9" name="Rectangle 130">
            <a:extLst>
              <a:ext uri="{FF2B5EF4-FFF2-40B4-BE49-F238E27FC236}">
                <a16:creationId xmlns:a16="http://schemas.microsoft.com/office/drawing/2014/main" id="{4591A333-E4DB-B848-AAA4-BB1C4879BE93}"/>
              </a:ext>
            </a:extLst>
          </p:cNvPr>
          <p:cNvSpPr>
            <a:spLocks noChangeArrowheads="1"/>
          </p:cNvSpPr>
          <p:nvPr/>
        </p:nvSpPr>
        <p:spPr bwMode="auto">
          <a:xfrm>
            <a:off x="666750" y="6286500"/>
            <a:ext cx="9366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FEFEFE"/>
                </a:solidFill>
                <a:effectLst/>
                <a:latin typeface="NeueHaasGroteskText Pro" panose="020B0504020202020204" pitchFamily="34" charset="0"/>
              </a:rPr>
              <a:t>willowbio.com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131">
            <a:extLst>
              <a:ext uri="{FF2B5EF4-FFF2-40B4-BE49-F238E27FC236}">
                <a16:creationId xmlns:a16="http://schemas.microsoft.com/office/drawing/2014/main" id="{D5A8EA70-1CA3-694A-A756-2C0C73B71DDD}"/>
              </a:ext>
            </a:extLst>
          </p:cNvPr>
          <p:cNvSpPr>
            <a:spLocks noChangeArrowheads="1"/>
          </p:cNvSpPr>
          <p:nvPr/>
        </p:nvSpPr>
        <p:spPr bwMode="auto">
          <a:xfrm>
            <a:off x="7715250" y="2984500"/>
            <a:ext cx="4065215"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en-US" sz="2500" b="0" i="0" u="none" strike="noStrike" cap="none" normalizeH="0" baseline="0" dirty="0">
                <a:ln>
                  <a:noFill/>
                </a:ln>
                <a:solidFill>
                  <a:srgbClr val="FFFFFF"/>
                </a:solidFill>
                <a:effectLst/>
                <a:latin typeface="NeueHaasGroteskText Pro" panose="020B0504020202020204" pitchFamily="34" charset="0"/>
              </a:rPr>
              <a:t>The Next Generation</a:t>
            </a:r>
            <a:br>
              <a:rPr kumimoji="0" lang="en-US" altLang="en-US" sz="2500" b="0" i="0" u="none" strike="noStrike" cap="none" normalizeH="0" baseline="0" dirty="0">
                <a:ln>
                  <a:noFill/>
                </a:ln>
                <a:solidFill>
                  <a:srgbClr val="FFFFFF"/>
                </a:solidFill>
                <a:effectLst/>
                <a:latin typeface="NeueHaasGroteskText Pro" panose="020B0504020202020204" pitchFamily="34" charset="0"/>
              </a:rPr>
            </a:br>
            <a:r>
              <a:rPr kumimoji="0" lang="en-US" altLang="en-US" sz="2500" b="0" i="0" u="none" strike="noStrike" cap="none" normalizeH="0" baseline="0" dirty="0">
                <a:ln>
                  <a:noFill/>
                </a:ln>
                <a:solidFill>
                  <a:srgbClr val="FFFFFF"/>
                </a:solidFill>
                <a:effectLst/>
                <a:latin typeface="NeueHaasGroteskText Pro" panose="020B0504020202020204" pitchFamily="34" charset="0"/>
              </a:rPr>
              <a:t>of Nature is FutureGrown™</a:t>
            </a:r>
            <a:endParaRPr kumimoji="0" lang="en-US" altLang="en-US" sz="2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33">
            <a:extLst>
              <a:ext uri="{FF2B5EF4-FFF2-40B4-BE49-F238E27FC236}">
                <a16:creationId xmlns:a16="http://schemas.microsoft.com/office/drawing/2014/main" id="{BE06744E-FEA0-2841-9D65-FA10E19D9213}"/>
              </a:ext>
            </a:extLst>
          </p:cNvPr>
          <p:cNvSpPr>
            <a:spLocks noChangeArrowheads="1"/>
          </p:cNvSpPr>
          <p:nvPr/>
        </p:nvSpPr>
        <p:spPr bwMode="auto">
          <a:xfrm>
            <a:off x="10399713" y="6086475"/>
            <a:ext cx="113653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spc="300" normalizeH="0" baseline="0" dirty="0">
                <a:ln>
                  <a:noFill/>
                </a:ln>
                <a:solidFill>
                  <a:srgbClr val="FFFFFF"/>
                </a:solidFill>
                <a:effectLst/>
                <a:latin typeface="NeueHaasGroteskText Pro" panose="020B0504020202020204" pitchFamily="34" charset="0"/>
              </a:rPr>
              <a:t>TSX: WLLW</a:t>
            </a:r>
            <a:endParaRPr kumimoji="0" lang="en-US" altLang="en-US" sz="1800" b="0" i="0" u="none" strike="noStrike" cap="none" spc="300" normalizeH="0" baseline="0" dirty="0">
              <a:ln>
                <a:noFill/>
              </a:ln>
              <a:solidFill>
                <a:schemeClr val="tx1"/>
              </a:solidFill>
              <a:effectLst/>
              <a:latin typeface="Arial" panose="020B0604020202020204" pitchFamily="34" charset="0"/>
            </a:endParaRPr>
          </a:p>
        </p:txBody>
      </p:sp>
      <p:sp>
        <p:nvSpPr>
          <p:cNvPr id="12" name="Rectangle 134">
            <a:extLst>
              <a:ext uri="{FF2B5EF4-FFF2-40B4-BE49-F238E27FC236}">
                <a16:creationId xmlns:a16="http://schemas.microsoft.com/office/drawing/2014/main" id="{39C38302-7B79-914E-BF89-97D9E0889830}"/>
              </a:ext>
            </a:extLst>
          </p:cNvPr>
          <p:cNvSpPr>
            <a:spLocks noChangeArrowheads="1"/>
          </p:cNvSpPr>
          <p:nvPr/>
        </p:nvSpPr>
        <p:spPr bwMode="auto">
          <a:xfrm>
            <a:off x="10196513" y="6338888"/>
            <a:ext cx="155491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spc="300" normalizeH="0" baseline="0" dirty="0">
                <a:ln>
                  <a:noFill/>
                </a:ln>
                <a:solidFill>
                  <a:srgbClr val="FFFFFF"/>
                </a:solidFill>
                <a:effectLst/>
                <a:latin typeface="NeueHaasGroteskText Pro" panose="020B0504020202020204" pitchFamily="34" charset="0"/>
              </a:rPr>
              <a:t>OTCQB: CANSF</a:t>
            </a:r>
            <a:endParaRPr kumimoji="0" lang="en-US" altLang="en-US" sz="1800" b="0" i="0" u="none" strike="noStrike" cap="none" spc="300" normalizeH="0" baseline="0" dirty="0">
              <a:ln>
                <a:noFill/>
              </a:ln>
              <a:solidFill>
                <a:schemeClr val="tx1"/>
              </a:solidFill>
              <a:effectLst/>
              <a:latin typeface="Arial" panose="020B0604020202020204" pitchFamily="34" charset="0"/>
            </a:endParaRPr>
          </a:p>
        </p:txBody>
      </p:sp>
      <p:sp>
        <p:nvSpPr>
          <p:cNvPr id="13" name="Rectangle 136">
            <a:extLst>
              <a:ext uri="{FF2B5EF4-FFF2-40B4-BE49-F238E27FC236}">
                <a16:creationId xmlns:a16="http://schemas.microsoft.com/office/drawing/2014/main" id="{F7E26863-C01A-6B4D-9255-A1A40D2690AD}"/>
              </a:ext>
            </a:extLst>
          </p:cNvPr>
          <p:cNvSpPr>
            <a:spLocks noChangeArrowheads="1"/>
          </p:cNvSpPr>
          <p:nvPr/>
        </p:nvSpPr>
        <p:spPr bwMode="auto">
          <a:xfrm>
            <a:off x="743433" y="4524734"/>
            <a:ext cx="31288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FEFEFE"/>
                </a:solidFill>
                <a:latin typeface="+mj-lt"/>
              </a:rPr>
              <a:t>Emerging Growth Conference</a:t>
            </a:r>
            <a:endParaRPr kumimoji="0" lang="en-US" altLang="en-US" sz="2000" i="0" u="none" strike="noStrike" cap="none" normalizeH="0" baseline="0" dirty="0">
              <a:ln>
                <a:noFill/>
              </a:ln>
              <a:solidFill>
                <a:schemeClr val="tx1"/>
              </a:solidFill>
              <a:effectLst/>
              <a:latin typeface="+mj-lt"/>
            </a:endParaRPr>
          </a:p>
        </p:txBody>
      </p:sp>
      <p:sp>
        <p:nvSpPr>
          <p:cNvPr id="14" name="Rectangle 137">
            <a:extLst>
              <a:ext uri="{FF2B5EF4-FFF2-40B4-BE49-F238E27FC236}">
                <a16:creationId xmlns:a16="http://schemas.microsoft.com/office/drawing/2014/main" id="{6A1370DB-FE48-9B46-B90A-F096E5095C55}"/>
              </a:ext>
            </a:extLst>
          </p:cNvPr>
          <p:cNvSpPr>
            <a:spLocks noChangeArrowheads="1"/>
          </p:cNvSpPr>
          <p:nvPr/>
        </p:nvSpPr>
        <p:spPr bwMode="auto">
          <a:xfrm>
            <a:off x="743433" y="4913776"/>
            <a:ext cx="1601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en-US" sz="2000" i="0" u="none" strike="noStrike" cap="none" normalizeH="0" baseline="0" dirty="0">
                <a:ln>
                  <a:noFill/>
                </a:ln>
                <a:solidFill>
                  <a:srgbClr val="FEFEFE"/>
                </a:solidFill>
                <a:effectLst/>
                <a:latin typeface="+mj-lt"/>
              </a:rPr>
              <a:t>June 14</a:t>
            </a:r>
            <a:r>
              <a:rPr kumimoji="0" lang="en-US" altLang="en-US" sz="2000" i="0" u="none" strike="noStrike" cap="none" normalizeH="0" baseline="30000" dirty="0">
                <a:ln>
                  <a:noFill/>
                </a:ln>
                <a:solidFill>
                  <a:srgbClr val="FEFEFE"/>
                </a:solidFill>
                <a:effectLst/>
                <a:latin typeface="+mj-lt"/>
              </a:rPr>
              <a:t>th</a:t>
            </a:r>
            <a:r>
              <a:rPr kumimoji="0" lang="en-US" altLang="en-US" sz="2000" i="0" u="none" strike="noStrike" cap="none" normalizeH="0" baseline="0" dirty="0">
                <a:ln>
                  <a:noFill/>
                </a:ln>
                <a:solidFill>
                  <a:srgbClr val="FEFEFE"/>
                </a:solidFill>
                <a:effectLst/>
                <a:latin typeface="+mj-lt"/>
              </a:rPr>
              <a:t>, 2023</a:t>
            </a:r>
            <a:endParaRPr kumimoji="0" lang="en-US" altLang="en-US" sz="2000" i="0" u="none" strike="noStrike" cap="none" normalizeH="0" baseline="0" dirty="0">
              <a:ln>
                <a:noFill/>
              </a:ln>
              <a:solidFill>
                <a:schemeClr val="tx1"/>
              </a:solidFill>
              <a:effectLst/>
              <a:latin typeface="+mj-lt"/>
            </a:endParaRPr>
          </a:p>
        </p:txBody>
      </p:sp>
      <p:sp>
        <p:nvSpPr>
          <p:cNvPr id="15" name="Freeform 180">
            <a:extLst>
              <a:ext uri="{FF2B5EF4-FFF2-40B4-BE49-F238E27FC236}">
                <a16:creationId xmlns:a16="http://schemas.microsoft.com/office/drawing/2014/main" id="{88B78EAB-CC10-8C48-BB11-0629F793E036}"/>
              </a:ext>
            </a:extLst>
          </p:cNvPr>
          <p:cNvSpPr>
            <a:spLocks noEditPoints="1"/>
          </p:cNvSpPr>
          <p:nvPr/>
        </p:nvSpPr>
        <p:spPr bwMode="auto">
          <a:xfrm>
            <a:off x="666750" y="3006980"/>
            <a:ext cx="2616994" cy="710689"/>
          </a:xfrm>
          <a:custGeom>
            <a:avLst/>
            <a:gdLst>
              <a:gd name="T0" fmla="*/ 4256 w 5876"/>
              <a:gd name="T1" fmla="*/ 524 h 1596"/>
              <a:gd name="T2" fmla="*/ 1296 w 5876"/>
              <a:gd name="T3" fmla="*/ 1566 h 1596"/>
              <a:gd name="T4" fmla="*/ 5639 w 5876"/>
              <a:gd name="T5" fmla="*/ 531 h 1596"/>
              <a:gd name="T6" fmla="*/ 5567 w 5876"/>
              <a:gd name="T7" fmla="*/ 610 h 1596"/>
              <a:gd name="T8" fmla="*/ 5561 w 5876"/>
              <a:gd name="T9" fmla="*/ 721 h 1596"/>
              <a:gd name="T10" fmla="*/ 5624 w 5876"/>
              <a:gd name="T11" fmla="*/ 807 h 1596"/>
              <a:gd name="T12" fmla="*/ 5731 w 5876"/>
              <a:gd name="T13" fmla="*/ 833 h 1596"/>
              <a:gd name="T14" fmla="*/ 5829 w 5876"/>
              <a:gd name="T15" fmla="*/ 787 h 1596"/>
              <a:gd name="T16" fmla="*/ 5876 w 5876"/>
              <a:gd name="T17" fmla="*/ 689 h 1596"/>
              <a:gd name="T18" fmla="*/ 5849 w 5876"/>
              <a:gd name="T19" fmla="*/ 583 h 1596"/>
              <a:gd name="T20" fmla="*/ 5762 w 5876"/>
              <a:gd name="T21" fmla="*/ 518 h 1596"/>
              <a:gd name="T22" fmla="*/ 1571 w 5876"/>
              <a:gd name="T23" fmla="*/ 7 h 1596"/>
              <a:gd name="T24" fmla="*/ 1486 w 5876"/>
              <a:gd name="T25" fmla="*/ 70 h 1596"/>
              <a:gd name="T26" fmla="*/ 1459 w 5876"/>
              <a:gd name="T27" fmla="*/ 178 h 1596"/>
              <a:gd name="T28" fmla="*/ 1507 w 5876"/>
              <a:gd name="T29" fmla="*/ 275 h 1596"/>
              <a:gd name="T30" fmla="*/ 1603 w 5876"/>
              <a:gd name="T31" fmla="*/ 322 h 1596"/>
              <a:gd name="T32" fmla="*/ 1711 w 5876"/>
              <a:gd name="T33" fmla="*/ 295 h 1596"/>
              <a:gd name="T34" fmla="*/ 1774 w 5876"/>
              <a:gd name="T35" fmla="*/ 210 h 1596"/>
              <a:gd name="T36" fmla="*/ 1768 w 5876"/>
              <a:gd name="T37" fmla="*/ 97 h 1596"/>
              <a:gd name="T38" fmla="*/ 1697 w 5876"/>
              <a:gd name="T39" fmla="*/ 20 h 1596"/>
              <a:gd name="T40" fmla="*/ 3663 w 5876"/>
              <a:gd name="T41" fmla="*/ 493 h 1596"/>
              <a:gd name="T42" fmla="*/ 3847 w 5876"/>
              <a:gd name="T43" fmla="*/ 535 h 1596"/>
              <a:gd name="T44" fmla="*/ 3999 w 5876"/>
              <a:gd name="T45" fmla="*/ 636 h 1596"/>
              <a:gd name="T46" fmla="*/ 4112 w 5876"/>
              <a:gd name="T47" fmla="*/ 781 h 1596"/>
              <a:gd name="T48" fmla="*/ 4172 w 5876"/>
              <a:gd name="T49" fmla="*/ 960 h 1596"/>
              <a:gd name="T50" fmla="*/ 4166 w 5876"/>
              <a:gd name="T51" fmla="*/ 1155 h 1596"/>
              <a:gd name="T52" fmla="*/ 4099 w 5876"/>
              <a:gd name="T53" fmla="*/ 1331 h 1596"/>
              <a:gd name="T54" fmla="*/ 3981 w 5876"/>
              <a:gd name="T55" fmla="*/ 1471 h 1596"/>
              <a:gd name="T56" fmla="*/ 3822 w 5876"/>
              <a:gd name="T57" fmla="*/ 1563 h 1596"/>
              <a:gd name="T58" fmla="*/ 3635 w 5876"/>
              <a:gd name="T59" fmla="*/ 1596 h 1596"/>
              <a:gd name="T60" fmla="*/ 3448 w 5876"/>
              <a:gd name="T61" fmla="*/ 1563 h 1596"/>
              <a:gd name="T62" fmla="*/ 3290 w 5876"/>
              <a:gd name="T63" fmla="*/ 1471 h 1596"/>
              <a:gd name="T64" fmla="*/ 3170 w 5876"/>
              <a:gd name="T65" fmla="*/ 1331 h 1596"/>
              <a:gd name="T66" fmla="*/ 3103 w 5876"/>
              <a:gd name="T67" fmla="*/ 1155 h 1596"/>
              <a:gd name="T68" fmla="*/ 3098 w 5876"/>
              <a:gd name="T69" fmla="*/ 960 h 1596"/>
              <a:gd name="T70" fmla="*/ 3157 w 5876"/>
              <a:gd name="T71" fmla="*/ 781 h 1596"/>
              <a:gd name="T72" fmla="*/ 3270 w 5876"/>
              <a:gd name="T73" fmla="*/ 636 h 1596"/>
              <a:gd name="T74" fmla="*/ 3424 w 5876"/>
              <a:gd name="T75" fmla="*/ 535 h 1596"/>
              <a:gd name="T76" fmla="*/ 3606 w 5876"/>
              <a:gd name="T77" fmla="*/ 493 h 1596"/>
              <a:gd name="T78" fmla="*/ 3570 w 5876"/>
              <a:gd name="T79" fmla="*/ 722 h 1596"/>
              <a:gd name="T80" fmla="*/ 3470 w 5876"/>
              <a:gd name="T81" fmla="*/ 762 h 1596"/>
              <a:gd name="T82" fmla="*/ 3389 w 5876"/>
              <a:gd name="T83" fmla="*/ 834 h 1596"/>
              <a:gd name="T84" fmla="*/ 3334 w 5876"/>
              <a:gd name="T85" fmla="*/ 931 h 1596"/>
              <a:gd name="T86" fmla="*/ 3316 w 5876"/>
              <a:gd name="T87" fmla="*/ 1045 h 1596"/>
              <a:gd name="T88" fmla="*/ 3334 w 5876"/>
              <a:gd name="T89" fmla="*/ 1157 h 1596"/>
              <a:gd name="T90" fmla="*/ 3389 w 5876"/>
              <a:gd name="T91" fmla="*/ 1253 h 1596"/>
              <a:gd name="T92" fmla="*/ 3470 w 5876"/>
              <a:gd name="T93" fmla="*/ 1325 h 1596"/>
              <a:gd name="T94" fmla="*/ 3570 w 5876"/>
              <a:gd name="T95" fmla="*/ 1367 h 1596"/>
              <a:gd name="T96" fmla="*/ 3684 w 5876"/>
              <a:gd name="T97" fmla="*/ 1370 h 1596"/>
              <a:gd name="T98" fmla="*/ 3788 w 5876"/>
              <a:gd name="T99" fmla="*/ 1334 h 1596"/>
              <a:gd name="T100" fmla="*/ 3871 w 5876"/>
              <a:gd name="T101" fmla="*/ 1265 h 1596"/>
              <a:gd name="T102" fmla="*/ 3929 w 5876"/>
              <a:gd name="T103" fmla="*/ 1173 h 1596"/>
              <a:gd name="T104" fmla="*/ 3955 w 5876"/>
              <a:gd name="T105" fmla="*/ 1062 h 1596"/>
              <a:gd name="T106" fmla="*/ 3940 w 5876"/>
              <a:gd name="T107" fmla="*/ 947 h 1596"/>
              <a:gd name="T108" fmla="*/ 3891 w 5876"/>
              <a:gd name="T109" fmla="*/ 847 h 1596"/>
              <a:gd name="T110" fmla="*/ 3814 w 5876"/>
              <a:gd name="T111" fmla="*/ 771 h 1596"/>
              <a:gd name="T112" fmla="*/ 3714 w 5876"/>
              <a:gd name="T113" fmla="*/ 725 h 1596"/>
              <a:gd name="T114" fmla="*/ 2656 w 5876"/>
              <a:gd name="T115" fmla="*/ 0 h 1596"/>
              <a:gd name="T116" fmla="*/ 2331 w 5876"/>
              <a:gd name="T117" fmla="*/ 1566 h 1596"/>
              <a:gd name="T118" fmla="*/ 642 w 5876"/>
              <a:gd name="T119" fmla="*/ 156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76" h="1596">
                <a:moveTo>
                  <a:pt x="5165" y="524"/>
                </a:moveTo>
                <a:lnTo>
                  <a:pt x="4910" y="524"/>
                </a:lnTo>
                <a:lnTo>
                  <a:pt x="5296" y="1566"/>
                </a:lnTo>
                <a:lnTo>
                  <a:pt x="5551" y="1566"/>
                </a:lnTo>
                <a:lnTo>
                  <a:pt x="5165" y="524"/>
                </a:lnTo>
                <a:close/>
                <a:moveTo>
                  <a:pt x="4510" y="524"/>
                </a:moveTo>
                <a:lnTo>
                  <a:pt x="4256" y="524"/>
                </a:lnTo>
                <a:lnTo>
                  <a:pt x="4641" y="1566"/>
                </a:lnTo>
                <a:lnTo>
                  <a:pt x="4897" y="1566"/>
                </a:lnTo>
                <a:lnTo>
                  <a:pt x="4510" y="524"/>
                </a:lnTo>
                <a:close/>
                <a:moveTo>
                  <a:pt x="909" y="524"/>
                </a:moveTo>
                <a:lnTo>
                  <a:pt x="654" y="524"/>
                </a:lnTo>
                <a:lnTo>
                  <a:pt x="1042" y="1566"/>
                </a:lnTo>
                <a:lnTo>
                  <a:pt x="1296" y="1566"/>
                </a:lnTo>
                <a:lnTo>
                  <a:pt x="909" y="524"/>
                </a:lnTo>
                <a:close/>
                <a:moveTo>
                  <a:pt x="5715" y="511"/>
                </a:moveTo>
                <a:lnTo>
                  <a:pt x="5699" y="512"/>
                </a:lnTo>
                <a:lnTo>
                  <a:pt x="5682" y="515"/>
                </a:lnTo>
                <a:lnTo>
                  <a:pt x="5667" y="518"/>
                </a:lnTo>
                <a:lnTo>
                  <a:pt x="5652" y="524"/>
                </a:lnTo>
                <a:lnTo>
                  <a:pt x="5639" y="531"/>
                </a:lnTo>
                <a:lnTo>
                  <a:pt x="5624" y="539"/>
                </a:lnTo>
                <a:lnTo>
                  <a:pt x="5613" y="548"/>
                </a:lnTo>
                <a:lnTo>
                  <a:pt x="5601" y="558"/>
                </a:lnTo>
                <a:lnTo>
                  <a:pt x="5590" y="570"/>
                </a:lnTo>
                <a:lnTo>
                  <a:pt x="5581" y="583"/>
                </a:lnTo>
                <a:lnTo>
                  <a:pt x="5572" y="595"/>
                </a:lnTo>
                <a:lnTo>
                  <a:pt x="5567" y="610"/>
                </a:lnTo>
                <a:lnTo>
                  <a:pt x="5561" y="624"/>
                </a:lnTo>
                <a:lnTo>
                  <a:pt x="5557" y="640"/>
                </a:lnTo>
                <a:lnTo>
                  <a:pt x="5554" y="656"/>
                </a:lnTo>
                <a:lnTo>
                  <a:pt x="5554" y="673"/>
                </a:lnTo>
                <a:lnTo>
                  <a:pt x="5554" y="689"/>
                </a:lnTo>
                <a:lnTo>
                  <a:pt x="5557" y="705"/>
                </a:lnTo>
                <a:lnTo>
                  <a:pt x="5561" y="721"/>
                </a:lnTo>
                <a:lnTo>
                  <a:pt x="5567" y="735"/>
                </a:lnTo>
                <a:lnTo>
                  <a:pt x="5572" y="750"/>
                </a:lnTo>
                <a:lnTo>
                  <a:pt x="5581" y="762"/>
                </a:lnTo>
                <a:lnTo>
                  <a:pt x="5590" y="775"/>
                </a:lnTo>
                <a:lnTo>
                  <a:pt x="5601" y="787"/>
                </a:lnTo>
                <a:lnTo>
                  <a:pt x="5613" y="797"/>
                </a:lnTo>
                <a:lnTo>
                  <a:pt x="5624" y="807"/>
                </a:lnTo>
                <a:lnTo>
                  <a:pt x="5639" y="814"/>
                </a:lnTo>
                <a:lnTo>
                  <a:pt x="5652" y="821"/>
                </a:lnTo>
                <a:lnTo>
                  <a:pt x="5667" y="827"/>
                </a:lnTo>
                <a:lnTo>
                  <a:pt x="5682" y="830"/>
                </a:lnTo>
                <a:lnTo>
                  <a:pt x="5699" y="833"/>
                </a:lnTo>
                <a:lnTo>
                  <a:pt x="5715" y="834"/>
                </a:lnTo>
                <a:lnTo>
                  <a:pt x="5731" y="833"/>
                </a:lnTo>
                <a:lnTo>
                  <a:pt x="5748" y="830"/>
                </a:lnTo>
                <a:lnTo>
                  <a:pt x="5762" y="827"/>
                </a:lnTo>
                <a:lnTo>
                  <a:pt x="5778" y="821"/>
                </a:lnTo>
                <a:lnTo>
                  <a:pt x="5791" y="814"/>
                </a:lnTo>
                <a:lnTo>
                  <a:pt x="5806" y="807"/>
                </a:lnTo>
                <a:lnTo>
                  <a:pt x="5817" y="797"/>
                </a:lnTo>
                <a:lnTo>
                  <a:pt x="5829" y="787"/>
                </a:lnTo>
                <a:lnTo>
                  <a:pt x="5840" y="775"/>
                </a:lnTo>
                <a:lnTo>
                  <a:pt x="5849" y="762"/>
                </a:lnTo>
                <a:lnTo>
                  <a:pt x="5857" y="750"/>
                </a:lnTo>
                <a:lnTo>
                  <a:pt x="5863" y="735"/>
                </a:lnTo>
                <a:lnTo>
                  <a:pt x="5869" y="721"/>
                </a:lnTo>
                <a:lnTo>
                  <a:pt x="5873" y="705"/>
                </a:lnTo>
                <a:lnTo>
                  <a:pt x="5876" y="689"/>
                </a:lnTo>
                <a:lnTo>
                  <a:pt x="5876" y="673"/>
                </a:lnTo>
                <a:lnTo>
                  <a:pt x="5876" y="656"/>
                </a:lnTo>
                <a:lnTo>
                  <a:pt x="5873" y="640"/>
                </a:lnTo>
                <a:lnTo>
                  <a:pt x="5869" y="624"/>
                </a:lnTo>
                <a:lnTo>
                  <a:pt x="5863" y="610"/>
                </a:lnTo>
                <a:lnTo>
                  <a:pt x="5857" y="595"/>
                </a:lnTo>
                <a:lnTo>
                  <a:pt x="5849" y="583"/>
                </a:lnTo>
                <a:lnTo>
                  <a:pt x="5840" y="570"/>
                </a:lnTo>
                <a:lnTo>
                  <a:pt x="5829" y="558"/>
                </a:lnTo>
                <a:lnTo>
                  <a:pt x="5817" y="548"/>
                </a:lnTo>
                <a:lnTo>
                  <a:pt x="5806" y="539"/>
                </a:lnTo>
                <a:lnTo>
                  <a:pt x="5791" y="531"/>
                </a:lnTo>
                <a:lnTo>
                  <a:pt x="5778" y="524"/>
                </a:lnTo>
                <a:lnTo>
                  <a:pt x="5762" y="518"/>
                </a:lnTo>
                <a:lnTo>
                  <a:pt x="5748" y="515"/>
                </a:lnTo>
                <a:lnTo>
                  <a:pt x="5731" y="512"/>
                </a:lnTo>
                <a:lnTo>
                  <a:pt x="5715" y="511"/>
                </a:lnTo>
                <a:close/>
                <a:moveTo>
                  <a:pt x="1620" y="0"/>
                </a:moveTo>
                <a:lnTo>
                  <a:pt x="1603" y="1"/>
                </a:lnTo>
                <a:lnTo>
                  <a:pt x="1587" y="2"/>
                </a:lnTo>
                <a:lnTo>
                  <a:pt x="1571" y="7"/>
                </a:lnTo>
                <a:lnTo>
                  <a:pt x="1557" y="13"/>
                </a:lnTo>
                <a:lnTo>
                  <a:pt x="1543" y="20"/>
                </a:lnTo>
                <a:lnTo>
                  <a:pt x="1530" y="27"/>
                </a:lnTo>
                <a:lnTo>
                  <a:pt x="1517" y="37"/>
                </a:lnTo>
                <a:lnTo>
                  <a:pt x="1507" y="47"/>
                </a:lnTo>
                <a:lnTo>
                  <a:pt x="1495" y="59"/>
                </a:lnTo>
                <a:lnTo>
                  <a:pt x="1486" y="70"/>
                </a:lnTo>
                <a:lnTo>
                  <a:pt x="1478" y="85"/>
                </a:lnTo>
                <a:lnTo>
                  <a:pt x="1471" y="97"/>
                </a:lnTo>
                <a:lnTo>
                  <a:pt x="1466" y="113"/>
                </a:lnTo>
                <a:lnTo>
                  <a:pt x="1462" y="129"/>
                </a:lnTo>
                <a:lnTo>
                  <a:pt x="1459" y="145"/>
                </a:lnTo>
                <a:lnTo>
                  <a:pt x="1459" y="161"/>
                </a:lnTo>
                <a:lnTo>
                  <a:pt x="1459" y="178"/>
                </a:lnTo>
                <a:lnTo>
                  <a:pt x="1462" y="194"/>
                </a:lnTo>
                <a:lnTo>
                  <a:pt x="1466" y="210"/>
                </a:lnTo>
                <a:lnTo>
                  <a:pt x="1471" y="224"/>
                </a:lnTo>
                <a:lnTo>
                  <a:pt x="1478" y="239"/>
                </a:lnTo>
                <a:lnTo>
                  <a:pt x="1486" y="251"/>
                </a:lnTo>
                <a:lnTo>
                  <a:pt x="1495" y="264"/>
                </a:lnTo>
                <a:lnTo>
                  <a:pt x="1507" y="275"/>
                </a:lnTo>
                <a:lnTo>
                  <a:pt x="1517" y="286"/>
                </a:lnTo>
                <a:lnTo>
                  <a:pt x="1530" y="295"/>
                </a:lnTo>
                <a:lnTo>
                  <a:pt x="1543" y="303"/>
                </a:lnTo>
                <a:lnTo>
                  <a:pt x="1557" y="310"/>
                </a:lnTo>
                <a:lnTo>
                  <a:pt x="1571" y="315"/>
                </a:lnTo>
                <a:lnTo>
                  <a:pt x="1587" y="319"/>
                </a:lnTo>
                <a:lnTo>
                  <a:pt x="1603" y="322"/>
                </a:lnTo>
                <a:lnTo>
                  <a:pt x="1620" y="322"/>
                </a:lnTo>
                <a:lnTo>
                  <a:pt x="1636" y="322"/>
                </a:lnTo>
                <a:lnTo>
                  <a:pt x="1652" y="319"/>
                </a:lnTo>
                <a:lnTo>
                  <a:pt x="1668" y="315"/>
                </a:lnTo>
                <a:lnTo>
                  <a:pt x="1684" y="310"/>
                </a:lnTo>
                <a:lnTo>
                  <a:pt x="1697" y="303"/>
                </a:lnTo>
                <a:lnTo>
                  <a:pt x="1711" y="295"/>
                </a:lnTo>
                <a:lnTo>
                  <a:pt x="1722" y="286"/>
                </a:lnTo>
                <a:lnTo>
                  <a:pt x="1734" y="275"/>
                </a:lnTo>
                <a:lnTo>
                  <a:pt x="1744" y="264"/>
                </a:lnTo>
                <a:lnTo>
                  <a:pt x="1754" y="251"/>
                </a:lnTo>
                <a:lnTo>
                  <a:pt x="1761" y="239"/>
                </a:lnTo>
                <a:lnTo>
                  <a:pt x="1768" y="224"/>
                </a:lnTo>
                <a:lnTo>
                  <a:pt x="1774" y="210"/>
                </a:lnTo>
                <a:lnTo>
                  <a:pt x="1779" y="194"/>
                </a:lnTo>
                <a:lnTo>
                  <a:pt x="1780" y="178"/>
                </a:lnTo>
                <a:lnTo>
                  <a:pt x="1781" y="161"/>
                </a:lnTo>
                <a:lnTo>
                  <a:pt x="1780" y="145"/>
                </a:lnTo>
                <a:lnTo>
                  <a:pt x="1779" y="129"/>
                </a:lnTo>
                <a:lnTo>
                  <a:pt x="1774" y="113"/>
                </a:lnTo>
                <a:lnTo>
                  <a:pt x="1768" y="97"/>
                </a:lnTo>
                <a:lnTo>
                  <a:pt x="1761" y="85"/>
                </a:lnTo>
                <a:lnTo>
                  <a:pt x="1754" y="70"/>
                </a:lnTo>
                <a:lnTo>
                  <a:pt x="1744" y="59"/>
                </a:lnTo>
                <a:lnTo>
                  <a:pt x="1734" y="47"/>
                </a:lnTo>
                <a:lnTo>
                  <a:pt x="1722" y="37"/>
                </a:lnTo>
                <a:lnTo>
                  <a:pt x="1711" y="27"/>
                </a:lnTo>
                <a:lnTo>
                  <a:pt x="1697" y="20"/>
                </a:lnTo>
                <a:lnTo>
                  <a:pt x="1684" y="13"/>
                </a:lnTo>
                <a:lnTo>
                  <a:pt x="1668" y="7"/>
                </a:lnTo>
                <a:lnTo>
                  <a:pt x="1652" y="2"/>
                </a:lnTo>
                <a:lnTo>
                  <a:pt x="1636" y="1"/>
                </a:lnTo>
                <a:lnTo>
                  <a:pt x="1620" y="0"/>
                </a:lnTo>
                <a:close/>
                <a:moveTo>
                  <a:pt x="3635" y="492"/>
                </a:moveTo>
                <a:lnTo>
                  <a:pt x="3663" y="493"/>
                </a:lnTo>
                <a:lnTo>
                  <a:pt x="3690" y="495"/>
                </a:lnTo>
                <a:lnTo>
                  <a:pt x="3717" y="499"/>
                </a:lnTo>
                <a:lnTo>
                  <a:pt x="3745" y="503"/>
                </a:lnTo>
                <a:lnTo>
                  <a:pt x="3770" y="509"/>
                </a:lnTo>
                <a:lnTo>
                  <a:pt x="3796" y="516"/>
                </a:lnTo>
                <a:lnTo>
                  <a:pt x="3822" y="525"/>
                </a:lnTo>
                <a:lnTo>
                  <a:pt x="3847" y="535"/>
                </a:lnTo>
                <a:lnTo>
                  <a:pt x="3870" y="547"/>
                </a:lnTo>
                <a:lnTo>
                  <a:pt x="3894" y="558"/>
                </a:lnTo>
                <a:lnTo>
                  <a:pt x="3916" y="572"/>
                </a:lnTo>
                <a:lnTo>
                  <a:pt x="3939" y="587"/>
                </a:lnTo>
                <a:lnTo>
                  <a:pt x="3960" y="601"/>
                </a:lnTo>
                <a:lnTo>
                  <a:pt x="3981" y="619"/>
                </a:lnTo>
                <a:lnTo>
                  <a:pt x="3999" y="636"/>
                </a:lnTo>
                <a:lnTo>
                  <a:pt x="4019" y="655"/>
                </a:lnTo>
                <a:lnTo>
                  <a:pt x="4037" y="673"/>
                </a:lnTo>
                <a:lnTo>
                  <a:pt x="4054" y="693"/>
                </a:lnTo>
                <a:lnTo>
                  <a:pt x="4070" y="714"/>
                </a:lnTo>
                <a:lnTo>
                  <a:pt x="4086" y="735"/>
                </a:lnTo>
                <a:lnTo>
                  <a:pt x="4099" y="758"/>
                </a:lnTo>
                <a:lnTo>
                  <a:pt x="4112" y="781"/>
                </a:lnTo>
                <a:lnTo>
                  <a:pt x="4125" y="804"/>
                </a:lnTo>
                <a:lnTo>
                  <a:pt x="4135" y="829"/>
                </a:lnTo>
                <a:lnTo>
                  <a:pt x="4145" y="855"/>
                </a:lnTo>
                <a:lnTo>
                  <a:pt x="4153" y="880"/>
                </a:lnTo>
                <a:lnTo>
                  <a:pt x="4161" y="906"/>
                </a:lnTo>
                <a:lnTo>
                  <a:pt x="4166" y="932"/>
                </a:lnTo>
                <a:lnTo>
                  <a:pt x="4172" y="960"/>
                </a:lnTo>
                <a:lnTo>
                  <a:pt x="4175" y="988"/>
                </a:lnTo>
                <a:lnTo>
                  <a:pt x="4178" y="1016"/>
                </a:lnTo>
                <a:lnTo>
                  <a:pt x="4178" y="1045"/>
                </a:lnTo>
                <a:lnTo>
                  <a:pt x="4178" y="1073"/>
                </a:lnTo>
                <a:lnTo>
                  <a:pt x="4175" y="1101"/>
                </a:lnTo>
                <a:lnTo>
                  <a:pt x="4172" y="1128"/>
                </a:lnTo>
                <a:lnTo>
                  <a:pt x="4166" y="1155"/>
                </a:lnTo>
                <a:lnTo>
                  <a:pt x="4161" y="1183"/>
                </a:lnTo>
                <a:lnTo>
                  <a:pt x="4153" y="1209"/>
                </a:lnTo>
                <a:lnTo>
                  <a:pt x="4145" y="1235"/>
                </a:lnTo>
                <a:lnTo>
                  <a:pt x="4135" y="1259"/>
                </a:lnTo>
                <a:lnTo>
                  <a:pt x="4125" y="1284"/>
                </a:lnTo>
                <a:lnTo>
                  <a:pt x="4112" y="1308"/>
                </a:lnTo>
                <a:lnTo>
                  <a:pt x="4099" y="1331"/>
                </a:lnTo>
                <a:lnTo>
                  <a:pt x="4086" y="1353"/>
                </a:lnTo>
                <a:lnTo>
                  <a:pt x="4070" y="1374"/>
                </a:lnTo>
                <a:lnTo>
                  <a:pt x="4054" y="1396"/>
                </a:lnTo>
                <a:lnTo>
                  <a:pt x="4037" y="1416"/>
                </a:lnTo>
                <a:lnTo>
                  <a:pt x="4019" y="1435"/>
                </a:lnTo>
                <a:lnTo>
                  <a:pt x="3999" y="1453"/>
                </a:lnTo>
                <a:lnTo>
                  <a:pt x="3981" y="1471"/>
                </a:lnTo>
                <a:lnTo>
                  <a:pt x="3960" y="1486"/>
                </a:lnTo>
                <a:lnTo>
                  <a:pt x="3939" y="1502"/>
                </a:lnTo>
                <a:lnTo>
                  <a:pt x="3916" y="1517"/>
                </a:lnTo>
                <a:lnTo>
                  <a:pt x="3894" y="1530"/>
                </a:lnTo>
                <a:lnTo>
                  <a:pt x="3870" y="1543"/>
                </a:lnTo>
                <a:lnTo>
                  <a:pt x="3847" y="1553"/>
                </a:lnTo>
                <a:lnTo>
                  <a:pt x="3822" y="1563"/>
                </a:lnTo>
                <a:lnTo>
                  <a:pt x="3796" y="1571"/>
                </a:lnTo>
                <a:lnTo>
                  <a:pt x="3770" y="1579"/>
                </a:lnTo>
                <a:lnTo>
                  <a:pt x="3745" y="1586"/>
                </a:lnTo>
                <a:lnTo>
                  <a:pt x="3717" y="1590"/>
                </a:lnTo>
                <a:lnTo>
                  <a:pt x="3690" y="1593"/>
                </a:lnTo>
                <a:lnTo>
                  <a:pt x="3663" y="1596"/>
                </a:lnTo>
                <a:lnTo>
                  <a:pt x="3635" y="1596"/>
                </a:lnTo>
                <a:lnTo>
                  <a:pt x="3606" y="1596"/>
                </a:lnTo>
                <a:lnTo>
                  <a:pt x="3579" y="1593"/>
                </a:lnTo>
                <a:lnTo>
                  <a:pt x="3552" y="1590"/>
                </a:lnTo>
                <a:lnTo>
                  <a:pt x="3526" y="1586"/>
                </a:lnTo>
                <a:lnTo>
                  <a:pt x="3500" y="1579"/>
                </a:lnTo>
                <a:lnTo>
                  <a:pt x="3474" y="1571"/>
                </a:lnTo>
                <a:lnTo>
                  <a:pt x="3448" y="1563"/>
                </a:lnTo>
                <a:lnTo>
                  <a:pt x="3424" y="1553"/>
                </a:lnTo>
                <a:lnTo>
                  <a:pt x="3399" y="1543"/>
                </a:lnTo>
                <a:lnTo>
                  <a:pt x="3376" y="1530"/>
                </a:lnTo>
                <a:lnTo>
                  <a:pt x="3353" y="1517"/>
                </a:lnTo>
                <a:lnTo>
                  <a:pt x="3332" y="1502"/>
                </a:lnTo>
                <a:lnTo>
                  <a:pt x="3310" y="1486"/>
                </a:lnTo>
                <a:lnTo>
                  <a:pt x="3290" y="1471"/>
                </a:lnTo>
                <a:lnTo>
                  <a:pt x="3270" y="1453"/>
                </a:lnTo>
                <a:lnTo>
                  <a:pt x="3251" y="1435"/>
                </a:lnTo>
                <a:lnTo>
                  <a:pt x="3234" y="1416"/>
                </a:lnTo>
                <a:lnTo>
                  <a:pt x="3216" y="1396"/>
                </a:lnTo>
                <a:lnTo>
                  <a:pt x="3201" y="1374"/>
                </a:lnTo>
                <a:lnTo>
                  <a:pt x="3185" y="1353"/>
                </a:lnTo>
                <a:lnTo>
                  <a:pt x="3170" y="1331"/>
                </a:lnTo>
                <a:lnTo>
                  <a:pt x="3157" y="1308"/>
                </a:lnTo>
                <a:lnTo>
                  <a:pt x="3146" y="1284"/>
                </a:lnTo>
                <a:lnTo>
                  <a:pt x="3134" y="1259"/>
                </a:lnTo>
                <a:lnTo>
                  <a:pt x="3124" y="1235"/>
                </a:lnTo>
                <a:lnTo>
                  <a:pt x="3117" y="1209"/>
                </a:lnTo>
                <a:lnTo>
                  <a:pt x="3108" y="1183"/>
                </a:lnTo>
                <a:lnTo>
                  <a:pt x="3103" y="1155"/>
                </a:lnTo>
                <a:lnTo>
                  <a:pt x="3098" y="1128"/>
                </a:lnTo>
                <a:lnTo>
                  <a:pt x="3095" y="1101"/>
                </a:lnTo>
                <a:lnTo>
                  <a:pt x="3093" y="1073"/>
                </a:lnTo>
                <a:lnTo>
                  <a:pt x="3093" y="1045"/>
                </a:lnTo>
                <a:lnTo>
                  <a:pt x="3093" y="1016"/>
                </a:lnTo>
                <a:lnTo>
                  <a:pt x="3095" y="988"/>
                </a:lnTo>
                <a:lnTo>
                  <a:pt x="3098" y="960"/>
                </a:lnTo>
                <a:lnTo>
                  <a:pt x="3103" y="932"/>
                </a:lnTo>
                <a:lnTo>
                  <a:pt x="3108" y="906"/>
                </a:lnTo>
                <a:lnTo>
                  <a:pt x="3117" y="880"/>
                </a:lnTo>
                <a:lnTo>
                  <a:pt x="3124" y="855"/>
                </a:lnTo>
                <a:lnTo>
                  <a:pt x="3134" y="829"/>
                </a:lnTo>
                <a:lnTo>
                  <a:pt x="3146" y="804"/>
                </a:lnTo>
                <a:lnTo>
                  <a:pt x="3157" y="781"/>
                </a:lnTo>
                <a:lnTo>
                  <a:pt x="3170" y="758"/>
                </a:lnTo>
                <a:lnTo>
                  <a:pt x="3185" y="735"/>
                </a:lnTo>
                <a:lnTo>
                  <a:pt x="3201" y="714"/>
                </a:lnTo>
                <a:lnTo>
                  <a:pt x="3216" y="693"/>
                </a:lnTo>
                <a:lnTo>
                  <a:pt x="3234" y="673"/>
                </a:lnTo>
                <a:lnTo>
                  <a:pt x="3251" y="655"/>
                </a:lnTo>
                <a:lnTo>
                  <a:pt x="3270" y="636"/>
                </a:lnTo>
                <a:lnTo>
                  <a:pt x="3290" y="619"/>
                </a:lnTo>
                <a:lnTo>
                  <a:pt x="3310" y="601"/>
                </a:lnTo>
                <a:lnTo>
                  <a:pt x="3332" y="587"/>
                </a:lnTo>
                <a:lnTo>
                  <a:pt x="3353" y="572"/>
                </a:lnTo>
                <a:lnTo>
                  <a:pt x="3376" y="558"/>
                </a:lnTo>
                <a:lnTo>
                  <a:pt x="3399" y="547"/>
                </a:lnTo>
                <a:lnTo>
                  <a:pt x="3424" y="535"/>
                </a:lnTo>
                <a:lnTo>
                  <a:pt x="3448" y="525"/>
                </a:lnTo>
                <a:lnTo>
                  <a:pt x="3474" y="516"/>
                </a:lnTo>
                <a:lnTo>
                  <a:pt x="3500" y="509"/>
                </a:lnTo>
                <a:lnTo>
                  <a:pt x="3526" y="503"/>
                </a:lnTo>
                <a:lnTo>
                  <a:pt x="3552" y="499"/>
                </a:lnTo>
                <a:lnTo>
                  <a:pt x="3579" y="495"/>
                </a:lnTo>
                <a:lnTo>
                  <a:pt x="3606" y="493"/>
                </a:lnTo>
                <a:lnTo>
                  <a:pt x="3635" y="492"/>
                </a:lnTo>
                <a:lnTo>
                  <a:pt x="3635" y="492"/>
                </a:lnTo>
                <a:close/>
                <a:moveTo>
                  <a:pt x="3635" y="715"/>
                </a:moveTo>
                <a:lnTo>
                  <a:pt x="3618" y="716"/>
                </a:lnTo>
                <a:lnTo>
                  <a:pt x="3602" y="716"/>
                </a:lnTo>
                <a:lnTo>
                  <a:pt x="3586" y="719"/>
                </a:lnTo>
                <a:lnTo>
                  <a:pt x="3570" y="722"/>
                </a:lnTo>
                <a:lnTo>
                  <a:pt x="3555" y="725"/>
                </a:lnTo>
                <a:lnTo>
                  <a:pt x="3540" y="731"/>
                </a:lnTo>
                <a:lnTo>
                  <a:pt x="3526" y="735"/>
                </a:lnTo>
                <a:lnTo>
                  <a:pt x="3510" y="741"/>
                </a:lnTo>
                <a:lnTo>
                  <a:pt x="3497" y="748"/>
                </a:lnTo>
                <a:lnTo>
                  <a:pt x="3483" y="755"/>
                </a:lnTo>
                <a:lnTo>
                  <a:pt x="3470" y="762"/>
                </a:lnTo>
                <a:lnTo>
                  <a:pt x="3457" y="771"/>
                </a:lnTo>
                <a:lnTo>
                  <a:pt x="3444" y="781"/>
                </a:lnTo>
                <a:lnTo>
                  <a:pt x="3432" y="790"/>
                </a:lnTo>
                <a:lnTo>
                  <a:pt x="3421" y="801"/>
                </a:lnTo>
                <a:lnTo>
                  <a:pt x="3409" y="811"/>
                </a:lnTo>
                <a:lnTo>
                  <a:pt x="3399" y="823"/>
                </a:lnTo>
                <a:lnTo>
                  <a:pt x="3389" y="834"/>
                </a:lnTo>
                <a:lnTo>
                  <a:pt x="3379" y="847"/>
                </a:lnTo>
                <a:lnTo>
                  <a:pt x="3370" y="860"/>
                </a:lnTo>
                <a:lnTo>
                  <a:pt x="3362" y="873"/>
                </a:lnTo>
                <a:lnTo>
                  <a:pt x="3355" y="888"/>
                </a:lnTo>
                <a:lnTo>
                  <a:pt x="3347" y="902"/>
                </a:lnTo>
                <a:lnTo>
                  <a:pt x="3340" y="916"/>
                </a:lnTo>
                <a:lnTo>
                  <a:pt x="3334" y="931"/>
                </a:lnTo>
                <a:lnTo>
                  <a:pt x="3330" y="947"/>
                </a:lnTo>
                <a:lnTo>
                  <a:pt x="3326" y="963"/>
                </a:lnTo>
                <a:lnTo>
                  <a:pt x="3321" y="978"/>
                </a:lnTo>
                <a:lnTo>
                  <a:pt x="3319" y="994"/>
                </a:lnTo>
                <a:lnTo>
                  <a:pt x="3317" y="1010"/>
                </a:lnTo>
                <a:lnTo>
                  <a:pt x="3316" y="1027"/>
                </a:lnTo>
                <a:lnTo>
                  <a:pt x="3316" y="1045"/>
                </a:lnTo>
                <a:lnTo>
                  <a:pt x="3316" y="1062"/>
                </a:lnTo>
                <a:lnTo>
                  <a:pt x="3317" y="1078"/>
                </a:lnTo>
                <a:lnTo>
                  <a:pt x="3319" y="1095"/>
                </a:lnTo>
                <a:lnTo>
                  <a:pt x="3321" y="1111"/>
                </a:lnTo>
                <a:lnTo>
                  <a:pt x="3326" y="1127"/>
                </a:lnTo>
                <a:lnTo>
                  <a:pt x="3330" y="1142"/>
                </a:lnTo>
                <a:lnTo>
                  <a:pt x="3334" y="1157"/>
                </a:lnTo>
                <a:lnTo>
                  <a:pt x="3340" y="1173"/>
                </a:lnTo>
                <a:lnTo>
                  <a:pt x="3347" y="1187"/>
                </a:lnTo>
                <a:lnTo>
                  <a:pt x="3355" y="1201"/>
                </a:lnTo>
                <a:lnTo>
                  <a:pt x="3362" y="1214"/>
                </a:lnTo>
                <a:lnTo>
                  <a:pt x="3370" y="1227"/>
                </a:lnTo>
                <a:lnTo>
                  <a:pt x="3379" y="1240"/>
                </a:lnTo>
                <a:lnTo>
                  <a:pt x="3389" y="1253"/>
                </a:lnTo>
                <a:lnTo>
                  <a:pt x="3399" y="1265"/>
                </a:lnTo>
                <a:lnTo>
                  <a:pt x="3409" y="1276"/>
                </a:lnTo>
                <a:lnTo>
                  <a:pt x="3421" y="1288"/>
                </a:lnTo>
                <a:lnTo>
                  <a:pt x="3432" y="1298"/>
                </a:lnTo>
                <a:lnTo>
                  <a:pt x="3444" y="1308"/>
                </a:lnTo>
                <a:lnTo>
                  <a:pt x="3457" y="1317"/>
                </a:lnTo>
                <a:lnTo>
                  <a:pt x="3470" y="1325"/>
                </a:lnTo>
                <a:lnTo>
                  <a:pt x="3483" y="1334"/>
                </a:lnTo>
                <a:lnTo>
                  <a:pt x="3497" y="1341"/>
                </a:lnTo>
                <a:lnTo>
                  <a:pt x="3510" y="1347"/>
                </a:lnTo>
                <a:lnTo>
                  <a:pt x="3526" y="1353"/>
                </a:lnTo>
                <a:lnTo>
                  <a:pt x="3540" y="1358"/>
                </a:lnTo>
                <a:lnTo>
                  <a:pt x="3555" y="1363"/>
                </a:lnTo>
                <a:lnTo>
                  <a:pt x="3570" y="1367"/>
                </a:lnTo>
                <a:lnTo>
                  <a:pt x="3586" y="1370"/>
                </a:lnTo>
                <a:lnTo>
                  <a:pt x="3602" y="1371"/>
                </a:lnTo>
                <a:lnTo>
                  <a:pt x="3618" y="1373"/>
                </a:lnTo>
                <a:lnTo>
                  <a:pt x="3635" y="1373"/>
                </a:lnTo>
                <a:lnTo>
                  <a:pt x="3651" y="1373"/>
                </a:lnTo>
                <a:lnTo>
                  <a:pt x="3667" y="1371"/>
                </a:lnTo>
                <a:lnTo>
                  <a:pt x="3684" y="1370"/>
                </a:lnTo>
                <a:lnTo>
                  <a:pt x="3699" y="1367"/>
                </a:lnTo>
                <a:lnTo>
                  <a:pt x="3714" y="1363"/>
                </a:lnTo>
                <a:lnTo>
                  <a:pt x="3730" y="1358"/>
                </a:lnTo>
                <a:lnTo>
                  <a:pt x="3745" y="1353"/>
                </a:lnTo>
                <a:lnTo>
                  <a:pt x="3759" y="1347"/>
                </a:lnTo>
                <a:lnTo>
                  <a:pt x="3773" y="1341"/>
                </a:lnTo>
                <a:lnTo>
                  <a:pt x="3788" y="1334"/>
                </a:lnTo>
                <a:lnTo>
                  <a:pt x="3801" y="1325"/>
                </a:lnTo>
                <a:lnTo>
                  <a:pt x="3814" y="1317"/>
                </a:lnTo>
                <a:lnTo>
                  <a:pt x="3827" y="1308"/>
                </a:lnTo>
                <a:lnTo>
                  <a:pt x="3838" y="1298"/>
                </a:lnTo>
                <a:lnTo>
                  <a:pt x="3850" y="1288"/>
                </a:lnTo>
                <a:lnTo>
                  <a:pt x="3861" y="1276"/>
                </a:lnTo>
                <a:lnTo>
                  <a:pt x="3871" y="1265"/>
                </a:lnTo>
                <a:lnTo>
                  <a:pt x="3881" y="1253"/>
                </a:lnTo>
                <a:lnTo>
                  <a:pt x="3891" y="1240"/>
                </a:lnTo>
                <a:lnTo>
                  <a:pt x="3900" y="1227"/>
                </a:lnTo>
                <a:lnTo>
                  <a:pt x="3909" y="1214"/>
                </a:lnTo>
                <a:lnTo>
                  <a:pt x="3916" y="1201"/>
                </a:lnTo>
                <a:lnTo>
                  <a:pt x="3923" y="1187"/>
                </a:lnTo>
                <a:lnTo>
                  <a:pt x="3929" y="1173"/>
                </a:lnTo>
                <a:lnTo>
                  <a:pt x="3935" y="1157"/>
                </a:lnTo>
                <a:lnTo>
                  <a:pt x="3940" y="1142"/>
                </a:lnTo>
                <a:lnTo>
                  <a:pt x="3945" y="1127"/>
                </a:lnTo>
                <a:lnTo>
                  <a:pt x="3948" y="1111"/>
                </a:lnTo>
                <a:lnTo>
                  <a:pt x="3950" y="1095"/>
                </a:lnTo>
                <a:lnTo>
                  <a:pt x="3953" y="1078"/>
                </a:lnTo>
                <a:lnTo>
                  <a:pt x="3955" y="1062"/>
                </a:lnTo>
                <a:lnTo>
                  <a:pt x="3955" y="1045"/>
                </a:lnTo>
                <a:lnTo>
                  <a:pt x="3955" y="1027"/>
                </a:lnTo>
                <a:lnTo>
                  <a:pt x="3953" y="1010"/>
                </a:lnTo>
                <a:lnTo>
                  <a:pt x="3950" y="994"/>
                </a:lnTo>
                <a:lnTo>
                  <a:pt x="3948" y="978"/>
                </a:lnTo>
                <a:lnTo>
                  <a:pt x="3945" y="963"/>
                </a:lnTo>
                <a:lnTo>
                  <a:pt x="3940" y="947"/>
                </a:lnTo>
                <a:lnTo>
                  <a:pt x="3935" y="931"/>
                </a:lnTo>
                <a:lnTo>
                  <a:pt x="3929" y="916"/>
                </a:lnTo>
                <a:lnTo>
                  <a:pt x="3923" y="902"/>
                </a:lnTo>
                <a:lnTo>
                  <a:pt x="3916" y="888"/>
                </a:lnTo>
                <a:lnTo>
                  <a:pt x="3909" y="873"/>
                </a:lnTo>
                <a:lnTo>
                  <a:pt x="3900" y="860"/>
                </a:lnTo>
                <a:lnTo>
                  <a:pt x="3891" y="847"/>
                </a:lnTo>
                <a:lnTo>
                  <a:pt x="3881" y="834"/>
                </a:lnTo>
                <a:lnTo>
                  <a:pt x="3871" y="823"/>
                </a:lnTo>
                <a:lnTo>
                  <a:pt x="3861" y="811"/>
                </a:lnTo>
                <a:lnTo>
                  <a:pt x="3850" y="801"/>
                </a:lnTo>
                <a:lnTo>
                  <a:pt x="3838" y="790"/>
                </a:lnTo>
                <a:lnTo>
                  <a:pt x="3827" y="781"/>
                </a:lnTo>
                <a:lnTo>
                  <a:pt x="3814" y="771"/>
                </a:lnTo>
                <a:lnTo>
                  <a:pt x="3801" y="762"/>
                </a:lnTo>
                <a:lnTo>
                  <a:pt x="3788" y="755"/>
                </a:lnTo>
                <a:lnTo>
                  <a:pt x="3773" y="748"/>
                </a:lnTo>
                <a:lnTo>
                  <a:pt x="3759" y="741"/>
                </a:lnTo>
                <a:lnTo>
                  <a:pt x="3745" y="735"/>
                </a:lnTo>
                <a:lnTo>
                  <a:pt x="3730" y="731"/>
                </a:lnTo>
                <a:lnTo>
                  <a:pt x="3714" y="725"/>
                </a:lnTo>
                <a:lnTo>
                  <a:pt x="3699" y="722"/>
                </a:lnTo>
                <a:lnTo>
                  <a:pt x="3684" y="719"/>
                </a:lnTo>
                <a:lnTo>
                  <a:pt x="3667" y="716"/>
                </a:lnTo>
                <a:lnTo>
                  <a:pt x="3651" y="716"/>
                </a:lnTo>
                <a:lnTo>
                  <a:pt x="3635" y="715"/>
                </a:lnTo>
                <a:close/>
                <a:moveTo>
                  <a:pt x="2898" y="0"/>
                </a:moveTo>
                <a:lnTo>
                  <a:pt x="2656" y="0"/>
                </a:lnTo>
                <a:lnTo>
                  <a:pt x="2656" y="1566"/>
                </a:lnTo>
                <a:lnTo>
                  <a:pt x="2898" y="1566"/>
                </a:lnTo>
                <a:lnTo>
                  <a:pt x="2898" y="0"/>
                </a:lnTo>
                <a:close/>
                <a:moveTo>
                  <a:pt x="2331" y="0"/>
                </a:moveTo>
                <a:lnTo>
                  <a:pt x="2089" y="0"/>
                </a:lnTo>
                <a:lnTo>
                  <a:pt x="2089" y="1566"/>
                </a:lnTo>
                <a:lnTo>
                  <a:pt x="2331" y="1566"/>
                </a:lnTo>
                <a:lnTo>
                  <a:pt x="2331" y="0"/>
                </a:lnTo>
                <a:close/>
                <a:moveTo>
                  <a:pt x="1741" y="524"/>
                </a:moveTo>
                <a:lnTo>
                  <a:pt x="1499" y="524"/>
                </a:lnTo>
                <a:lnTo>
                  <a:pt x="1499" y="1566"/>
                </a:lnTo>
                <a:lnTo>
                  <a:pt x="1741" y="1566"/>
                </a:lnTo>
                <a:lnTo>
                  <a:pt x="1741" y="524"/>
                </a:lnTo>
                <a:close/>
                <a:moveTo>
                  <a:pt x="642" y="1566"/>
                </a:moveTo>
                <a:lnTo>
                  <a:pt x="387" y="1566"/>
                </a:lnTo>
                <a:lnTo>
                  <a:pt x="0" y="524"/>
                </a:lnTo>
                <a:lnTo>
                  <a:pt x="256" y="524"/>
                </a:lnTo>
                <a:lnTo>
                  <a:pt x="642" y="156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6" name="Rectangle 136">
            <a:extLst>
              <a:ext uri="{FF2B5EF4-FFF2-40B4-BE49-F238E27FC236}">
                <a16:creationId xmlns:a16="http://schemas.microsoft.com/office/drawing/2014/main" id="{78C78BCB-D368-B444-8D2B-B8BFB1C58278}"/>
              </a:ext>
            </a:extLst>
          </p:cNvPr>
          <p:cNvSpPr>
            <a:spLocks noChangeArrowheads="1"/>
          </p:cNvSpPr>
          <p:nvPr/>
        </p:nvSpPr>
        <p:spPr bwMode="auto">
          <a:xfrm>
            <a:off x="743433" y="4135693"/>
            <a:ext cx="36247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dirty="0">
                <a:solidFill>
                  <a:srgbClr val="FEFEFE"/>
                </a:solidFill>
                <a:latin typeface="+mj-lt"/>
              </a:rPr>
              <a:t>Chris Savile, PhD, President &amp; CEO</a:t>
            </a:r>
            <a:endParaRPr kumimoji="0" lang="en-US" altLang="en-US" sz="2000" b="1"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19942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3" name="Rectangle 9238">
            <a:extLst>
              <a:ext uri="{FF2B5EF4-FFF2-40B4-BE49-F238E27FC236}">
                <a16:creationId xmlns:a16="http://schemas.microsoft.com/office/drawing/2014/main" id="{A81D0121-A910-9496-715C-E6F1CBD3C380}"/>
              </a:ext>
            </a:extLst>
          </p:cNvPr>
          <p:cNvSpPr>
            <a:spLocks noChangeArrowheads="1"/>
          </p:cNvSpPr>
          <p:nvPr/>
        </p:nvSpPr>
        <p:spPr bwMode="auto">
          <a:xfrm>
            <a:off x="403476" y="450182"/>
            <a:ext cx="1444306" cy="338554"/>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448555"/>
                </a:solidFill>
                <a:effectLst/>
                <a:latin typeface="+mj-lt"/>
              </a:rPr>
              <a:t>DISCLAIMER</a:t>
            </a:r>
            <a:endParaRPr kumimoji="0" lang="en-US" altLang="en-US" sz="2200" b="0" i="0" u="none" strike="noStrike" cap="none" normalizeH="0" baseline="0" dirty="0">
              <a:ln>
                <a:noFill/>
              </a:ln>
              <a:solidFill>
                <a:srgbClr val="448555"/>
              </a:solidFill>
              <a:effectLst/>
              <a:latin typeface="+mj-lt"/>
            </a:endParaRPr>
          </a:p>
        </p:txBody>
      </p:sp>
      <p:sp>
        <p:nvSpPr>
          <p:cNvPr id="9244" name="Rectangle 9239">
            <a:extLst>
              <a:ext uri="{FF2B5EF4-FFF2-40B4-BE49-F238E27FC236}">
                <a16:creationId xmlns:a16="http://schemas.microsoft.com/office/drawing/2014/main" id="{B991E131-37FB-930F-145D-A320E918E649}"/>
              </a:ext>
            </a:extLst>
          </p:cNvPr>
          <p:cNvSpPr>
            <a:spLocks noChangeArrowheads="1"/>
          </p:cNvSpPr>
          <p:nvPr/>
        </p:nvSpPr>
        <p:spPr bwMode="auto">
          <a:xfrm>
            <a:off x="263882" y="6613754"/>
            <a:ext cx="130644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effectLst/>
                <a:latin typeface="NeueHaasGroteskText Pro" panose="020B0504020202020204" pitchFamily="34" charset="0"/>
              </a:rPr>
              <a:t>TSX: WLLW /  OTCQB: CANSF</a:t>
            </a:r>
            <a:endParaRPr kumimoji="0" lang="en-US" altLang="en-US" sz="1800" b="0" i="0" u="none" strike="noStrike" cap="none" normalizeH="0" baseline="0" dirty="0">
              <a:ln>
                <a:noFill/>
              </a:ln>
              <a:effectLst/>
              <a:latin typeface="Arial" panose="020B0604020202020204" pitchFamily="34" charset="0"/>
            </a:endParaRPr>
          </a:p>
        </p:txBody>
      </p:sp>
      <p:sp>
        <p:nvSpPr>
          <p:cNvPr id="9248" name="TextBox 9247">
            <a:extLst>
              <a:ext uri="{FF2B5EF4-FFF2-40B4-BE49-F238E27FC236}">
                <a16:creationId xmlns:a16="http://schemas.microsoft.com/office/drawing/2014/main" id="{37F72DE8-A152-C319-1309-3548E26ED0C9}"/>
              </a:ext>
            </a:extLst>
          </p:cNvPr>
          <p:cNvSpPr txBox="1"/>
          <p:nvPr/>
        </p:nvSpPr>
        <p:spPr>
          <a:xfrm>
            <a:off x="143889" y="1147743"/>
            <a:ext cx="3889778" cy="5516895"/>
          </a:xfrm>
          <a:prstGeom prst="rect">
            <a:avLst/>
          </a:prstGeom>
          <a:noFill/>
        </p:spPr>
        <p:txBody>
          <a:bodyPr wrap="square" rtlCol="0">
            <a:spAutoFit/>
          </a:bodyPr>
          <a:lstStyle/>
          <a:p>
            <a:pPr algn="just"/>
            <a:r>
              <a:rPr lang="en-US" sz="750" dirty="0">
                <a:solidFill>
                  <a:srgbClr val="000000"/>
                </a:solidFill>
                <a:latin typeface="Neue Haas Grotesk Text Pro" panose="020B0504020202020204" pitchFamily="34" charset="0"/>
              </a:rPr>
              <a:t>Certain information included in this presentation constitutes forward-looking information under applicable securities legislation. Forward looking information typically contains statements with words such as "will", “may,” "anticipate", "believe", "expect", "plan", "intend", "estimate", "propose," “could,” “potential,” “positioned for,” “becoming,” “likely,” or similar words suggesting future outcomes or statements regarding an outlook. Forward-looking information in this presentation includes, but is not limited to, statements relating to: the business, strategies, expectations, planned operations and future actions of Willow Biosciences Inc. ("Willow" or the "Company"), including research and development programs at the facility located in California; the Company's ability to commercially biosynthesize and create proprietary genomes; the Company’s milestone projections, including the timing of commercialization of the various products in its portfolio; the sustainability of traditional manufacturing processes and benefits/impacts of Biosynthesis; expected therapeutic benefits of the Company’s portfolio CBG; expected benefits and cost-savings resulting from commercial-scale production via the Company's fermentation manufacturing platform, including manufacturing performance estimates and forecasts; the development of the Company’s intellectual property portfolio; the arrangements under, and potential benefits of, the Company’s strategic partnerships; discussions with cosmetics and consumer-packaged goods entities, manufacturing partners and other key stakeholders; the performance of the Company's business and operations; the financial strength of the Company; the ability of the Company to fund its business plan using cash on hand and existing resources; the availability of future R&amp;D funding; the size of the biosynthetic cannabinoid market, including potential demand for the Company’s cannabinoids from the pharmaceutical, cosmetics and consumer packaged goods industries; forecasted or potential revenue; statements made by other companies indicating their commitments to bio-based products; the Company’s expected customer-base and potential addressable markets; the competitive conditions of the industry in which the Company operates and the competitive advantages of the Company; the performance of the current science team, management and board and the ability to find other qualified personnel with operational experience; the Company's ESG efforts and objectives; and the Company's future product offerings, including the development of other cannabinoids in the Company’s product portfolio and the future production levels, quality, consistency and costs thereof. </a:t>
            </a:r>
          </a:p>
          <a:p>
            <a:pPr algn="just"/>
            <a:endParaRPr lang="en-US" sz="750" dirty="0">
              <a:solidFill>
                <a:srgbClr val="000000"/>
              </a:solidFill>
              <a:latin typeface="Neue Haas Grotesk Text Pro" panose="020B0504020202020204" pitchFamily="34" charset="0"/>
            </a:endParaRPr>
          </a:p>
          <a:p>
            <a:pPr algn="just"/>
            <a:r>
              <a:rPr lang="en-US" sz="750" dirty="0">
                <a:solidFill>
                  <a:srgbClr val="000000"/>
                </a:solidFill>
                <a:latin typeface="Neue Haas Grotesk Text Pro" panose="020B0504020202020204" pitchFamily="34" charset="0"/>
              </a:rPr>
              <a:t>The forward-looking statements contained in this presentation are based on certain key expectations and assumptions made by the Company, including, but not limited to, expectations and assumptions concerning: the future operations of, and transactions completed by, the Company; the Company’s ability to implement corporate strategies; the potential for strategic partnerships to open new and larger markets (including nonpharmaceutical markets); the Company’s ability to generate higher quality cannabinoids at lower costs; cost synergies created by its strategic partnerships and the successful implementation thereof; the adequacy of current capital; the availability of and access to qualified personnel; the results of scientific research; the Company's ability to protect its intellectual property; the Company’s ability to successfully create and launch brands and</a:t>
            </a:r>
            <a:endParaRPr lang="en-ZA" sz="750" dirty="0">
              <a:solidFill>
                <a:srgbClr val="000000"/>
              </a:solidFill>
              <a:latin typeface="Neue Haas Grotesk Text Pro" panose="020B0504020202020204" pitchFamily="34" charset="0"/>
            </a:endParaRPr>
          </a:p>
        </p:txBody>
      </p:sp>
      <p:sp>
        <p:nvSpPr>
          <p:cNvPr id="9251" name="TextBox 9250">
            <a:extLst>
              <a:ext uri="{FF2B5EF4-FFF2-40B4-BE49-F238E27FC236}">
                <a16:creationId xmlns:a16="http://schemas.microsoft.com/office/drawing/2014/main" id="{DCBA7DBB-6A2D-5D8D-A213-34B104CEEAAE}"/>
              </a:ext>
            </a:extLst>
          </p:cNvPr>
          <p:cNvSpPr txBox="1"/>
          <p:nvPr/>
        </p:nvSpPr>
        <p:spPr>
          <a:xfrm>
            <a:off x="4110922" y="1147743"/>
            <a:ext cx="3889778" cy="5516895"/>
          </a:xfrm>
          <a:prstGeom prst="rect">
            <a:avLst/>
          </a:prstGeom>
          <a:noFill/>
        </p:spPr>
        <p:txBody>
          <a:bodyPr wrap="square" rtlCol="0">
            <a:spAutoFit/>
          </a:bodyPr>
          <a:lstStyle/>
          <a:p>
            <a:pPr algn="just"/>
            <a:r>
              <a:rPr lang="en-US" sz="750" dirty="0">
                <a:solidFill>
                  <a:srgbClr val="000000"/>
                </a:solidFill>
                <a:latin typeface="Neue Haas Grotesk Text Pro" panose="020B0504020202020204" pitchFamily="34" charset="0"/>
              </a:rPr>
              <a:t>further create, launch, and scale CBG or other consumer products; the expected growth in the biosynthetic CBG market, including demand for cultured CBG from the pharmaceutical, cosmetics and consumer packaged goods industries; expectations regarding the regulatory framework for cultured cannabinoids; changes in prices and costs of inputs; the medical benefits, viability, safety, efficacy, dosing and social acceptance of CBG, a cannabinoid; the capital markets and the general economy; changes to laws and regulations in Canada, the United States and Europe; the legalization of the use of cannabinoids for medical and/or adult use in jurisdictions outside of Canada; and applicable laws not changing in a manner that is unfavorable to the Company.</a:t>
            </a:r>
          </a:p>
          <a:p>
            <a:pPr algn="just"/>
            <a:br>
              <a:rPr lang="en-US" sz="750" dirty="0">
                <a:solidFill>
                  <a:srgbClr val="000000"/>
                </a:solidFill>
                <a:latin typeface="Neue Haas Grotesk Text Pro" panose="020B0504020202020204" pitchFamily="34" charset="0"/>
              </a:rPr>
            </a:br>
            <a:r>
              <a:rPr lang="en-US" sz="750" dirty="0">
                <a:solidFill>
                  <a:srgbClr val="000000"/>
                </a:solidFill>
                <a:latin typeface="Neue Haas Grotesk Text Pro" panose="020B0504020202020204" pitchFamily="34" charset="0"/>
              </a:rPr>
              <a:t>Although the Company believes that the expectations and assumptions on which the forward looking statements are based are reasonable, undue reliance should not be placed on the forward-looking statements because the Company can give no assurance that they will prove to be correct. Since forward-looking statements address future events and conditions, by their very nature they involve inherent risks and uncertainties. Actual results could differ materially from those currently anticipated due to a number of factors and risks. These include, but are not limited to, permits, licenses and regulatory and third party approvals not being obtained in the manner or timing anticipated by the Company; failure of counter-parties to perform contractual obligations; the state of domestic and international capital markets; risks associated with the cannabinoid industry in general; infringement on intellectual property; failure to benefit from partnerships or successfully integrate acquisitions; actions and initiatives of federal and provincial governments and changes to government policies and the execution and impact of these actions, initiatives and policies; import/export and research restrictions for cannabinoid-based operations; the size of the medical-use and adult-use cannabis market; competition from other industry participants; the Company’s competitive advantages; adverse U.S., Canadian, and global economic conditions (including due to the COVID-19 outbreak); the Company’s ability to successfully negotiate new manufacturing agreements and to successfully tech transfer to its manufacturing partners; the departure of personnel or inability to attract and retain talent; and other factors more fully described from time to time in the reports and filings made by the Company with securities regulatory authorities. Please refer to the Company's Annual Information Form and the Management's Discussion and Analysis for additional risk factors relating to the Company, which can be accessed either on the Company’s website at www.willowbio.com or under the Company's profile on www.sedar.com.</a:t>
            </a:r>
          </a:p>
          <a:p>
            <a:pPr algn="just"/>
            <a:r>
              <a:rPr lang="en-US" sz="750" dirty="0">
                <a:solidFill>
                  <a:srgbClr val="000000"/>
                </a:solidFill>
                <a:latin typeface="Neue Haas Grotesk Text Pro" panose="020B0504020202020204" pitchFamily="34" charset="0"/>
              </a:rPr>
              <a:t>Readers are cautioned that the assumptions used in the preparation of forward-looking information, although considered reasonable at the time of preparation, may prove to be imprecise. The Company’s actual results, performance or achievement could differ materially from those expressed in, or implied by, these forward-looking statements and accordingly there can be no assurance that such expectations will be realized and/or what benefits the Company will derive therefrom. The forward-looking information contained in this presentation is made as of the date hereof and the Company undertakes no obligation to update or revise any forward-looking information, whether as a result of new information, future events or</a:t>
            </a:r>
            <a:endParaRPr lang="en-ZA" sz="750" dirty="0">
              <a:solidFill>
                <a:srgbClr val="000000"/>
              </a:solidFill>
              <a:latin typeface="Neue Haas Grotesk Text Pro" panose="020B0504020202020204" pitchFamily="34" charset="0"/>
            </a:endParaRPr>
          </a:p>
        </p:txBody>
      </p:sp>
      <p:sp>
        <p:nvSpPr>
          <p:cNvPr id="9252" name="TextBox 9251">
            <a:extLst>
              <a:ext uri="{FF2B5EF4-FFF2-40B4-BE49-F238E27FC236}">
                <a16:creationId xmlns:a16="http://schemas.microsoft.com/office/drawing/2014/main" id="{A6A429B3-AFD8-7559-8233-4DB9827B314D}"/>
              </a:ext>
            </a:extLst>
          </p:cNvPr>
          <p:cNvSpPr txBox="1"/>
          <p:nvPr/>
        </p:nvSpPr>
        <p:spPr>
          <a:xfrm>
            <a:off x="8077954" y="1156979"/>
            <a:ext cx="3889778" cy="5516895"/>
          </a:xfrm>
          <a:prstGeom prst="rect">
            <a:avLst/>
          </a:prstGeom>
          <a:noFill/>
        </p:spPr>
        <p:txBody>
          <a:bodyPr wrap="square" rtlCol="0">
            <a:spAutoFit/>
          </a:bodyPr>
          <a:lstStyle/>
          <a:p>
            <a:pPr algn="just"/>
            <a:r>
              <a:rPr lang="en-US" sz="750" dirty="0">
                <a:solidFill>
                  <a:srgbClr val="000000"/>
                </a:solidFill>
                <a:latin typeface="Neue Haas Grotesk Text Pro" panose="020B0504020202020204" pitchFamily="34" charset="0"/>
              </a:rPr>
              <a:t>otherwise, unless required by applicable securities laws. The forward looking information contained in this presentation is expressly qualified by this cautionary statement.</a:t>
            </a:r>
          </a:p>
          <a:p>
            <a:pPr algn="just"/>
            <a:r>
              <a:rPr lang="en-US" sz="750" dirty="0">
                <a:solidFill>
                  <a:srgbClr val="000000"/>
                </a:solidFill>
                <a:latin typeface="Neue Haas Grotesk Text Pro" panose="020B0504020202020204" pitchFamily="34" charset="0"/>
              </a:rPr>
              <a:t>Third-Party Information. Certain information contained herein has been obtained from published sources prepared by independent industry analysts and third-party sources (including industry publications, surveys and forecasts), While such information is believed to be reliable for the purpose used herein, the Company does not assume any responsibility for the accuracy of such information. None of the sources cited in this presentation have consented to the inclusion of any data from their reports, nor has the Company sought their consent. </a:t>
            </a:r>
          </a:p>
          <a:p>
            <a:pPr algn="just"/>
            <a:endParaRPr lang="en-US" sz="750" dirty="0">
              <a:solidFill>
                <a:srgbClr val="000000"/>
              </a:solidFill>
              <a:latin typeface="Neue Haas Grotesk Text Pro" panose="020B0504020202020204" pitchFamily="34" charset="0"/>
            </a:endParaRPr>
          </a:p>
          <a:p>
            <a:pPr algn="just"/>
            <a:r>
              <a:rPr lang="en-US" sz="750" dirty="0">
                <a:solidFill>
                  <a:srgbClr val="000000"/>
                </a:solidFill>
                <a:latin typeface="Neue Haas Grotesk Text Pro" panose="020B0504020202020204" pitchFamily="34" charset="0"/>
              </a:rPr>
              <a:t>FOFI Disclosure. This presentation contains future-oriented financial information and financial outlook information (collectively, "FOFI") concerning the Company’s financial position, liquidity, available funds (including available R&amp;D funding), ability to fund commercial production, market capitalization and components thereof, as well as FOFI concerning the estimated size of the global biosynthetic cannabinoid market (including the compound annual growth rate of the cannabinoid market), all of which are subject to the same assumptions, risk factors, limitations and qualifications as set forth in the above paragraphs. FOFI contained in this presentation was approved by management as of the date of this presentation and was provided for the purpose of providing further information about the Company’s anticipated future business operations. the Company disclaims any intention or obligation to update or revise any FOFI contained in this presentation, whether as a result of new information, future events or otherwise, unless required pursuant to applicable law. Readers are cautioned that past performance is not a reliable indicator or guide to future performance, and the FOFI contained in this presentation should not be used for purposes other than for which it is disclosed herein.</a:t>
            </a:r>
          </a:p>
          <a:p>
            <a:pPr algn="just"/>
            <a:endParaRPr lang="en-US" sz="750" dirty="0">
              <a:solidFill>
                <a:srgbClr val="000000"/>
              </a:solidFill>
              <a:latin typeface="Neue Haas Grotesk Text Pro" panose="020B0504020202020204" pitchFamily="34" charset="0"/>
            </a:endParaRPr>
          </a:p>
          <a:p>
            <a:pPr algn="just"/>
            <a:r>
              <a:rPr lang="en-US" sz="750" dirty="0">
                <a:solidFill>
                  <a:srgbClr val="000000"/>
                </a:solidFill>
                <a:latin typeface="Neue Haas Grotesk Text Pro" panose="020B0504020202020204" pitchFamily="34" charset="0"/>
              </a:rPr>
              <a:t>No Offer. This presentation does not constitute or form part of any offer to sell or issue, or invitation to purchase or subscribe for, or any solicitation of any offer to purchase or subscribe for, any securities of the Company The sole purpose of this presentation, in paper or electronic form, is strictly for information purposes. Nothing contained in this presentation shall form the basis of any contract or commitment whatsoever. No representation or warranty, expressed or implied, is given by or on behalf of the Company or any of its members, directors, officers, employees or affiliates or any other person for any loss howsoever arising, directly or indirectly, from any use of this presentation or such information or opinions contained herein or otherwise arising in connection herewith.</a:t>
            </a:r>
          </a:p>
          <a:p>
            <a:pPr algn="just"/>
            <a:endParaRPr lang="en-US" sz="750" dirty="0">
              <a:solidFill>
                <a:srgbClr val="000000"/>
              </a:solidFill>
              <a:latin typeface="Neue Haas Grotesk Text Pro" panose="020B0504020202020204" pitchFamily="34" charset="0"/>
            </a:endParaRPr>
          </a:p>
          <a:p>
            <a:pPr algn="just"/>
            <a:r>
              <a:rPr lang="en-US" sz="750" dirty="0">
                <a:solidFill>
                  <a:srgbClr val="000000"/>
                </a:solidFill>
                <a:latin typeface="Neue Haas Grotesk Text Pro" panose="020B0504020202020204" pitchFamily="34" charset="0"/>
              </a:rPr>
              <a:t>U.S. Registration. This presentation is not an offer of any securities of the Company for sale in the United States. The Company's securities have not been registered under the U.S. Securities Act of 1933, as amended, and may not be offered or sold in the United States absent registration or an exemption from registration. This presentation shall not constitute an offer to sell or the solicitation of an offer to buy nor shall there be any sale of the securities in any state in which such offer, solicitation or sale would be unlawful. </a:t>
            </a:r>
            <a:endParaRPr lang="en-ZA" sz="750" dirty="0">
              <a:solidFill>
                <a:srgbClr val="000000"/>
              </a:solidFill>
              <a:latin typeface="Neue Haas Grotesk Text Pro" panose="020B0504020202020204" pitchFamily="34" charset="0"/>
            </a:endParaRPr>
          </a:p>
        </p:txBody>
      </p:sp>
      <p:sp>
        <p:nvSpPr>
          <p:cNvPr id="18" name="Slide Number Placeholder 2">
            <a:extLst>
              <a:ext uri="{FF2B5EF4-FFF2-40B4-BE49-F238E27FC236}">
                <a16:creationId xmlns:a16="http://schemas.microsoft.com/office/drawing/2014/main" id="{F7BEB987-CEB3-2747-B179-A8798B93B50F}"/>
              </a:ext>
            </a:extLst>
          </p:cNvPr>
          <p:cNvSpPr txBox="1">
            <a:spLocks/>
          </p:cNvSpPr>
          <p:nvPr/>
        </p:nvSpPr>
        <p:spPr>
          <a:xfrm>
            <a:off x="11563025" y="6431191"/>
            <a:ext cx="457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9D169A-B190-48E2-9496-E22BD1B97CF0}" type="slidenum">
              <a:rPr lang="en-CA" sz="800" smtClean="0"/>
              <a:pPr algn="r"/>
              <a:t>2</a:t>
            </a:fld>
            <a:endParaRPr lang="en-CA" sz="800" dirty="0"/>
          </a:p>
        </p:txBody>
      </p:sp>
    </p:spTree>
    <p:extLst>
      <p:ext uri="{BB962C8B-B14F-4D97-AF65-F5344CB8AC3E}">
        <p14:creationId xmlns:p14="http://schemas.microsoft.com/office/powerpoint/2010/main" val="187055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1" name="Rectangle 735">
            <a:extLst>
              <a:ext uri="{FF2B5EF4-FFF2-40B4-BE49-F238E27FC236}">
                <a16:creationId xmlns:a16="http://schemas.microsoft.com/office/drawing/2014/main" id="{821070C6-FA00-0CBF-6966-3F2BDE18F466}"/>
              </a:ext>
            </a:extLst>
          </p:cNvPr>
          <p:cNvSpPr>
            <a:spLocks noChangeArrowheads="1"/>
          </p:cNvSpPr>
          <p:nvPr/>
        </p:nvSpPr>
        <p:spPr bwMode="auto">
          <a:xfrm>
            <a:off x="344488" y="255819"/>
            <a:ext cx="1068546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fontAlgn="base"/>
            <a:r>
              <a:rPr lang="en-US" sz="2200" b="1" dirty="0">
                <a:solidFill>
                  <a:srgbClr val="448555"/>
                </a:solidFill>
                <a:effectLst/>
                <a:latin typeface="+mn-lt"/>
                <a:ea typeface="Times New Roman" panose="02020603050405020304" pitchFamily="18" charset="0"/>
              </a:rPr>
              <a:t>ABOUT WILLOW BIOSCIENCES</a:t>
            </a:r>
            <a:endParaRPr lang="en-AT" sz="2200" dirty="0">
              <a:solidFill>
                <a:srgbClr val="448555"/>
              </a:solidFill>
              <a:effectLst/>
              <a:latin typeface="+mn-lt"/>
              <a:ea typeface="Times New Roman" panose="02020603050405020304" pitchFamily="18" charset="0"/>
            </a:endParaRPr>
          </a:p>
          <a:p>
            <a:r>
              <a:rPr lang="en-US" sz="2200" dirty="0">
                <a:solidFill>
                  <a:srgbClr val="448555"/>
                </a:solidFill>
                <a:effectLst/>
                <a:latin typeface="+mn-lt"/>
                <a:ea typeface="Calibri" panose="020F0502020204030204" pitchFamily="34" charset="0"/>
              </a:rPr>
              <a:t>SUSTAINABLE PRODUCTS AND INGREDIENTS FOR A BETTER FUTURE</a:t>
            </a:r>
            <a:r>
              <a:rPr lang="en-AT" sz="2200">
                <a:solidFill>
                  <a:srgbClr val="448555"/>
                </a:solidFill>
                <a:effectLst/>
                <a:latin typeface="+mn-lt"/>
              </a:rPr>
              <a:t> </a:t>
            </a:r>
            <a:endParaRPr kumimoji="0" lang="en-US" altLang="en-US" sz="2200" b="0" i="0" u="none" strike="noStrike" cap="none" normalizeH="0" baseline="0" dirty="0">
              <a:ln>
                <a:noFill/>
              </a:ln>
              <a:solidFill>
                <a:srgbClr val="448555"/>
              </a:solidFill>
              <a:effectLst/>
              <a:latin typeface="+mn-lt"/>
            </a:endParaRPr>
          </a:p>
        </p:txBody>
      </p:sp>
      <p:sp>
        <p:nvSpPr>
          <p:cNvPr id="14562" name="Rectangle 736">
            <a:extLst>
              <a:ext uri="{FF2B5EF4-FFF2-40B4-BE49-F238E27FC236}">
                <a16:creationId xmlns:a16="http://schemas.microsoft.com/office/drawing/2014/main" id="{DDA3E382-0E1B-06C1-AFD5-C7FDD157070F}"/>
              </a:ext>
            </a:extLst>
          </p:cNvPr>
          <p:cNvSpPr>
            <a:spLocks noChangeArrowheads="1"/>
          </p:cNvSpPr>
          <p:nvPr/>
        </p:nvSpPr>
        <p:spPr bwMode="auto">
          <a:xfrm>
            <a:off x="344488" y="1311317"/>
            <a:ext cx="6031927" cy="471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indent="-285750">
              <a:spcAft>
                <a:spcPts val="800"/>
              </a:spcAft>
              <a:buClr>
                <a:schemeClr val="accent6">
                  <a:lumMod val="75000"/>
                </a:schemeClr>
              </a:buClr>
              <a:buSzPct val="100000"/>
              <a:buFont typeface="Arial" panose="020B0604020202020204" pitchFamily="34" charset="0"/>
              <a:buChar char="•"/>
            </a:pPr>
            <a:r>
              <a:rPr lang="en-US" altLang="en-US" sz="2000" dirty="0">
                <a:solidFill>
                  <a:srgbClr val="000000"/>
                </a:solidFill>
                <a:latin typeface="+mj-lt"/>
              </a:rPr>
              <a:t>Willow applies its </a:t>
            </a:r>
            <a:r>
              <a:rPr lang="en-US" altLang="en-US" sz="2000" b="1" dirty="0">
                <a:solidFill>
                  <a:srgbClr val="000000"/>
                </a:solidFill>
                <a:latin typeface="+mj-lt"/>
              </a:rPr>
              <a:t>FutureGrown</a:t>
            </a:r>
            <a:r>
              <a:rPr lang="en-US" altLang="en-US" sz="2000" b="1" baseline="30000" dirty="0">
                <a:solidFill>
                  <a:srgbClr val="000000"/>
                </a:solidFill>
                <a:latin typeface="+mj-lt"/>
              </a:rPr>
              <a:t>TM</a:t>
            </a:r>
            <a:r>
              <a:rPr lang="en-US" altLang="en-US" sz="2000" baseline="30000" dirty="0">
                <a:solidFill>
                  <a:srgbClr val="000000"/>
                </a:solidFill>
                <a:latin typeface="+mj-lt"/>
              </a:rPr>
              <a:t> </a:t>
            </a:r>
            <a:r>
              <a:rPr lang="en-US" altLang="en-US" sz="2000" dirty="0">
                <a:solidFill>
                  <a:srgbClr val="000000"/>
                </a:solidFill>
                <a:latin typeface="+mj-lt"/>
              </a:rPr>
              <a:t>and </a:t>
            </a:r>
            <a:r>
              <a:rPr lang="en-US" altLang="en-US" sz="2000" b="1" dirty="0" err="1">
                <a:solidFill>
                  <a:srgbClr val="000000"/>
                </a:solidFill>
                <a:latin typeface="+mj-lt"/>
              </a:rPr>
              <a:t>BioOxi</a:t>
            </a:r>
            <a:r>
              <a:rPr lang="en-US" altLang="en-US" sz="2000" b="1" baseline="30000" dirty="0" err="1">
                <a:solidFill>
                  <a:srgbClr val="000000"/>
                </a:solidFill>
                <a:latin typeface="+mj-lt"/>
              </a:rPr>
              <a:t>TM</a:t>
            </a:r>
            <a:r>
              <a:rPr lang="en-US" altLang="en-US" sz="2000" dirty="0">
                <a:solidFill>
                  <a:srgbClr val="000000"/>
                </a:solidFill>
                <a:latin typeface="+mj-lt"/>
              </a:rPr>
              <a:t> technologies to develop </a:t>
            </a:r>
            <a:r>
              <a:rPr lang="en-US" altLang="en-US" sz="2000" b="1" dirty="0">
                <a:solidFill>
                  <a:srgbClr val="000000"/>
                </a:solidFill>
                <a:latin typeface="+mj-lt"/>
              </a:rPr>
              <a:t>precision fermentation </a:t>
            </a:r>
            <a:r>
              <a:rPr lang="en-US" altLang="en-US" sz="2000" dirty="0">
                <a:solidFill>
                  <a:srgbClr val="000000"/>
                </a:solidFill>
                <a:latin typeface="+mj-lt"/>
              </a:rPr>
              <a:t>processes for commercial manufacturing</a:t>
            </a:r>
          </a:p>
          <a:p>
            <a:pPr marL="285750" indent="-285750">
              <a:spcAft>
                <a:spcPts val="800"/>
              </a:spcAft>
              <a:buClr>
                <a:schemeClr val="accent6">
                  <a:lumMod val="75000"/>
                </a:schemeClr>
              </a:buClr>
              <a:buSzPct val="100000"/>
              <a:buFont typeface="Arial" panose="020B0604020202020204" pitchFamily="34" charset="0"/>
              <a:buChar char="•"/>
            </a:pPr>
            <a:r>
              <a:rPr lang="en-US" altLang="en-US" sz="2000" dirty="0">
                <a:solidFill>
                  <a:srgbClr val="000000"/>
                </a:solidFill>
                <a:latin typeface="+mj-lt"/>
              </a:rPr>
              <a:t>Focused on high value functional ingredients</a:t>
            </a:r>
            <a:r>
              <a:rPr lang="en-US" altLang="en-US" sz="2000" dirty="0">
                <a:latin typeface="+mj-lt"/>
              </a:rPr>
              <a:t> for </a:t>
            </a:r>
            <a:r>
              <a:rPr lang="en-US" sz="2000" dirty="0">
                <a:latin typeface="+mj-lt"/>
                <a:ea typeface="Times New Roman" panose="02020603050405020304" pitchFamily="18" charset="0"/>
              </a:rPr>
              <a:t>the personal care, food &amp; beverage, and pharmaceutical markets </a:t>
            </a:r>
            <a:r>
              <a:rPr lang="en-US" altLang="en-US" sz="2000" dirty="0">
                <a:latin typeface="+mj-lt"/>
              </a:rPr>
              <a:t>produced sustainably at lower cost</a:t>
            </a:r>
            <a:endParaRPr kumimoji="0" lang="en-US" altLang="en-US" sz="2000" i="0" u="none" strike="noStrike" cap="none" normalizeH="0" baseline="0" dirty="0">
              <a:ln>
                <a:noFill/>
              </a:ln>
              <a:effectLst/>
              <a:latin typeface="+mj-lt"/>
            </a:endParaRPr>
          </a:p>
          <a:p>
            <a:pPr marL="285750" indent="-285750">
              <a:spcAft>
                <a:spcPts val="800"/>
              </a:spcAft>
              <a:buClr>
                <a:schemeClr val="accent6">
                  <a:lumMod val="75000"/>
                </a:schemeClr>
              </a:buClr>
              <a:buSzPct val="100000"/>
              <a:buFont typeface="Arial" panose="020B0604020202020204" pitchFamily="34" charset="0"/>
              <a:buChar char="•"/>
            </a:pPr>
            <a:r>
              <a:rPr kumimoji="0" lang="en-US" altLang="en-US" sz="2000" i="0" u="none" strike="noStrike" cap="none" normalizeH="0" baseline="0" dirty="0">
                <a:ln>
                  <a:noFill/>
                </a:ln>
                <a:effectLst/>
                <a:latin typeface="+mj-lt"/>
              </a:rPr>
              <a:t>Complete </a:t>
            </a:r>
            <a:r>
              <a:rPr lang="en-US" altLang="en-US" sz="2000" dirty="0">
                <a:latin typeface="+mj-lt"/>
              </a:rPr>
              <a:t>lab-to-manufacturing</a:t>
            </a:r>
            <a:r>
              <a:rPr kumimoji="0" lang="en-US" altLang="en-US" sz="2000" i="0" u="none" strike="noStrike" cap="none" normalizeH="0" baseline="0" dirty="0">
                <a:ln>
                  <a:noFill/>
                </a:ln>
                <a:effectLst/>
                <a:latin typeface="+mj-lt"/>
              </a:rPr>
              <a:t> solution</a:t>
            </a:r>
            <a:endParaRPr kumimoji="0" lang="en-US" altLang="en-US" sz="2000" i="0" u="none" strike="noStrike" cap="none" normalizeH="0" baseline="0" dirty="0">
              <a:ln>
                <a:noFill/>
              </a:ln>
              <a:solidFill>
                <a:srgbClr val="000000"/>
              </a:solidFill>
              <a:effectLst/>
              <a:latin typeface="+mj-lt"/>
            </a:endParaRPr>
          </a:p>
          <a:p>
            <a:pPr marL="285750" indent="-285750">
              <a:spcAft>
                <a:spcPts val="800"/>
              </a:spcAft>
              <a:buClr>
                <a:schemeClr val="accent6">
                  <a:lumMod val="75000"/>
                </a:schemeClr>
              </a:buClr>
              <a:buSzPct val="100000"/>
              <a:buFont typeface="Arial" panose="020B0604020202020204" pitchFamily="34" charset="0"/>
              <a:buChar char="•"/>
            </a:pPr>
            <a:r>
              <a:rPr lang="en-US" altLang="en-US" sz="2000" dirty="0">
                <a:solidFill>
                  <a:srgbClr val="000000"/>
                </a:solidFill>
                <a:latin typeface="+mj-lt"/>
              </a:rPr>
              <a:t>P</a:t>
            </a:r>
            <a:r>
              <a:rPr kumimoji="0" lang="en-US" altLang="en-US" sz="2000" i="0" u="none" strike="noStrike" cap="none" normalizeH="0" baseline="0" dirty="0">
                <a:ln>
                  <a:noFill/>
                </a:ln>
                <a:solidFill>
                  <a:srgbClr val="000000"/>
                </a:solidFill>
                <a:effectLst/>
                <a:latin typeface="+mj-lt"/>
              </a:rPr>
              <a:t>ipeline of</a:t>
            </a:r>
            <a:r>
              <a:rPr lang="en-US" altLang="en-US" sz="2000" dirty="0">
                <a:latin typeface="+mj-lt"/>
              </a:rPr>
              <a:t> fully-owned and partnered ingredients</a:t>
            </a:r>
            <a:endParaRPr lang="en-US" altLang="en-US" sz="2000" dirty="0">
              <a:solidFill>
                <a:srgbClr val="000000"/>
              </a:solidFill>
              <a:latin typeface="+mj-lt"/>
            </a:endParaRPr>
          </a:p>
          <a:p>
            <a:pPr marL="285750" indent="-285750">
              <a:spcAft>
                <a:spcPts val="800"/>
              </a:spcAft>
              <a:buClr>
                <a:schemeClr val="accent6">
                  <a:lumMod val="75000"/>
                </a:schemeClr>
              </a:buClr>
              <a:buSzPct val="100000"/>
              <a:buFont typeface="Arial" panose="020B0604020202020204" pitchFamily="34" charset="0"/>
              <a:buChar char="•"/>
            </a:pPr>
            <a:r>
              <a:rPr kumimoji="0" lang="en-US" altLang="en-US" sz="2000" b="0" i="0" u="none" strike="noStrike" cap="none" normalizeH="0" baseline="0" dirty="0">
                <a:ln>
                  <a:noFill/>
                </a:ln>
                <a:solidFill>
                  <a:srgbClr val="000000"/>
                </a:solidFill>
                <a:effectLst/>
                <a:latin typeface="+mj-lt"/>
              </a:rPr>
              <a:t>Research &amp; Development is strategically located in San Francisco Bay Area</a:t>
            </a:r>
          </a:p>
          <a:p>
            <a:pPr marL="285750" indent="-285750">
              <a:spcAft>
                <a:spcPts val="800"/>
              </a:spcAft>
              <a:buClr>
                <a:schemeClr val="accent6">
                  <a:lumMod val="75000"/>
                </a:schemeClr>
              </a:buClr>
              <a:buSzPct val="100000"/>
              <a:buFont typeface="Arial" panose="020B0604020202020204" pitchFamily="34" charset="0"/>
              <a:buChar char="•"/>
            </a:pPr>
            <a:r>
              <a:rPr lang="en-US" altLang="en-US" sz="2000" dirty="0">
                <a:solidFill>
                  <a:srgbClr val="000000"/>
                </a:solidFill>
                <a:latin typeface="+mj-lt"/>
              </a:rPr>
              <a:t>Network of global manufacturing partners</a:t>
            </a:r>
            <a:endParaRPr kumimoji="0" lang="en-US" altLang="en-US" sz="2000" b="0" i="0" u="none" strike="noStrike" cap="none" normalizeH="0" baseline="0" dirty="0">
              <a:ln>
                <a:noFill/>
              </a:ln>
              <a:solidFill>
                <a:srgbClr val="000000"/>
              </a:solidFill>
              <a:effectLst/>
              <a:latin typeface="+mj-lt"/>
            </a:endParaRPr>
          </a:p>
          <a:p>
            <a:pPr marL="285750" indent="-285750">
              <a:spcAft>
                <a:spcPts val="800"/>
              </a:spcAft>
              <a:buClr>
                <a:schemeClr val="accent6">
                  <a:lumMod val="75000"/>
                </a:schemeClr>
              </a:buClr>
              <a:buSzPct val="100000"/>
              <a:buFont typeface="Arial" panose="020B0604020202020204" pitchFamily="34" charset="0"/>
              <a:buChar char="•"/>
            </a:pPr>
            <a:r>
              <a:rPr kumimoji="0" lang="en-US" altLang="en-US" sz="2000" b="0" i="0" u="none" strike="noStrike" cap="none" normalizeH="0" baseline="0" dirty="0">
                <a:ln>
                  <a:noFill/>
                </a:ln>
                <a:solidFill>
                  <a:srgbClr val="000000"/>
                </a:solidFill>
                <a:effectLst/>
                <a:latin typeface="+mj-lt"/>
              </a:rPr>
              <a:t>~30 staff, with </a:t>
            </a:r>
            <a:r>
              <a:rPr lang="en-US" altLang="en-US" sz="2000" dirty="0">
                <a:solidFill>
                  <a:srgbClr val="000000"/>
                </a:solidFill>
                <a:latin typeface="+mj-lt"/>
              </a:rPr>
              <a:t>~75</a:t>
            </a:r>
            <a:r>
              <a:rPr kumimoji="0" lang="en-US" altLang="en-US" sz="2000" b="0" i="0" u="none" strike="noStrike" cap="none" normalizeH="0" baseline="0" dirty="0">
                <a:ln>
                  <a:noFill/>
                </a:ln>
                <a:solidFill>
                  <a:srgbClr val="000000"/>
                </a:solidFill>
                <a:effectLst/>
                <a:latin typeface="+mj-lt"/>
              </a:rPr>
              <a:t>% in </a:t>
            </a:r>
            <a:r>
              <a:rPr lang="en-US" altLang="en-US" sz="2000" dirty="0">
                <a:solidFill>
                  <a:srgbClr val="000000"/>
                </a:solidFill>
                <a:latin typeface="+mj-lt"/>
              </a:rPr>
              <a:t>s</a:t>
            </a:r>
            <a:r>
              <a:rPr kumimoji="0" lang="en-US" altLang="en-US" sz="2000" b="0" i="0" u="none" strike="noStrike" cap="none" normalizeH="0" baseline="0" dirty="0">
                <a:ln>
                  <a:noFill/>
                </a:ln>
                <a:solidFill>
                  <a:srgbClr val="000000"/>
                </a:solidFill>
                <a:effectLst/>
                <a:latin typeface="+mj-lt"/>
              </a:rPr>
              <a:t>cientific and technical roles</a:t>
            </a:r>
          </a:p>
          <a:p>
            <a:pPr marL="285750" indent="-285750">
              <a:spcAft>
                <a:spcPts val="800"/>
              </a:spcAft>
              <a:buClr>
                <a:schemeClr val="accent6">
                  <a:lumMod val="75000"/>
                </a:schemeClr>
              </a:buClr>
              <a:buSzPct val="100000"/>
              <a:buFont typeface="Arial" panose="020B0604020202020204" pitchFamily="34" charset="0"/>
              <a:buChar char="•"/>
            </a:pPr>
            <a:r>
              <a:rPr lang="en-CA" sz="2000" dirty="0">
                <a:latin typeface="+mj-lt"/>
              </a:rPr>
              <a:t>IPO in April 2019: TSX: WLLW</a:t>
            </a:r>
          </a:p>
        </p:txBody>
      </p:sp>
      <p:sp>
        <p:nvSpPr>
          <p:cNvPr id="9" name="Rectangle 9239">
            <a:extLst>
              <a:ext uri="{FF2B5EF4-FFF2-40B4-BE49-F238E27FC236}">
                <a16:creationId xmlns:a16="http://schemas.microsoft.com/office/drawing/2014/main" id="{EB86C482-F375-59CA-05CB-EACBA3E1C6A6}"/>
              </a:ext>
            </a:extLst>
          </p:cNvPr>
          <p:cNvSpPr>
            <a:spLocks noChangeArrowheads="1"/>
          </p:cNvSpPr>
          <p:nvPr/>
        </p:nvSpPr>
        <p:spPr bwMode="auto">
          <a:xfrm>
            <a:off x="344488" y="6576037"/>
            <a:ext cx="130644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effectLst/>
                <a:latin typeface="NeueHaasGroteskText Pro" panose="020B0504020202020204" pitchFamily="34" charset="0"/>
              </a:rPr>
              <a:t>TSX: WLLW /  OTCQB: CANSF</a:t>
            </a:r>
            <a:endParaRPr kumimoji="0" lang="en-US" altLang="en-US" sz="1800" b="0" i="0" u="none" strike="noStrike" cap="none" normalizeH="0" baseline="0" dirty="0">
              <a:ln>
                <a:noFill/>
              </a:ln>
              <a:effectLst/>
              <a:latin typeface="Arial" panose="020B0604020202020204" pitchFamily="34" charset="0"/>
            </a:endParaRPr>
          </a:p>
        </p:txBody>
      </p:sp>
      <p:sp>
        <p:nvSpPr>
          <p:cNvPr id="14" name="Slide Number Placeholder 2">
            <a:extLst>
              <a:ext uri="{FF2B5EF4-FFF2-40B4-BE49-F238E27FC236}">
                <a16:creationId xmlns:a16="http://schemas.microsoft.com/office/drawing/2014/main" id="{79EC894F-991C-DD41-B178-A99EAD437970}"/>
              </a:ext>
            </a:extLst>
          </p:cNvPr>
          <p:cNvSpPr txBox="1">
            <a:spLocks/>
          </p:cNvSpPr>
          <p:nvPr/>
        </p:nvSpPr>
        <p:spPr>
          <a:xfrm>
            <a:off x="11563025" y="6431191"/>
            <a:ext cx="457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9D169A-B190-48E2-9496-E22BD1B97CF0}" type="slidenum">
              <a:rPr lang="en-CA" sz="800" smtClean="0"/>
              <a:pPr algn="r"/>
              <a:t>3</a:t>
            </a:fld>
            <a:endParaRPr lang="en-CA" sz="800" dirty="0"/>
          </a:p>
        </p:txBody>
      </p:sp>
      <p:pic>
        <p:nvPicPr>
          <p:cNvPr id="5" name="Picture 4" descr="A group of people wearing white lab coats and posing for a photo&#10;&#10;Description automatically generated with medium confidence">
            <a:extLst>
              <a:ext uri="{FF2B5EF4-FFF2-40B4-BE49-F238E27FC236}">
                <a16:creationId xmlns:a16="http://schemas.microsoft.com/office/drawing/2014/main" id="{E87F9C33-D51B-B74A-8E11-6AEE5E0B2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72" y="1686560"/>
            <a:ext cx="5269653" cy="3952240"/>
          </a:xfrm>
          <a:prstGeom prst="rect">
            <a:avLst/>
          </a:prstGeom>
          <a:ln>
            <a:solidFill>
              <a:schemeClr val="tx1"/>
            </a:solidFill>
          </a:ln>
        </p:spPr>
      </p:pic>
    </p:spTree>
    <p:extLst>
      <p:ext uri="{BB962C8B-B14F-4D97-AF65-F5344CB8AC3E}">
        <p14:creationId xmlns:p14="http://schemas.microsoft.com/office/powerpoint/2010/main" val="3831994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1037" y="5532419"/>
            <a:ext cx="10309926" cy="400110"/>
          </a:xfrm>
          <a:prstGeom prst="rect">
            <a:avLst/>
          </a:prstGeom>
        </p:spPr>
        <p:txBody>
          <a:bodyPr wrap="square">
            <a:spAutoFit/>
          </a:bodyPr>
          <a:lstStyle/>
          <a:p>
            <a:pPr marL="0" lvl="1" algn="ctr">
              <a:spcAft>
                <a:spcPts val="300"/>
              </a:spcAft>
            </a:pPr>
            <a:r>
              <a:rPr lang="en-US" sz="2000" dirty="0">
                <a:solidFill>
                  <a:prstClr val="black"/>
                </a:solidFill>
                <a:sym typeface="Trebuchet MS" pitchFamily="34" charset="0"/>
              </a:rPr>
              <a:t>Traditional manufacturing routes versus FutureGrown</a:t>
            </a:r>
            <a:r>
              <a:rPr lang="en-US" sz="2000" baseline="30000" dirty="0">
                <a:solidFill>
                  <a:prstClr val="black"/>
                </a:solidFill>
                <a:sym typeface="Trebuchet MS" pitchFamily="34" charset="0"/>
              </a:rPr>
              <a:t>TM</a:t>
            </a:r>
            <a:r>
              <a:rPr lang="en-US" sz="2000" dirty="0">
                <a:solidFill>
                  <a:prstClr val="black"/>
                </a:solidFill>
                <a:sym typeface="Trebuchet MS" pitchFamily="34" charset="0"/>
              </a:rPr>
              <a:t> precision fermentation</a:t>
            </a:r>
          </a:p>
        </p:txBody>
      </p:sp>
      <p:sp>
        <p:nvSpPr>
          <p:cNvPr id="3" name="Rectangle 2"/>
          <p:cNvSpPr/>
          <p:nvPr/>
        </p:nvSpPr>
        <p:spPr>
          <a:xfrm>
            <a:off x="523472" y="1189041"/>
            <a:ext cx="10971842" cy="1515800"/>
          </a:xfrm>
          <a:prstGeom prst="rect">
            <a:avLst/>
          </a:prstGeom>
        </p:spPr>
        <p:txBody>
          <a:bodyPr wrap="square">
            <a:spAutoFit/>
          </a:bodyPr>
          <a:lstStyle/>
          <a:p>
            <a:pPr defTabSz="457200" fontAlgn="base">
              <a:spcBef>
                <a:spcPts val="600"/>
              </a:spcBef>
              <a:spcAft>
                <a:spcPts val="900"/>
              </a:spcAft>
              <a:buClr>
                <a:srgbClr val="1F497D"/>
              </a:buClr>
            </a:pPr>
            <a:r>
              <a:rPr lang="en-US" altLang="en-US" sz="2000" dirty="0">
                <a:solidFill>
                  <a:srgbClr val="000000"/>
                </a:solidFill>
              </a:rPr>
              <a:t>FutureGrown</a:t>
            </a:r>
            <a:r>
              <a:rPr lang="en-US" altLang="en-US" sz="2000" baseline="30000" dirty="0">
                <a:solidFill>
                  <a:srgbClr val="000000"/>
                </a:solidFill>
              </a:rPr>
              <a:t>TM </a:t>
            </a:r>
            <a:r>
              <a:rPr lang="en-US" altLang="en-US" sz="2000" dirty="0">
                <a:solidFill>
                  <a:srgbClr val="000000"/>
                </a:solidFill>
              </a:rPr>
              <a:t>is a best-in-class bioengineering platform that can replace:</a:t>
            </a:r>
          </a:p>
          <a:p>
            <a:pPr marL="804672" lvl="2" indent="-342900">
              <a:spcAft>
                <a:spcPts val="300"/>
              </a:spcAft>
              <a:buClr>
                <a:schemeClr val="accent6">
                  <a:lumMod val="75000"/>
                </a:schemeClr>
              </a:buClr>
              <a:buFont typeface="Arial" panose="020B0604020202020204" pitchFamily="34" charset="0"/>
              <a:buChar char="•"/>
            </a:pPr>
            <a:r>
              <a:rPr lang="en-US" sz="2000" dirty="0">
                <a:sym typeface="Trebuchet MS" pitchFamily="34" charset="0"/>
              </a:rPr>
              <a:t>Extracts from plant and animal sources (low yield, unsustainable)</a:t>
            </a:r>
          </a:p>
          <a:p>
            <a:pPr marL="804672" lvl="2" indent="-342900">
              <a:spcAft>
                <a:spcPts val="300"/>
              </a:spcAft>
              <a:buClr>
                <a:schemeClr val="accent6">
                  <a:lumMod val="75000"/>
                </a:schemeClr>
              </a:buClr>
              <a:buFont typeface="Arial" panose="020B0604020202020204" pitchFamily="34" charset="0"/>
              <a:buChar char="•"/>
            </a:pPr>
            <a:r>
              <a:rPr lang="en-US" sz="2000" dirty="0">
                <a:sym typeface="Trebuchet MS" pitchFamily="34" charset="0"/>
              </a:rPr>
              <a:t>Synthetic ingredients prepared via traditional chemistry (complicated, multi-step, unsustainable)</a:t>
            </a:r>
          </a:p>
          <a:p>
            <a:pPr marL="804672" lvl="2" indent="-342900">
              <a:spcAft>
                <a:spcPts val="300"/>
              </a:spcAft>
              <a:buClr>
                <a:schemeClr val="tx2"/>
              </a:buClr>
              <a:buFont typeface="Calibri" panose="020F0502020204030204" pitchFamily="34" charset="0"/>
              <a:buChar char="‒"/>
            </a:pPr>
            <a:endParaRPr lang="en-US" sz="2000" dirty="0">
              <a:sym typeface="Trebuchet MS" pitchFamily="34" charset="0"/>
            </a:endParaRPr>
          </a:p>
        </p:txBody>
      </p:sp>
      <p:sp>
        <p:nvSpPr>
          <p:cNvPr id="10" name="TextBox 18"/>
          <p:cNvSpPr txBox="1">
            <a:spLocks noChangeArrowheads="1"/>
          </p:cNvSpPr>
          <p:nvPr/>
        </p:nvSpPr>
        <p:spPr bwMode="auto">
          <a:xfrm>
            <a:off x="4790470" y="4443929"/>
            <a:ext cx="16248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Font typeface="Arial" charset="0"/>
              <a:buChar char="•"/>
              <a:defRPr sz="2400">
                <a:solidFill>
                  <a:schemeClr val="tx1"/>
                </a:solidFill>
                <a:latin typeface="Calibri" pitchFamily="34" charset="0"/>
                <a:ea typeface="ＭＳ Ｐゴシック" pitchFamily="34" charset="-128"/>
                <a:cs typeface="Calibri" pitchFamily="34" charset="0"/>
              </a:defRPr>
            </a:lvl1pPr>
            <a:lvl2pPr marL="742950" indent="-285750" eaLnBrk="0" hangingPunct="0">
              <a:spcBef>
                <a:spcPct val="20000"/>
              </a:spcBef>
              <a:buClr>
                <a:schemeClr val="accent1"/>
              </a:buClr>
              <a:buFont typeface="Arial" charset="0"/>
              <a:buChar char="•"/>
              <a:defRPr sz="2000">
                <a:solidFill>
                  <a:schemeClr val="tx1"/>
                </a:solidFill>
                <a:latin typeface="Calibri" pitchFamily="34" charset="0"/>
                <a:ea typeface="ＭＳ Ｐゴシック" pitchFamily="34" charset="-128"/>
                <a:cs typeface="Calibri" pitchFamily="34" charset="0"/>
              </a:defRPr>
            </a:lvl2pPr>
            <a:lvl3pPr marL="1143000" indent="-228600" eaLnBrk="0" hangingPunct="0">
              <a:spcBef>
                <a:spcPct val="20000"/>
              </a:spcBef>
              <a:buClr>
                <a:srgbClr val="BFBFBF"/>
              </a:buClr>
              <a:buFont typeface="Arial" charset="0"/>
              <a:buChar char="•"/>
              <a:defRPr>
                <a:solidFill>
                  <a:schemeClr val="tx1"/>
                </a:solidFill>
                <a:latin typeface="Calibri" pitchFamily="34" charset="0"/>
                <a:ea typeface="ＭＳ Ｐゴシック" pitchFamily="34" charset="-128"/>
                <a:cs typeface="Calibri" pitchFamily="34" charset="0"/>
              </a:defRPr>
            </a:lvl3pPr>
            <a:lvl4pPr marL="1600200" indent="-228600" eaLnBrk="0" hangingPunct="0">
              <a:spcBef>
                <a:spcPct val="20000"/>
              </a:spcBef>
              <a:buClr>
                <a:schemeClr val="tx2"/>
              </a:buClr>
              <a:buFont typeface="Arial" charset="0"/>
              <a:buChar char="•"/>
              <a:defRPr sz="1400">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buClr>
                <a:schemeClr val="accent1"/>
              </a:buClr>
              <a:buFont typeface="Arial" charset="0"/>
              <a:buChar char="•"/>
              <a:defRPr sz="1400">
                <a:solidFill>
                  <a:schemeClr val="tx1"/>
                </a:solidFill>
                <a:latin typeface="Calibri" pitchFamily="34" charset="0"/>
                <a:ea typeface="ＭＳ Ｐゴシック" pitchFamily="34" charset="-128"/>
                <a:cs typeface="Calibri" pitchFamily="34" charset="0"/>
              </a:defRPr>
            </a:lvl5pPr>
            <a:lvl6pPr marL="2514600" indent="-228600" defTabSz="457200" eaLnBrk="0" fontAlgn="base" hangingPunct="0">
              <a:spcBef>
                <a:spcPct val="20000"/>
              </a:spcBef>
              <a:spcAft>
                <a:spcPct val="0"/>
              </a:spcAft>
              <a:buClr>
                <a:schemeClr val="accent1"/>
              </a:buClr>
              <a:buFont typeface="Arial" charset="0"/>
              <a:buChar char="•"/>
              <a:defRPr sz="1400">
                <a:solidFill>
                  <a:schemeClr val="tx1"/>
                </a:solidFill>
                <a:latin typeface="Calibri" pitchFamily="34" charset="0"/>
                <a:ea typeface="ＭＳ Ｐゴシック" pitchFamily="34" charset="-128"/>
                <a:cs typeface="Calibri" pitchFamily="34" charset="0"/>
              </a:defRPr>
            </a:lvl6pPr>
            <a:lvl7pPr marL="2971800" indent="-228600" defTabSz="457200" eaLnBrk="0" fontAlgn="base" hangingPunct="0">
              <a:spcBef>
                <a:spcPct val="20000"/>
              </a:spcBef>
              <a:spcAft>
                <a:spcPct val="0"/>
              </a:spcAft>
              <a:buClr>
                <a:schemeClr val="accent1"/>
              </a:buClr>
              <a:buFont typeface="Arial" charset="0"/>
              <a:buChar char="•"/>
              <a:defRPr sz="1400">
                <a:solidFill>
                  <a:schemeClr val="tx1"/>
                </a:solidFill>
                <a:latin typeface="Calibri" pitchFamily="34" charset="0"/>
                <a:ea typeface="ＭＳ Ｐゴシック" pitchFamily="34" charset="-128"/>
                <a:cs typeface="Calibri" pitchFamily="34" charset="0"/>
              </a:defRPr>
            </a:lvl7pPr>
            <a:lvl8pPr marL="3429000" indent="-228600" defTabSz="457200" eaLnBrk="0" fontAlgn="base" hangingPunct="0">
              <a:spcBef>
                <a:spcPct val="20000"/>
              </a:spcBef>
              <a:spcAft>
                <a:spcPct val="0"/>
              </a:spcAft>
              <a:buClr>
                <a:schemeClr val="accent1"/>
              </a:buClr>
              <a:buFont typeface="Arial" charset="0"/>
              <a:buChar char="•"/>
              <a:defRPr sz="1400">
                <a:solidFill>
                  <a:schemeClr val="tx1"/>
                </a:solidFill>
                <a:latin typeface="Calibri" pitchFamily="34" charset="0"/>
                <a:ea typeface="ＭＳ Ｐゴシック" pitchFamily="34" charset="-128"/>
                <a:cs typeface="Calibri" pitchFamily="34" charset="0"/>
              </a:defRPr>
            </a:lvl8pPr>
            <a:lvl9pPr marL="3886200" indent="-228600" defTabSz="457200" eaLnBrk="0" fontAlgn="base" hangingPunct="0">
              <a:spcBef>
                <a:spcPct val="20000"/>
              </a:spcBef>
              <a:spcAft>
                <a:spcPct val="0"/>
              </a:spcAft>
              <a:buClr>
                <a:schemeClr val="accent1"/>
              </a:buClr>
              <a:buFont typeface="Arial" charset="0"/>
              <a:buChar char="•"/>
              <a:defRPr sz="1400">
                <a:solidFill>
                  <a:schemeClr val="tx1"/>
                </a:solidFill>
                <a:latin typeface="Calibri" pitchFamily="34" charset="0"/>
                <a:ea typeface="ＭＳ Ｐゴシック" pitchFamily="34" charset="-128"/>
                <a:cs typeface="Calibri" pitchFamily="34" charset="0"/>
              </a:defRPr>
            </a:lvl9pPr>
          </a:lstStyle>
          <a:p>
            <a:pPr algn="ctr" eaLnBrk="1" hangingPunct="1">
              <a:spcBef>
                <a:spcPct val="0"/>
              </a:spcBef>
              <a:buClrTx/>
              <a:buFontTx/>
              <a:buNone/>
            </a:pPr>
            <a:r>
              <a:rPr lang="en-US" altLang="en-US" sz="1400" dirty="0">
                <a:solidFill>
                  <a:srgbClr val="000000"/>
                </a:solidFill>
              </a:rPr>
              <a:t>Example </a:t>
            </a:r>
          </a:p>
          <a:p>
            <a:pPr algn="ctr" eaLnBrk="1" hangingPunct="1">
              <a:spcBef>
                <a:spcPct val="0"/>
              </a:spcBef>
              <a:buClrTx/>
              <a:buFontTx/>
              <a:buNone/>
            </a:pPr>
            <a:r>
              <a:rPr lang="en-US" altLang="en-US" sz="1400" dirty="0">
                <a:solidFill>
                  <a:srgbClr val="000000"/>
                </a:solidFill>
              </a:rPr>
              <a:t>Ingredient</a:t>
            </a:r>
          </a:p>
        </p:txBody>
      </p:sp>
      <p:sp>
        <p:nvSpPr>
          <p:cNvPr id="13" name="TextBox 1"/>
          <p:cNvSpPr txBox="1">
            <a:spLocks noChangeArrowheads="1"/>
          </p:cNvSpPr>
          <p:nvPr/>
        </p:nvSpPr>
        <p:spPr bwMode="auto">
          <a:xfrm>
            <a:off x="3080969" y="2994995"/>
            <a:ext cx="17955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Font typeface="Arial" charset="0"/>
              <a:buChar char="•"/>
              <a:defRPr sz="2400">
                <a:solidFill>
                  <a:schemeClr val="tx1"/>
                </a:solidFill>
                <a:latin typeface="Calibri" pitchFamily="34" charset="0"/>
                <a:ea typeface="ＭＳ Ｐゴシック" pitchFamily="34" charset="-128"/>
                <a:cs typeface="Calibri" pitchFamily="34" charset="0"/>
              </a:defRPr>
            </a:lvl1pPr>
            <a:lvl2pPr marL="742950" indent="-285750" eaLnBrk="0" hangingPunct="0">
              <a:spcBef>
                <a:spcPct val="20000"/>
              </a:spcBef>
              <a:buClr>
                <a:schemeClr val="accent1"/>
              </a:buClr>
              <a:buFont typeface="Arial" charset="0"/>
              <a:buChar char="•"/>
              <a:defRPr sz="2000">
                <a:solidFill>
                  <a:schemeClr val="tx1"/>
                </a:solidFill>
                <a:latin typeface="Calibri" pitchFamily="34" charset="0"/>
                <a:ea typeface="ＭＳ Ｐゴシック" pitchFamily="34" charset="-128"/>
                <a:cs typeface="Calibri" pitchFamily="34" charset="0"/>
              </a:defRPr>
            </a:lvl2pPr>
            <a:lvl3pPr marL="1143000" indent="-228600" eaLnBrk="0" hangingPunct="0">
              <a:spcBef>
                <a:spcPct val="20000"/>
              </a:spcBef>
              <a:buClr>
                <a:srgbClr val="BFBFBF"/>
              </a:buClr>
              <a:buFont typeface="Arial" charset="0"/>
              <a:buChar char="•"/>
              <a:defRPr>
                <a:solidFill>
                  <a:schemeClr val="tx1"/>
                </a:solidFill>
                <a:latin typeface="Calibri" pitchFamily="34" charset="0"/>
                <a:ea typeface="ＭＳ Ｐゴシック" pitchFamily="34" charset="-128"/>
                <a:cs typeface="Calibri" pitchFamily="34" charset="0"/>
              </a:defRPr>
            </a:lvl3pPr>
            <a:lvl4pPr marL="1600200" indent="-228600" eaLnBrk="0" hangingPunct="0">
              <a:spcBef>
                <a:spcPct val="20000"/>
              </a:spcBef>
              <a:buClr>
                <a:schemeClr val="tx2"/>
              </a:buClr>
              <a:buFont typeface="Arial" charset="0"/>
              <a:buChar char="•"/>
              <a:defRPr sz="1400">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buClr>
                <a:schemeClr val="accent1"/>
              </a:buClr>
              <a:buFont typeface="Arial" charset="0"/>
              <a:buChar char="•"/>
              <a:defRPr sz="1400">
                <a:solidFill>
                  <a:schemeClr val="tx1"/>
                </a:solidFill>
                <a:latin typeface="Calibri" pitchFamily="34" charset="0"/>
                <a:ea typeface="ＭＳ Ｐゴシック" pitchFamily="34" charset="-128"/>
                <a:cs typeface="Calibri" pitchFamily="34" charset="0"/>
              </a:defRPr>
            </a:lvl5pPr>
            <a:lvl6pPr marL="2514600" indent="-228600" defTabSz="457200" eaLnBrk="0" fontAlgn="base" hangingPunct="0">
              <a:spcBef>
                <a:spcPct val="20000"/>
              </a:spcBef>
              <a:spcAft>
                <a:spcPct val="0"/>
              </a:spcAft>
              <a:buClr>
                <a:schemeClr val="accent1"/>
              </a:buClr>
              <a:buFont typeface="Arial" charset="0"/>
              <a:buChar char="•"/>
              <a:defRPr sz="1400">
                <a:solidFill>
                  <a:schemeClr val="tx1"/>
                </a:solidFill>
                <a:latin typeface="Calibri" pitchFamily="34" charset="0"/>
                <a:ea typeface="ＭＳ Ｐゴシック" pitchFamily="34" charset="-128"/>
                <a:cs typeface="Calibri" pitchFamily="34" charset="0"/>
              </a:defRPr>
            </a:lvl6pPr>
            <a:lvl7pPr marL="2971800" indent="-228600" defTabSz="457200" eaLnBrk="0" fontAlgn="base" hangingPunct="0">
              <a:spcBef>
                <a:spcPct val="20000"/>
              </a:spcBef>
              <a:spcAft>
                <a:spcPct val="0"/>
              </a:spcAft>
              <a:buClr>
                <a:schemeClr val="accent1"/>
              </a:buClr>
              <a:buFont typeface="Arial" charset="0"/>
              <a:buChar char="•"/>
              <a:defRPr sz="1400">
                <a:solidFill>
                  <a:schemeClr val="tx1"/>
                </a:solidFill>
                <a:latin typeface="Calibri" pitchFamily="34" charset="0"/>
                <a:ea typeface="ＭＳ Ｐゴシック" pitchFamily="34" charset="-128"/>
                <a:cs typeface="Calibri" pitchFamily="34" charset="0"/>
              </a:defRPr>
            </a:lvl7pPr>
            <a:lvl8pPr marL="3429000" indent="-228600" defTabSz="457200" eaLnBrk="0" fontAlgn="base" hangingPunct="0">
              <a:spcBef>
                <a:spcPct val="20000"/>
              </a:spcBef>
              <a:spcAft>
                <a:spcPct val="0"/>
              </a:spcAft>
              <a:buClr>
                <a:schemeClr val="accent1"/>
              </a:buClr>
              <a:buFont typeface="Arial" charset="0"/>
              <a:buChar char="•"/>
              <a:defRPr sz="1400">
                <a:solidFill>
                  <a:schemeClr val="tx1"/>
                </a:solidFill>
                <a:latin typeface="Calibri" pitchFamily="34" charset="0"/>
                <a:ea typeface="ＭＳ Ｐゴシック" pitchFamily="34" charset="-128"/>
                <a:cs typeface="Calibri" pitchFamily="34" charset="0"/>
              </a:defRPr>
            </a:lvl8pPr>
            <a:lvl9pPr marL="3886200" indent="-228600" defTabSz="457200" eaLnBrk="0" fontAlgn="base" hangingPunct="0">
              <a:spcBef>
                <a:spcPct val="20000"/>
              </a:spcBef>
              <a:spcAft>
                <a:spcPct val="0"/>
              </a:spcAft>
              <a:buClr>
                <a:schemeClr val="accent1"/>
              </a:buClr>
              <a:buFont typeface="Arial" charset="0"/>
              <a:buChar char="•"/>
              <a:defRPr sz="1400">
                <a:solidFill>
                  <a:schemeClr val="tx1"/>
                </a:solidFill>
                <a:latin typeface="Calibri" pitchFamily="34" charset="0"/>
                <a:ea typeface="ＭＳ Ｐゴシック" pitchFamily="34" charset="-128"/>
                <a:cs typeface="Calibri" pitchFamily="34" charset="0"/>
              </a:defRPr>
            </a:lvl9pPr>
          </a:lstStyle>
          <a:p>
            <a:pPr algn="ctr" eaLnBrk="1" hangingPunct="1">
              <a:spcBef>
                <a:spcPct val="0"/>
              </a:spcBef>
              <a:buClrTx/>
              <a:buFontTx/>
              <a:buNone/>
            </a:pPr>
            <a:r>
              <a:rPr lang="en-US" altLang="en-US" sz="1400" dirty="0">
                <a:solidFill>
                  <a:srgbClr val="000000"/>
                </a:solidFill>
              </a:rPr>
              <a:t>Extraction, isolation</a:t>
            </a:r>
          </a:p>
        </p:txBody>
      </p:sp>
      <p:sp>
        <p:nvSpPr>
          <p:cNvPr id="16" name="TextBox 30"/>
          <p:cNvSpPr txBox="1">
            <a:spLocks noChangeArrowheads="1"/>
          </p:cNvSpPr>
          <p:nvPr/>
        </p:nvSpPr>
        <p:spPr bwMode="auto">
          <a:xfrm>
            <a:off x="6096000" y="3571989"/>
            <a:ext cx="15586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Font typeface="Arial" charset="0"/>
              <a:buChar char="•"/>
              <a:defRPr sz="2400">
                <a:solidFill>
                  <a:schemeClr val="tx1"/>
                </a:solidFill>
                <a:latin typeface="Calibri" pitchFamily="34" charset="0"/>
                <a:ea typeface="ＭＳ Ｐゴシック" pitchFamily="34" charset="-128"/>
                <a:cs typeface="Calibri" pitchFamily="34" charset="0"/>
              </a:defRPr>
            </a:lvl1pPr>
            <a:lvl2pPr marL="742950" indent="-285750" eaLnBrk="0" hangingPunct="0">
              <a:spcBef>
                <a:spcPct val="20000"/>
              </a:spcBef>
              <a:buClr>
                <a:schemeClr val="accent1"/>
              </a:buClr>
              <a:buFont typeface="Arial" charset="0"/>
              <a:buChar char="•"/>
              <a:defRPr sz="2000">
                <a:solidFill>
                  <a:schemeClr val="tx1"/>
                </a:solidFill>
                <a:latin typeface="Calibri" pitchFamily="34" charset="0"/>
                <a:ea typeface="ＭＳ Ｐゴシック" pitchFamily="34" charset="-128"/>
                <a:cs typeface="Calibri" pitchFamily="34" charset="0"/>
              </a:defRPr>
            </a:lvl2pPr>
            <a:lvl3pPr marL="1143000" indent="-228600" eaLnBrk="0" hangingPunct="0">
              <a:spcBef>
                <a:spcPct val="20000"/>
              </a:spcBef>
              <a:buClr>
                <a:srgbClr val="BFBFBF"/>
              </a:buClr>
              <a:buFont typeface="Arial" charset="0"/>
              <a:buChar char="•"/>
              <a:defRPr>
                <a:solidFill>
                  <a:schemeClr val="tx1"/>
                </a:solidFill>
                <a:latin typeface="Calibri" pitchFamily="34" charset="0"/>
                <a:ea typeface="ＭＳ Ｐゴシック" pitchFamily="34" charset="-128"/>
                <a:cs typeface="Calibri" pitchFamily="34" charset="0"/>
              </a:defRPr>
            </a:lvl3pPr>
            <a:lvl4pPr marL="1600200" indent="-228600" eaLnBrk="0" hangingPunct="0">
              <a:spcBef>
                <a:spcPct val="20000"/>
              </a:spcBef>
              <a:buClr>
                <a:schemeClr val="tx2"/>
              </a:buClr>
              <a:buFont typeface="Arial" charset="0"/>
              <a:buChar char="•"/>
              <a:defRPr sz="1400">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buClr>
                <a:schemeClr val="accent1"/>
              </a:buClr>
              <a:buFont typeface="Arial" charset="0"/>
              <a:buChar char="•"/>
              <a:defRPr sz="1400">
                <a:solidFill>
                  <a:schemeClr val="tx1"/>
                </a:solidFill>
                <a:latin typeface="Calibri" pitchFamily="34" charset="0"/>
                <a:ea typeface="ＭＳ Ｐゴシック" pitchFamily="34" charset="-128"/>
                <a:cs typeface="Calibri" pitchFamily="34" charset="0"/>
              </a:defRPr>
            </a:lvl5pPr>
            <a:lvl6pPr marL="2514600" indent="-228600" defTabSz="457200" eaLnBrk="0" fontAlgn="base" hangingPunct="0">
              <a:spcBef>
                <a:spcPct val="20000"/>
              </a:spcBef>
              <a:spcAft>
                <a:spcPct val="0"/>
              </a:spcAft>
              <a:buClr>
                <a:schemeClr val="accent1"/>
              </a:buClr>
              <a:buFont typeface="Arial" charset="0"/>
              <a:buChar char="•"/>
              <a:defRPr sz="1400">
                <a:solidFill>
                  <a:schemeClr val="tx1"/>
                </a:solidFill>
                <a:latin typeface="Calibri" pitchFamily="34" charset="0"/>
                <a:ea typeface="ＭＳ Ｐゴシック" pitchFamily="34" charset="-128"/>
                <a:cs typeface="Calibri" pitchFamily="34" charset="0"/>
              </a:defRPr>
            </a:lvl6pPr>
            <a:lvl7pPr marL="2971800" indent="-228600" defTabSz="457200" eaLnBrk="0" fontAlgn="base" hangingPunct="0">
              <a:spcBef>
                <a:spcPct val="20000"/>
              </a:spcBef>
              <a:spcAft>
                <a:spcPct val="0"/>
              </a:spcAft>
              <a:buClr>
                <a:schemeClr val="accent1"/>
              </a:buClr>
              <a:buFont typeface="Arial" charset="0"/>
              <a:buChar char="•"/>
              <a:defRPr sz="1400">
                <a:solidFill>
                  <a:schemeClr val="tx1"/>
                </a:solidFill>
                <a:latin typeface="Calibri" pitchFamily="34" charset="0"/>
                <a:ea typeface="ＭＳ Ｐゴシック" pitchFamily="34" charset="-128"/>
                <a:cs typeface="Calibri" pitchFamily="34" charset="0"/>
              </a:defRPr>
            </a:lvl7pPr>
            <a:lvl8pPr marL="3429000" indent="-228600" defTabSz="457200" eaLnBrk="0" fontAlgn="base" hangingPunct="0">
              <a:spcBef>
                <a:spcPct val="20000"/>
              </a:spcBef>
              <a:spcAft>
                <a:spcPct val="0"/>
              </a:spcAft>
              <a:buClr>
                <a:schemeClr val="accent1"/>
              </a:buClr>
              <a:buFont typeface="Arial" charset="0"/>
              <a:buChar char="•"/>
              <a:defRPr sz="1400">
                <a:solidFill>
                  <a:schemeClr val="tx1"/>
                </a:solidFill>
                <a:latin typeface="Calibri" pitchFamily="34" charset="0"/>
                <a:ea typeface="ＭＳ Ｐゴシック" pitchFamily="34" charset="-128"/>
                <a:cs typeface="Calibri" pitchFamily="34" charset="0"/>
              </a:defRPr>
            </a:lvl8pPr>
            <a:lvl9pPr marL="3886200" indent="-228600" defTabSz="457200" eaLnBrk="0" fontAlgn="base" hangingPunct="0">
              <a:spcBef>
                <a:spcPct val="20000"/>
              </a:spcBef>
              <a:spcAft>
                <a:spcPct val="0"/>
              </a:spcAft>
              <a:buClr>
                <a:schemeClr val="accent1"/>
              </a:buClr>
              <a:buFont typeface="Arial" charset="0"/>
              <a:buChar char="•"/>
              <a:defRPr sz="1400">
                <a:solidFill>
                  <a:schemeClr val="tx1"/>
                </a:solidFill>
                <a:latin typeface="Calibri" pitchFamily="34" charset="0"/>
                <a:ea typeface="ＭＳ Ｐゴシック" pitchFamily="34" charset="-128"/>
                <a:cs typeface="Calibri" pitchFamily="34" charset="0"/>
              </a:defRPr>
            </a:lvl9pPr>
          </a:lstStyle>
          <a:p>
            <a:pPr algn="ctr" eaLnBrk="1" hangingPunct="1">
              <a:spcBef>
                <a:spcPct val="0"/>
              </a:spcBef>
              <a:buClrTx/>
              <a:buFontTx/>
              <a:buNone/>
            </a:pPr>
            <a:r>
              <a:rPr lang="en-US" altLang="en-US" sz="1600" b="1" dirty="0" err="1">
                <a:solidFill>
                  <a:srgbClr val="407742"/>
                </a:solidFill>
              </a:rPr>
              <a:t>BioOxi</a:t>
            </a:r>
            <a:r>
              <a:rPr lang="en-US" altLang="en-US" sz="1600" b="1" baseline="30000" dirty="0" err="1">
                <a:solidFill>
                  <a:srgbClr val="407742"/>
                </a:solidFill>
              </a:rPr>
              <a:t>TM</a:t>
            </a:r>
            <a:endParaRPr lang="en-US" altLang="en-US" sz="1600" dirty="0">
              <a:solidFill>
                <a:srgbClr val="407742"/>
              </a:solidFill>
            </a:endParaRPr>
          </a:p>
        </p:txBody>
      </p:sp>
      <p:sp>
        <p:nvSpPr>
          <p:cNvPr id="28" name="TextBox 27"/>
          <p:cNvSpPr txBox="1"/>
          <p:nvPr/>
        </p:nvSpPr>
        <p:spPr>
          <a:xfrm>
            <a:off x="3154187" y="4031272"/>
            <a:ext cx="1685017" cy="307777"/>
          </a:xfrm>
          <a:prstGeom prst="rect">
            <a:avLst/>
          </a:prstGeom>
          <a:noFill/>
        </p:spPr>
        <p:txBody>
          <a:bodyPr wrap="square" rtlCol="0">
            <a:spAutoFit/>
          </a:bodyPr>
          <a:lstStyle/>
          <a:p>
            <a:r>
              <a:rPr lang="en-US" sz="1400" dirty="0"/>
              <a:t>Traditional synthesis</a:t>
            </a:r>
          </a:p>
        </p:txBody>
      </p:sp>
      <p:pic>
        <p:nvPicPr>
          <p:cNvPr id="35" name="Picture 6" descr="What are Plants">
            <a:extLst>
              <a:ext uri="{FF2B5EF4-FFF2-40B4-BE49-F238E27FC236}">
                <a16:creationId xmlns:a16="http://schemas.microsoft.com/office/drawing/2014/main" id="{FBED7C4A-DCDE-124D-B1A8-669CCC01B313}"/>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158188" y="2655315"/>
            <a:ext cx="1015153" cy="961185"/>
          </a:xfrm>
          <a:prstGeom prst="ellipse">
            <a:avLst/>
          </a:prstGeom>
          <a:noFill/>
          <a:extLst>
            <a:ext uri="{909E8E84-426E-40DD-AFC4-6F175D3DCCD1}">
              <a14:hiddenFill xmlns:a14="http://schemas.microsoft.com/office/drawing/2010/main">
                <a:solidFill>
                  <a:srgbClr val="FFFFFF"/>
                </a:solidFill>
              </a14:hiddenFill>
            </a:ext>
          </a:extLst>
        </p:spPr>
      </p:pic>
      <p:pic>
        <p:nvPicPr>
          <p:cNvPr id="36" name="Picture 12100">
            <a:extLst>
              <a:ext uri="{FF2B5EF4-FFF2-40B4-BE49-F238E27FC236}">
                <a16:creationId xmlns:a16="http://schemas.microsoft.com/office/drawing/2014/main" id="{EE445A5D-C4EE-1E4F-829D-A25BA2CF45FE}"/>
              </a:ext>
            </a:extLst>
          </p:cNvPr>
          <p:cNvPicPr>
            <a:picLocks noChangeAspect="1"/>
          </p:cNvPicPr>
          <p:nvPr/>
        </p:nvPicPr>
        <p:blipFill>
          <a:blip r:embed="rId4"/>
          <a:stretch>
            <a:fillRect/>
          </a:stretch>
        </p:blipFill>
        <p:spPr>
          <a:xfrm>
            <a:off x="2152512" y="4260614"/>
            <a:ext cx="1015153" cy="990947"/>
          </a:xfrm>
          <a:prstGeom prst="rect">
            <a:avLst/>
          </a:prstGeom>
        </p:spPr>
      </p:pic>
      <p:pic>
        <p:nvPicPr>
          <p:cNvPr id="37" name="Picture 4" descr="India sugar export: India to restrict sugar exports to prevent surge in  domestic prices - The Economic Times">
            <a:extLst>
              <a:ext uri="{FF2B5EF4-FFF2-40B4-BE49-F238E27FC236}">
                <a16:creationId xmlns:a16="http://schemas.microsoft.com/office/drawing/2014/main" id="{607D6437-FC65-084A-A97D-C60CA673105B}"/>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8844876" y="3528521"/>
            <a:ext cx="809516" cy="809516"/>
          </a:xfrm>
          <a:prstGeom prst="ellipse">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252FC64E-EB22-634A-995A-2FA48891B00E}"/>
              </a:ext>
            </a:extLst>
          </p:cNvPr>
          <p:cNvGrpSpPr/>
          <p:nvPr/>
        </p:nvGrpSpPr>
        <p:grpSpPr>
          <a:xfrm>
            <a:off x="7299758" y="3441747"/>
            <a:ext cx="1114951" cy="1130527"/>
            <a:chOff x="3810001" y="2043113"/>
            <a:chExt cx="1516063" cy="1519238"/>
          </a:xfrm>
        </p:grpSpPr>
        <p:sp>
          <p:nvSpPr>
            <p:cNvPr id="42" name="Freeform 409">
              <a:extLst>
                <a:ext uri="{FF2B5EF4-FFF2-40B4-BE49-F238E27FC236}">
                  <a16:creationId xmlns:a16="http://schemas.microsoft.com/office/drawing/2014/main" id="{EB32DDAF-2624-8A4C-A33D-471C45E49DC7}"/>
                </a:ext>
              </a:extLst>
            </p:cNvPr>
            <p:cNvSpPr>
              <a:spLocks/>
            </p:cNvSpPr>
            <p:nvPr/>
          </p:nvSpPr>
          <p:spPr bwMode="auto">
            <a:xfrm>
              <a:off x="3810001" y="2043113"/>
              <a:ext cx="1516063" cy="1519238"/>
            </a:xfrm>
            <a:custGeom>
              <a:avLst/>
              <a:gdLst>
                <a:gd name="T0" fmla="*/ 1580 w 2865"/>
                <a:gd name="T1" fmla="*/ 8 h 2872"/>
                <a:gd name="T2" fmla="*/ 1791 w 2865"/>
                <a:gd name="T3" fmla="*/ 46 h 2872"/>
                <a:gd name="T4" fmla="*/ 1991 w 2865"/>
                <a:gd name="T5" fmla="*/ 114 h 2872"/>
                <a:gd name="T6" fmla="*/ 2176 w 2865"/>
                <a:gd name="T7" fmla="*/ 209 h 2872"/>
                <a:gd name="T8" fmla="*/ 2344 w 2865"/>
                <a:gd name="T9" fmla="*/ 329 h 2872"/>
                <a:gd name="T10" fmla="*/ 2493 w 2865"/>
                <a:gd name="T11" fmla="*/ 471 h 2872"/>
                <a:gd name="T12" fmla="*/ 2621 w 2865"/>
                <a:gd name="T13" fmla="*/ 634 h 2872"/>
                <a:gd name="T14" fmla="*/ 2724 w 2865"/>
                <a:gd name="T15" fmla="*/ 814 h 2872"/>
                <a:gd name="T16" fmla="*/ 2800 w 2865"/>
                <a:gd name="T17" fmla="*/ 1009 h 2872"/>
                <a:gd name="T18" fmla="*/ 2849 w 2865"/>
                <a:gd name="T19" fmla="*/ 1218 h 2872"/>
                <a:gd name="T20" fmla="*/ 2865 w 2865"/>
                <a:gd name="T21" fmla="*/ 1437 h 2872"/>
                <a:gd name="T22" fmla="*/ 2849 w 2865"/>
                <a:gd name="T23" fmla="*/ 1656 h 2872"/>
                <a:gd name="T24" fmla="*/ 2800 w 2865"/>
                <a:gd name="T25" fmla="*/ 1863 h 2872"/>
                <a:gd name="T26" fmla="*/ 2724 w 2865"/>
                <a:gd name="T27" fmla="*/ 2059 h 2872"/>
                <a:gd name="T28" fmla="*/ 2621 w 2865"/>
                <a:gd name="T29" fmla="*/ 2239 h 2872"/>
                <a:gd name="T30" fmla="*/ 2493 w 2865"/>
                <a:gd name="T31" fmla="*/ 2401 h 2872"/>
                <a:gd name="T32" fmla="*/ 2344 w 2865"/>
                <a:gd name="T33" fmla="*/ 2544 h 2872"/>
                <a:gd name="T34" fmla="*/ 2176 w 2865"/>
                <a:gd name="T35" fmla="*/ 2665 h 2872"/>
                <a:gd name="T36" fmla="*/ 1991 w 2865"/>
                <a:gd name="T37" fmla="*/ 2760 h 2872"/>
                <a:gd name="T38" fmla="*/ 1791 w 2865"/>
                <a:gd name="T39" fmla="*/ 2827 h 2872"/>
                <a:gd name="T40" fmla="*/ 1580 w 2865"/>
                <a:gd name="T41" fmla="*/ 2865 h 2872"/>
                <a:gd name="T42" fmla="*/ 1359 w 2865"/>
                <a:gd name="T43" fmla="*/ 2870 h 2872"/>
                <a:gd name="T44" fmla="*/ 1145 w 2865"/>
                <a:gd name="T45" fmla="*/ 2843 h 2872"/>
                <a:gd name="T46" fmla="*/ 941 w 2865"/>
                <a:gd name="T47" fmla="*/ 2786 h 2872"/>
                <a:gd name="T48" fmla="*/ 750 w 2865"/>
                <a:gd name="T49" fmla="*/ 2699 h 2872"/>
                <a:gd name="T50" fmla="*/ 576 w 2865"/>
                <a:gd name="T51" fmla="*/ 2587 h 2872"/>
                <a:gd name="T52" fmla="*/ 420 w 2865"/>
                <a:gd name="T53" fmla="*/ 2452 h 2872"/>
                <a:gd name="T54" fmla="*/ 285 w 2865"/>
                <a:gd name="T55" fmla="*/ 2296 h 2872"/>
                <a:gd name="T56" fmla="*/ 174 w 2865"/>
                <a:gd name="T57" fmla="*/ 2121 h 2872"/>
                <a:gd name="T58" fmla="*/ 88 w 2865"/>
                <a:gd name="T59" fmla="*/ 1931 h 2872"/>
                <a:gd name="T60" fmla="*/ 29 w 2865"/>
                <a:gd name="T61" fmla="*/ 1726 h 2872"/>
                <a:gd name="T62" fmla="*/ 2 w 2865"/>
                <a:gd name="T63" fmla="*/ 1510 h 2872"/>
                <a:gd name="T64" fmla="*/ 8 w 2865"/>
                <a:gd name="T65" fmla="*/ 1290 h 2872"/>
                <a:gd name="T66" fmla="*/ 46 w 2865"/>
                <a:gd name="T67" fmla="*/ 1077 h 2872"/>
                <a:gd name="T68" fmla="*/ 114 w 2865"/>
                <a:gd name="T69" fmla="*/ 877 h 2872"/>
                <a:gd name="T70" fmla="*/ 209 w 2865"/>
                <a:gd name="T71" fmla="*/ 693 h 2872"/>
                <a:gd name="T72" fmla="*/ 328 w 2865"/>
                <a:gd name="T73" fmla="*/ 523 h 2872"/>
                <a:gd name="T74" fmla="*/ 470 w 2865"/>
                <a:gd name="T75" fmla="*/ 373 h 2872"/>
                <a:gd name="T76" fmla="*/ 632 w 2865"/>
                <a:gd name="T77" fmla="*/ 246 h 2872"/>
                <a:gd name="T78" fmla="*/ 812 w 2865"/>
                <a:gd name="T79" fmla="*/ 143 h 2872"/>
                <a:gd name="T80" fmla="*/ 1007 w 2865"/>
                <a:gd name="T81" fmla="*/ 65 h 2872"/>
                <a:gd name="T82" fmla="*/ 1215 w 2865"/>
                <a:gd name="T83" fmla="*/ 18 h 2872"/>
                <a:gd name="T84" fmla="*/ 1433 w 2865"/>
                <a:gd name="T85" fmla="*/ 0 h 2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5" h="2872">
                  <a:moveTo>
                    <a:pt x="1433" y="0"/>
                  </a:moveTo>
                  <a:lnTo>
                    <a:pt x="1507" y="3"/>
                  </a:lnTo>
                  <a:lnTo>
                    <a:pt x="1580" y="8"/>
                  </a:lnTo>
                  <a:lnTo>
                    <a:pt x="1652" y="18"/>
                  </a:lnTo>
                  <a:lnTo>
                    <a:pt x="1722" y="31"/>
                  </a:lnTo>
                  <a:lnTo>
                    <a:pt x="1791" y="46"/>
                  </a:lnTo>
                  <a:lnTo>
                    <a:pt x="1858" y="65"/>
                  </a:lnTo>
                  <a:lnTo>
                    <a:pt x="1926" y="88"/>
                  </a:lnTo>
                  <a:lnTo>
                    <a:pt x="1991" y="114"/>
                  </a:lnTo>
                  <a:lnTo>
                    <a:pt x="2054" y="143"/>
                  </a:lnTo>
                  <a:lnTo>
                    <a:pt x="2115" y="175"/>
                  </a:lnTo>
                  <a:lnTo>
                    <a:pt x="2176" y="209"/>
                  </a:lnTo>
                  <a:lnTo>
                    <a:pt x="2233" y="246"/>
                  </a:lnTo>
                  <a:lnTo>
                    <a:pt x="2289" y="285"/>
                  </a:lnTo>
                  <a:lnTo>
                    <a:pt x="2344" y="329"/>
                  </a:lnTo>
                  <a:lnTo>
                    <a:pt x="2395" y="373"/>
                  </a:lnTo>
                  <a:lnTo>
                    <a:pt x="2446" y="421"/>
                  </a:lnTo>
                  <a:lnTo>
                    <a:pt x="2493" y="471"/>
                  </a:lnTo>
                  <a:lnTo>
                    <a:pt x="2538" y="523"/>
                  </a:lnTo>
                  <a:lnTo>
                    <a:pt x="2581" y="578"/>
                  </a:lnTo>
                  <a:lnTo>
                    <a:pt x="2621" y="634"/>
                  </a:lnTo>
                  <a:lnTo>
                    <a:pt x="2658" y="693"/>
                  </a:lnTo>
                  <a:lnTo>
                    <a:pt x="2693" y="752"/>
                  </a:lnTo>
                  <a:lnTo>
                    <a:pt x="2724" y="814"/>
                  </a:lnTo>
                  <a:lnTo>
                    <a:pt x="2753" y="877"/>
                  </a:lnTo>
                  <a:lnTo>
                    <a:pt x="2779" y="943"/>
                  </a:lnTo>
                  <a:lnTo>
                    <a:pt x="2800" y="1009"/>
                  </a:lnTo>
                  <a:lnTo>
                    <a:pt x="2821" y="1077"/>
                  </a:lnTo>
                  <a:lnTo>
                    <a:pt x="2836" y="1148"/>
                  </a:lnTo>
                  <a:lnTo>
                    <a:pt x="2849" y="1218"/>
                  </a:lnTo>
                  <a:lnTo>
                    <a:pt x="2858" y="1290"/>
                  </a:lnTo>
                  <a:lnTo>
                    <a:pt x="2864" y="1362"/>
                  </a:lnTo>
                  <a:lnTo>
                    <a:pt x="2865" y="1437"/>
                  </a:lnTo>
                  <a:lnTo>
                    <a:pt x="2864" y="1510"/>
                  </a:lnTo>
                  <a:lnTo>
                    <a:pt x="2858" y="1584"/>
                  </a:lnTo>
                  <a:lnTo>
                    <a:pt x="2849" y="1656"/>
                  </a:lnTo>
                  <a:lnTo>
                    <a:pt x="2836" y="1726"/>
                  </a:lnTo>
                  <a:lnTo>
                    <a:pt x="2821" y="1795"/>
                  </a:lnTo>
                  <a:lnTo>
                    <a:pt x="2800" y="1863"/>
                  </a:lnTo>
                  <a:lnTo>
                    <a:pt x="2779" y="1931"/>
                  </a:lnTo>
                  <a:lnTo>
                    <a:pt x="2753" y="1995"/>
                  </a:lnTo>
                  <a:lnTo>
                    <a:pt x="2724" y="2059"/>
                  </a:lnTo>
                  <a:lnTo>
                    <a:pt x="2693" y="2121"/>
                  </a:lnTo>
                  <a:lnTo>
                    <a:pt x="2658" y="2181"/>
                  </a:lnTo>
                  <a:lnTo>
                    <a:pt x="2621" y="2239"/>
                  </a:lnTo>
                  <a:lnTo>
                    <a:pt x="2581" y="2296"/>
                  </a:lnTo>
                  <a:lnTo>
                    <a:pt x="2538" y="2349"/>
                  </a:lnTo>
                  <a:lnTo>
                    <a:pt x="2493" y="2401"/>
                  </a:lnTo>
                  <a:lnTo>
                    <a:pt x="2446" y="2452"/>
                  </a:lnTo>
                  <a:lnTo>
                    <a:pt x="2395" y="2499"/>
                  </a:lnTo>
                  <a:lnTo>
                    <a:pt x="2344" y="2544"/>
                  </a:lnTo>
                  <a:lnTo>
                    <a:pt x="2289" y="2587"/>
                  </a:lnTo>
                  <a:lnTo>
                    <a:pt x="2233" y="2627"/>
                  </a:lnTo>
                  <a:lnTo>
                    <a:pt x="2176" y="2665"/>
                  </a:lnTo>
                  <a:lnTo>
                    <a:pt x="2115" y="2699"/>
                  </a:lnTo>
                  <a:lnTo>
                    <a:pt x="2054" y="2731"/>
                  </a:lnTo>
                  <a:lnTo>
                    <a:pt x="1991" y="2760"/>
                  </a:lnTo>
                  <a:lnTo>
                    <a:pt x="1926" y="2786"/>
                  </a:lnTo>
                  <a:lnTo>
                    <a:pt x="1858" y="2807"/>
                  </a:lnTo>
                  <a:lnTo>
                    <a:pt x="1791" y="2827"/>
                  </a:lnTo>
                  <a:lnTo>
                    <a:pt x="1722" y="2843"/>
                  </a:lnTo>
                  <a:lnTo>
                    <a:pt x="1652" y="2856"/>
                  </a:lnTo>
                  <a:lnTo>
                    <a:pt x="1580" y="2865"/>
                  </a:lnTo>
                  <a:lnTo>
                    <a:pt x="1507" y="2870"/>
                  </a:lnTo>
                  <a:lnTo>
                    <a:pt x="1433" y="2872"/>
                  </a:lnTo>
                  <a:lnTo>
                    <a:pt x="1359" y="2870"/>
                  </a:lnTo>
                  <a:lnTo>
                    <a:pt x="1287" y="2865"/>
                  </a:lnTo>
                  <a:lnTo>
                    <a:pt x="1215" y="2856"/>
                  </a:lnTo>
                  <a:lnTo>
                    <a:pt x="1145" y="2843"/>
                  </a:lnTo>
                  <a:lnTo>
                    <a:pt x="1074" y="2827"/>
                  </a:lnTo>
                  <a:lnTo>
                    <a:pt x="1007" y="2807"/>
                  </a:lnTo>
                  <a:lnTo>
                    <a:pt x="941" y="2786"/>
                  </a:lnTo>
                  <a:lnTo>
                    <a:pt x="875" y="2760"/>
                  </a:lnTo>
                  <a:lnTo>
                    <a:pt x="812" y="2731"/>
                  </a:lnTo>
                  <a:lnTo>
                    <a:pt x="750" y="2699"/>
                  </a:lnTo>
                  <a:lnTo>
                    <a:pt x="690" y="2665"/>
                  </a:lnTo>
                  <a:lnTo>
                    <a:pt x="632" y="2627"/>
                  </a:lnTo>
                  <a:lnTo>
                    <a:pt x="576" y="2587"/>
                  </a:lnTo>
                  <a:lnTo>
                    <a:pt x="522" y="2544"/>
                  </a:lnTo>
                  <a:lnTo>
                    <a:pt x="470" y="2499"/>
                  </a:lnTo>
                  <a:lnTo>
                    <a:pt x="420" y="2452"/>
                  </a:lnTo>
                  <a:lnTo>
                    <a:pt x="372" y="2401"/>
                  </a:lnTo>
                  <a:lnTo>
                    <a:pt x="328" y="2349"/>
                  </a:lnTo>
                  <a:lnTo>
                    <a:pt x="285" y="2296"/>
                  </a:lnTo>
                  <a:lnTo>
                    <a:pt x="245" y="2239"/>
                  </a:lnTo>
                  <a:lnTo>
                    <a:pt x="209" y="2181"/>
                  </a:lnTo>
                  <a:lnTo>
                    <a:pt x="174" y="2121"/>
                  </a:lnTo>
                  <a:lnTo>
                    <a:pt x="141" y="2059"/>
                  </a:lnTo>
                  <a:lnTo>
                    <a:pt x="114" y="1995"/>
                  </a:lnTo>
                  <a:lnTo>
                    <a:pt x="88" y="1931"/>
                  </a:lnTo>
                  <a:lnTo>
                    <a:pt x="65" y="1863"/>
                  </a:lnTo>
                  <a:lnTo>
                    <a:pt x="46" y="1795"/>
                  </a:lnTo>
                  <a:lnTo>
                    <a:pt x="29" y="1726"/>
                  </a:lnTo>
                  <a:lnTo>
                    <a:pt x="18" y="1656"/>
                  </a:lnTo>
                  <a:lnTo>
                    <a:pt x="8" y="1584"/>
                  </a:lnTo>
                  <a:lnTo>
                    <a:pt x="2" y="1510"/>
                  </a:lnTo>
                  <a:lnTo>
                    <a:pt x="0" y="1437"/>
                  </a:lnTo>
                  <a:lnTo>
                    <a:pt x="2" y="1362"/>
                  </a:lnTo>
                  <a:lnTo>
                    <a:pt x="8" y="1290"/>
                  </a:lnTo>
                  <a:lnTo>
                    <a:pt x="18" y="1218"/>
                  </a:lnTo>
                  <a:lnTo>
                    <a:pt x="29" y="1148"/>
                  </a:lnTo>
                  <a:lnTo>
                    <a:pt x="46" y="1077"/>
                  </a:lnTo>
                  <a:lnTo>
                    <a:pt x="65" y="1009"/>
                  </a:lnTo>
                  <a:lnTo>
                    <a:pt x="88" y="943"/>
                  </a:lnTo>
                  <a:lnTo>
                    <a:pt x="114" y="877"/>
                  </a:lnTo>
                  <a:lnTo>
                    <a:pt x="141" y="814"/>
                  </a:lnTo>
                  <a:lnTo>
                    <a:pt x="174" y="752"/>
                  </a:lnTo>
                  <a:lnTo>
                    <a:pt x="209" y="693"/>
                  </a:lnTo>
                  <a:lnTo>
                    <a:pt x="245" y="634"/>
                  </a:lnTo>
                  <a:lnTo>
                    <a:pt x="285" y="578"/>
                  </a:lnTo>
                  <a:lnTo>
                    <a:pt x="328" y="523"/>
                  </a:lnTo>
                  <a:lnTo>
                    <a:pt x="372" y="471"/>
                  </a:lnTo>
                  <a:lnTo>
                    <a:pt x="420" y="421"/>
                  </a:lnTo>
                  <a:lnTo>
                    <a:pt x="470" y="373"/>
                  </a:lnTo>
                  <a:lnTo>
                    <a:pt x="522" y="329"/>
                  </a:lnTo>
                  <a:lnTo>
                    <a:pt x="576" y="285"/>
                  </a:lnTo>
                  <a:lnTo>
                    <a:pt x="632" y="246"/>
                  </a:lnTo>
                  <a:lnTo>
                    <a:pt x="690" y="209"/>
                  </a:lnTo>
                  <a:lnTo>
                    <a:pt x="750" y="175"/>
                  </a:lnTo>
                  <a:lnTo>
                    <a:pt x="812" y="143"/>
                  </a:lnTo>
                  <a:lnTo>
                    <a:pt x="875" y="114"/>
                  </a:lnTo>
                  <a:lnTo>
                    <a:pt x="941" y="88"/>
                  </a:lnTo>
                  <a:lnTo>
                    <a:pt x="1007" y="65"/>
                  </a:lnTo>
                  <a:lnTo>
                    <a:pt x="1074" y="46"/>
                  </a:lnTo>
                  <a:lnTo>
                    <a:pt x="1145" y="31"/>
                  </a:lnTo>
                  <a:lnTo>
                    <a:pt x="1215" y="18"/>
                  </a:lnTo>
                  <a:lnTo>
                    <a:pt x="1287" y="8"/>
                  </a:lnTo>
                  <a:lnTo>
                    <a:pt x="1359" y="3"/>
                  </a:lnTo>
                  <a:lnTo>
                    <a:pt x="1433" y="0"/>
                  </a:lnTo>
                  <a:close/>
                </a:path>
              </a:pathLst>
            </a:custGeom>
            <a:solidFill>
              <a:srgbClr val="4A9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43" name="Freeform 410">
              <a:extLst>
                <a:ext uri="{FF2B5EF4-FFF2-40B4-BE49-F238E27FC236}">
                  <a16:creationId xmlns:a16="http://schemas.microsoft.com/office/drawing/2014/main" id="{B9FBE30C-885D-294C-8E4E-A1F3278D8AB2}"/>
                </a:ext>
              </a:extLst>
            </p:cNvPr>
            <p:cNvSpPr>
              <a:spLocks noEditPoints="1"/>
            </p:cNvSpPr>
            <p:nvPr/>
          </p:nvSpPr>
          <p:spPr bwMode="auto">
            <a:xfrm>
              <a:off x="4235451" y="2308225"/>
              <a:ext cx="665163" cy="989013"/>
            </a:xfrm>
            <a:custGeom>
              <a:avLst/>
              <a:gdLst>
                <a:gd name="T0" fmla="*/ 1114 w 1256"/>
                <a:gd name="T1" fmla="*/ 227 h 1867"/>
                <a:gd name="T2" fmla="*/ 1081 w 1256"/>
                <a:gd name="T3" fmla="*/ 180 h 1867"/>
                <a:gd name="T4" fmla="*/ 1028 w 1256"/>
                <a:gd name="T5" fmla="*/ 157 h 1867"/>
                <a:gd name="T6" fmla="*/ 983 w 1256"/>
                <a:gd name="T7" fmla="*/ 27 h 1867"/>
                <a:gd name="T8" fmla="*/ 591 w 1256"/>
                <a:gd name="T9" fmla="*/ 0 h 1867"/>
                <a:gd name="T10" fmla="*/ 537 w 1256"/>
                <a:gd name="T11" fmla="*/ 37 h 1867"/>
                <a:gd name="T12" fmla="*/ 308 w 1256"/>
                <a:gd name="T13" fmla="*/ 49 h 1867"/>
                <a:gd name="T14" fmla="*/ 261 w 1256"/>
                <a:gd name="T15" fmla="*/ 1 h 1867"/>
                <a:gd name="T16" fmla="*/ 127 w 1256"/>
                <a:gd name="T17" fmla="*/ 18 h 1867"/>
                <a:gd name="T18" fmla="*/ 100 w 1256"/>
                <a:gd name="T19" fmla="*/ 157 h 1867"/>
                <a:gd name="T20" fmla="*/ 44 w 1256"/>
                <a:gd name="T21" fmla="*/ 174 h 1867"/>
                <a:gd name="T22" fmla="*/ 8 w 1256"/>
                <a:gd name="T23" fmla="*/ 217 h 1867"/>
                <a:gd name="T24" fmla="*/ 1 w 1256"/>
                <a:gd name="T25" fmla="*/ 1180 h 1867"/>
                <a:gd name="T26" fmla="*/ 45 w 1256"/>
                <a:gd name="T27" fmla="*/ 1281 h 1867"/>
                <a:gd name="T28" fmla="*/ 53 w 1256"/>
                <a:gd name="T29" fmla="*/ 1835 h 1867"/>
                <a:gd name="T30" fmla="*/ 145 w 1256"/>
                <a:gd name="T31" fmla="*/ 1867 h 1867"/>
                <a:gd name="T32" fmla="*/ 188 w 1256"/>
                <a:gd name="T33" fmla="*/ 1845 h 1867"/>
                <a:gd name="T34" fmla="*/ 228 w 1256"/>
                <a:gd name="T35" fmla="*/ 1707 h 1867"/>
                <a:gd name="T36" fmla="*/ 203 w 1256"/>
                <a:gd name="T37" fmla="*/ 1688 h 1867"/>
                <a:gd name="T38" fmla="*/ 178 w 1256"/>
                <a:gd name="T39" fmla="*/ 1702 h 1867"/>
                <a:gd name="T40" fmla="*/ 209 w 1256"/>
                <a:gd name="T41" fmla="*/ 1593 h 1867"/>
                <a:gd name="T42" fmla="*/ 218 w 1256"/>
                <a:gd name="T43" fmla="*/ 1622 h 1867"/>
                <a:gd name="T44" fmla="*/ 252 w 1256"/>
                <a:gd name="T45" fmla="*/ 1623 h 1867"/>
                <a:gd name="T46" fmla="*/ 508 w 1256"/>
                <a:gd name="T47" fmla="*/ 1685 h 1867"/>
                <a:gd name="T48" fmla="*/ 558 w 1256"/>
                <a:gd name="T49" fmla="*/ 1700 h 1867"/>
                <a:gd name="T50" fmla="*/ 610 w 1256"/>
                <a:gd name="T51" fmla="*/ 1685 h 1867"/>
                <a:gd name="T52" fmla="*/ 923 w 1256"/>
                <a:gd name="T53" fmla="*/ 1845 h 1867"/>
                <a:gd name="T54" fmla="*/ 966 w 1256"/>
                <a:gd name="T55" fmla="*/ 1867 h 1867"/>
                <a:gd name="T56" fmla="*/ 1058 w 1256"/>
                <a:gd name="T57" fmla="*/ 1835 h 1867"/>
                <a:gd name="T58" fmla="*/ 1071 w 1256"/>
                <a:gd name="T59" fmla="*/ 1281 h 1867"/>
                <a:gd name="T60" fmla="*/ 1117 w 1256"/>
                <a:gd name="T61" fmla="*/ 1180 h 1867"/>
                <a:gd name="T62" fmla="*/ 1244 w 1256"/>
                <a:gd name="T63" fmla="*/ 1128 h 1867"/>
                <a:gd name="T64" fmla="*/ 1256 w 1256"/>
                <a:gd name="T65" fmla="*/ 375 h 1867"/>
                <a:gd name="T66" fmla="*/ 1240 w 1256"/>
                <a:gd name="T67" fmla="*/ 349 h 1867"/>
                <a:gd name="T68" fmla="*/ 590 w 1256"/>
                <a:gd name="T69" fmla="*/ 56 h 1867"/>
                <a:gd name="T70" fmla="*/ 939 w 1256"/>
                <a:gd name="T71" fmla="*/ 60 h 1867"/>
                <a:gd name="T72" fmla="*/ 863 w 1256"/>
                <a:gd name="T73" fmla="*/ 1466 h 1867"/>
                <a:gd name="T74" fmla="*/ 1056 w 1256"/>
                <a:gd name="T75" fmla="*/ 1200 h 1867"/>
                <a:gd name="T76" fmla="*/ 588 w 1256"/>
                <a:gd name="T77" fmla="*/ 1633 h 1867"/>
                <a:gd name="T78" fmla="*/ 542 w 1256"/>
                <a:gd name="T79" fmla="*/ 1642 h 1867"/>
                <a:gd name="T80" fmla="*/ 71 w 1256"/>
                <a:gd name="T81" fmla="*/ 1223 h 1867"/>
                <a:gd name="T82" fmla="*/ 54 w 1256"/>
                <a:gd name="T83" fmla="*/ 256 h 1867"/>
                <a:gd name="T84" fmla="*/ 83 w 1256"/>
                <a:gd name="T85" fmla="*/ 214 h 1867"/>
                <a:gd name="T86" fmla="*/ 172 w 1256"/>
                <a:gd name="T87" fmla="*/ 206 h 1867"/>
                <a:gd name="T88" fmla="*/ 183 w 1256"/>
                <a:gd name="T89" fmla="*/ 178 h 1867"/>
                <a:gd name="T90" fmla="*/ 163 w 1256"/>
                <a:gd name="T91" fmla="*/ 60 h 1867"/>
                <a:gd name="T92" fmla="*/ 251 w 1256"/>
                <a:gd name="T93" fmla="*/ 56 h 1867"/>
                <a:gd name="T94" fmla="*/ 258 w 1256"/>
                <a:gd name="T95" fmla="*/ 194 h 1867"/>
                <a:gd name="T96" fmla="*/ 1026 w 1256"/>
                <a:gd name="T97" fmla="*/ 211 h 1867"/>
                <a:gd name="T98" fmla="*/ 1062 w 1256"/>
                <a:gd name="T99" fmla="*/ 247 h 1867"/>
                <a:gd name="T100" fmla="*/ 1118 w 1256"/>
                <a:gd name="T101" fmla="*/ 712 h 1867"/>
                <a:gd name="T102" fmla="*/ 1118 w 1256"/>
                <a:gd name="T103" fmla="*/ 767 h 1867"/>
                <a:gd name="T104" fmla="*/ 1118 w 1256"/>
                <a:gd name="T105" fmla="*/ 1078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56" h="1867">
                  <a:moveTo>
                    <a:pt x="1229" y="348"/>
                  </a:moveTo>
                  <a:lnTo>
                    <a:pt x="1118" y="348"/>
                  </a:lnTo>
                  <a:lnTo>
                    <a:pt x="1118" y="256"/>
                  </a:lnTo>
                  <a:lnTo>
                    <a:pt x="1117" y="246"/>
                  </a:lnTo>
                  <a:lnTo>
                    <a:pt x="1115" y="236"/>
                  </a:lnTo>
                  <a:lnTo>
                    <a:pt x="1114" y="227"/>
                  </a:lnTo>
                  <a:lnTo>
                    <a:pt x="1109" y="217"/>
                  </a:lnTo>
                  <a:lnTo>
                    <a:pt x="1105" y="208"/>
                  </a:lnTo>
                  <a:lnTo>
                    <a:pt x="1101" y="200"/>
                  </a:lnTo>
                  <a:lnTo>
                    <a:pt x="1095" y="193"/>
                  </a:lnTo>
                  <a:lnTo>
                    <a:pt x="1088" y="185"/>
                  </a:lnTo>
                  <a:lnTo>
                    <a:pt x="1081" y="180"/>
                  </a:lnTo>
                  <a:lnTo>
                    <a:pt x="1074" y="174"/>
                  </a:lnTo>
                  <a:lnTo>
                    <a:pt x="1065" y="168"/>
                  </a:lnTo>
                  <a:lnTo>
                    <a:pt x="1056" y="164"/>
                  </a:lnTo>
                  <a:lnTo>
                    <a:pt x="1048" y="161"/>
                  </a:lnTo>
                  <a:lnTo>
                    <a:pt x="1038" y="158"/>
                  </a:lnTo>
                  <a:lnTo>
                    <a:pt x="1028" y="157"/>
                  </a:lnTo>
                  <a:lnTo>
                    <a:pt x="1018" y="157"/>
                  </a:lnTo>
                  <a:lnTo>
                    <a:pt x="995" y="157"/>
                  </a:lnTo>
                  <a:lnTo>
                    <a:pt x="995" y="60"/>
                  </a:lnTo>
                  <a:lnTo>
                    <a:pt x="993" y="49"/>
                  </a:lnTo>
                  <a:lnTo>
                    <a:pt x="989" y="37"/>
                  </a:lnTo>
                  <a:lnTo>
                    <a:pt x="983" y="27"/>
                  </a:lnTo>
                  <a:lnTo>
                    <a:pt x="976" y="18"/>
                  </a:lnTo>
                  <a:lnTo>
                    <a:pt x="967" y="10"/>
                  </a:lnTo>
                  <a:lnTo>
                    <a:pt x="957" y="5"/>
                  </a:lnTo>
                  <a:lnTo>
                    <a:pt x="946" y="1"/>
                  </a:lnTo>
                  <a:lnTo>
                    <a:pt x="934" y="0"/>
                  </a:lnTo>
                  <a:lnTo>
                    <a:pt x="591" y="0"/>
                  </a:lnTo>
                  <a:lnTo>
                    <a:pt x="580" y="1"/>
                  </a:lnTo>
                  <a:lnTo>
                    <a:pt x="568" y="5"/>
                  </a:lnTo>
                  <a:lnTo>
                    <a:pt x="558" y="10"/>
                  </a:lnTo>
                  <a:lnTo>
                    <a:pt x="549" y="18"/>
                  </a:lnTo>
                  <a:lnTo>
                    <a:pt x="541" y="27"/>
                  </a:lnTo>
                  <a:lnTo>
                    <a:pt x="537" y="37"/>
                  </a:lnTo>
                  <a:lnTo>
                    <a:pt x="532" y="49"/>
                  </a:lnTo>
                  <a:lnTo>
                    <a:pt x="531" y="60"/>
                  </a:lnTo>
                  <a:lnTo>
                    <a:pt x="531" y="157"/>
                  </a:lnTo>
                  <a:lnTo>
                    <a:pt x="310" y="157"/>
                  </a:lnTo>
                  <a:lnTo>
                    <a:pt x="310" y="60"/>
                  </a:lnTo>
                  <a:lnTo>
                    <a:pt x="308" y="49"/>
                  </a:lnTo>
                  <a:lnTo>
                    <a:pt x="304" y="37"/>
                  </a:lnTo>
                  <a:lnTo>
                    <a:pt x="300" y="27"/>
                  </a:lnTo>
                  <a:lnTo>
                    <a:pt x="291" y="18"/>
                  </a:lnTo>
                  <a:lnTo>
                    <a:pt x="282" y="10"/>
                  </a:lnTo>
                  <a:lnTo>
                    <a:pt x="272" y="5"/>
                  </a:lnTo>
                  <a:lnTo>
                    <a:pt x="261" y="1"/>
                  </a:lnTo>
                  <a:lnTo>
                    <a:pt x="249" y="0"/>
                  </a:lnTo>
                  <a:lnTo>
                    <a:pt x="169" y="0"/>
                  </a:lnTo>
                  <a:lnTo>
                    <a:pt x="157" y="1"/>
                  </a:lnTo>
                  <a:lnTo>
                    <a:pt x="146" y="5"/>
                  </a:lnTo>
                  <a:lnTo>
                    <a:pt x="136" y="10"/>
                  </a:lnTo>
                  <a:lnTo>
                    <a:pt x="127" y="18"/>
                  </a:lnTo>
                  <a:lnTo>
                    <a:pt x="119" y="27"/>
                  </a:lnTo>
                  <a:lnTo>
                    <a:pt x="114" y="37"/>
                  </a:lnTo>
                  <a:lnTo>
                    <a:pt x="110" y="49"/>
                  </a:lnTo>
                  <a:lnTo>
                    <a:pt x="109" y="60"/>
                  </a:lnTo>
                  <a:lnTo>
                    <a:pt x="109" y="157"/>
                  </a:lnTo>
                  <a:lnTo>
                    <a:pt x="100" y="157"/>
                  </a:lnTo>
                  <a:lnTo>
                    <a:pt x="90" y="157"/>
                  </a:lnTo>
                  <a:lnTo>
                    <a:pt x="80" y="158"/>
                  </a:lnTo>
                  <a:lnTo>
                    <a:pt x="70" y="161"/>
                  </a:lnTo>
                  <a:lnTo>
                    <a:pt x="61" y="164"/>
                  </a:lnTo>
                  <a:lnTo>
                    <a:pt x="53" y="168"/>
                  </a:lnTo>
                  <a:lnTo>
                    <a:pt x="44" y="174"/>
                  </a:lnTo>
                  <a:lnTo>
                    <a:pt x="37" y="180"/>
                  </a:lnTo>
                  <a:lnTo>
                    <a:pt x="30" y="185"/>
                  </a:lnTo>
                  <a:lnTo>
                    <a:pt x="23" y="193"/>
                  </a:lnTo>
                  <a:lnTo>
                    <a:pt x="17" y="200"/>
                  </a:lnTo>
                  <a:lnTo>
                    <a:pt x="12" y="208"/>
                  </a:lnTo>
                  <a:lnTo>
                    <a:pt x="8" y="217"/>
                  </a:lnTo>
                  <a:lnTo>
                    <a:pt x="4" y="227"/>
                  </a:lnTo>
                  <a:lnTo>
                    <a:pt x="2" y="236"/>
                  </a:lnTo>
                  <a:lnTo>
                    <a:pt x="0" y="246"/>
                  </a:lnTo>
                  <a:lnTo>
                    <a:pt x="0" y="256"/>
                  </a:lnTo>
                  <a:lnTo>
                    <a:pt x="0" y="1161"/>
                  </a:lnTo>
                  <a:lnTo>
                    <a:pt x="1" y="1180"/>
                  </a:lnTo>
                  <a:lnTo>
                    <a:pt x="4" y="1199"/>
                  </a:lnTo>
                  <a:lnTo>
                    <a:pt x="8" y="1217"/>
                  </a:lnTo>
                  <a:lnTo>
                    <a:pt x="15" y="1235"/>
                  </a:lnTo>
                  <a:lnTo>
                    <a:pt x="24" y="1251"/>
                  </a:lnTo>
                  <a:lnTo>
                    <a:pt x="34" y="1266"/>
                  </a:lnTo>
                  <a:lnTo>
                    <a:pt x="45" y="1281"/>
                  </a:lnTo>
                  <a:lnTo>
                    <a:pt x="60" y="1294"/>
                  </a:lnTo>
                  <a:lnTo>
                    <a:pt x="169" y="1390"/>
                  </a:lnTo>
                  <a:lnTo>
                    <a:pt x="50" y="1799"/>
                  </a:lnTo>
                  <a:lnTo>
                    <a:pt x="48" y="1812"/>
                  </a:lnTo>
                  <a:lnTo>
                    <a:pt x="50" y="1823"/>
                  </a:lnTo>
                  <a:lnTo>
                    <a:pt x="53" y="1835"/>
                  </a:lnTo>
                  <a:lnTo>
                    <a:pt x="58" y="1846"/>
                  </a:lnTo>
                  <a:lnTo>
                    <a:pt x="67" y="1855"/>
                  </a:lnTo>
                  <a:lnTo>
                    <a:pt x="77" y="1861"/>
                  </a:lnTo>
                  <a:lnTo>
                    <a:pt x="89" y="1865"/>
                  </a:lnTo>
                  <a:lnTo>
                    <a:pt x="101" y="1867"/>
                  </a:lnTo>
                  <a:lnTo>
                    <a:pt x="145" y="1867"/>
                  </a:lnTo>
                  <a:lnTo>
                    <a:pt x="153" y="1867"/>
                  </a:lnTo>
                  <a:lnTo>
                    <a:pt x="162" y="1864"/>
                  </a:lnTo>
                  <a:lnTo>
                    <a:pt x="169" y="1861"/>
                  </a:lnTo>
                  <a:lnTo>
                    <a:pt x="176" y="1856"/>
                  </a:lnTo>
                  <a:lnTo>
                    <a:pt x="183" y="1851"/>
                  </a:lnTo>
                  <a:lnTo>
                    <a:pt x="188" y="1845"/>
                  </a:lnTo>
                  <a:lnTo>
                    <a:pt x="192" y="1838"/>
                  </a:lnTo>
                  <a:lnTo>
                    <a:pt x="195" y="1829"/>
                  </a:lnTo>
                  <a:lnTo>
                    <a:pt x="228" y="1723"/>
                  </a:lnTo>
                  <a:lnTo>
                    <a:pt x="229" y="1717"/>
                  </a:lnTo>
                  <a:lnTo>
                    <a:pt x="229" y="1713"/>
                  </a:lnTo>
                  <a:lnTo>
                    <a:pt x="228" y="1707"/>
                  </a:lnTo>
                  <a:lnTo>
                    <a:pt x="225" y="1702"/>
                  </a:lnTo>
                  <a:lnTo>
                    <a:pt x="222" y="1698"/>
                  </a:lnTo>
                  <a:lnTo>
                    <a:pt x="219" y="1694"/>
                  </a:lnTo>
                  <a:lnTo>
                    <a:pt x="215" y="1691"/>
                  </a:lnTo>
                  <a:lnTo>
                    <a:pt x="209" y="1690"/>
                  </a:lnTo>
                  <a:lnTo>
                    <a:pt x="203" y="1688"/>
                  </a:lnTo>
                  <a:lnTo>
                    <a:pt x="199" y="1688"/>
                  </a:lnTo>
                  <a:lnTo>
                    <a:pt x="193" y="1690"/>
                  </a:lnTo>
                  <a:lnTo>
                    <a:pt x="189" y="1691"/>
                  </a:lnTo>
                  <a:lnTo>
                    <a:pt x="185" y="1694"/>
                  </a:lnTo>
                  <a:lnTo>
                    <a:pt x="180" y="1698"/>
                  </a:lnTo>
                  <a:lnTo>
                    <a:pt x="178" y="1702"/>
                  </a:lnTo>
                  <a:lnTo>
                    <a:pt x="175" y="1707"/>
                  </a:lnTo>
                  <a:lnTo>
                    <a:pt x="143" y="1812"/>
                  </a:lnTo>
                  <a:lnTo>
                    <a:pt x="103" y="1812"/>
                  </a:lnTo>
                  <a:lnTo>
                    <a:pt x="215" y="1430"/>
                  </a:lnTo>
                  <a:lnTo>
                    <a:pt x="249" y="1461"/>
                  </a:lnTo>
                  <a:lnTo>
                    <a:pt x="209" y="1593"/>
                  </a:lnTo>
                  <a:lnTo>
                    <a:pt x="209" y="1599"/>
                  </a:lnTo>
                  <a:lnTo>
                    <a:pt x="209" y="1605"/>
                  </a:lnTo>
                  <a:lnTo>
                    <a:pt x="209" y="1609"/>
                  </a:lnTo>
                  <a:lnTo>
                    <a:pt x="212" y="1615"/>
                  </a:lnTo>
                  <a:lnTo>
                    <a:pt x="215" y="1619"/>
                  </a:lnTo>
                  <a:lnTo>
                    <a:pt x="218" y="1622"/>
                  </a:lnTo>
                  <a:lnTo>
                    <a:pt x="222" y="1626"/>
                  </a:lnTo>
                  <a:lnTo>
                    <a:pt x="228" y="1628"/>
                  </a:lnTo>
                  <a:lnTo>
                    <a:pt x="232" y="1629"/>
                  </a:lnTo>
                  <a:lnTo>
                    <a:pt x="236" y="1629"/>
                  </a:lnTo>
                  <a:lnTo>
                    <a:pt x="244" y="1628"/>
                  </a:lnTo>
                  <a:lnTo>
                    <a:pt x="252" y="1623"/>
                  </a:lnTo>
                  <a:lnTo>
                    <a:pt x="258" y="1618"/>
                  </a:lnTo>
                  <a:lnTo>
                    <a:pt x="262" y="1609"/>
                  </a:lnTo>
                  <a:lnTo>
                    <a:pt x="295" y="1501"/>
                  </a:lnTo>
                  <a:lnTo>
                    <a:pt x="492" y="1675"/>
                  </a:lnTo>
                  <a:lnTo>
                    <a:pt x="501" y="1681"/>
                  </a:lnTo>
                  <a:lnTo>
                    <a:pt x="508" y="1685"/>
                  </a:lnTo>
                  <a:lnTo>
                    <a:pt x="515" y="1690"/>
                  </a:lnTo>
                  <a:lnTo>
                    <a:pt x="524" y="1692"/>
                  </a:lnTo>
                  <a:lnTo>
                    <a:pt x="532" y="1695"/>
                  </a:lnTo>
                  <a:lnTo>
                    <a:pt x="541" y="1698"/>
                  </a:lnTo>
                  <a:lnTo>
                    <a:pt x="549" y="1700"/>
                  </a:lnTo>
                  <a:lnTo>
                    <a:pt x="558" y="1700"/>
                  </a:lnTo>
                  <a:lnTo>
                    <a:pt x="568" y="1700"/>
                  </a:lnTo>
                  <a:lnTo>
                    <a:pt x="577" y="1698"/>
                  </a:lnTo>
                  <a:lnTo>
                    <a:pt x="585" y="1695"/>
                  </a:lnTo>
                  <a:lnTo>
                    <a:pt x="594" y="1692"/>
                  </a:lnTo>
                  <a:lnTo>
                    <a:pt x="601" y="1690"/>
                  </a:lnTo>
                  <a:lnTo>
                    <a:pt x="610" y="1685"/>
                  </a:lnTo>
                  <a:lnTo>
                    <a:pt x="617" y="1681"/>
                  </a:lnTo>
                  <a:lnTo>
                    <a:pt x="624" y="1675"/>
                  </a:lnTo>
                  <a:lnTo>
                    <a:pt x="817" y="1505"/>
                  </a:lnTo>
                  <a:lnTo>
                    <a:pt x="914" y="1829"/>
                  </a:lnTo>
                  <a:lnTo>
                    <a:pt x="919" y="1838"/>
                  </a:lnTo>
                  <a:lnTo>
                    <a:pt x="923" y="1845"/>
                  </a:lnTo>
                  <a:lnTo>
                    <a:pt x="927" y="1851"/>
                  </a:lnTo>
                  <a:lnTo>
                    <a:pt x="934" y="1856"/>
                  </a:lnTo>
                  <a:lnTo>
                    <a:pt x="941" y="1861"/>
                  </a:lnTo>
                  <a:lnTo>
                    <a:pt x="949" y="1864"/>
                  </a:lnTo>
                  <a:lnTo>
                    <a:pt x="957" y="1867"/>
                  </a:lnTo>
                  <a:lnTo>
                    <a:pt x="966" y="1867"/>
                  </a:lnTo>
                  <a:lnTo>
                    <a:pt x="1009" y="1867"/>
                  </a:lnTo>
                  <a:lnTo>
                    <a:pt x="1022" y="1865"/>
                  </a:lnTo>
                  <a:lnTo>
                    <a:pt x="1033" y="1861"/>
                  </a:lnTo>
                  <a:lnTo>
                    <a:pt x="1043" y="1855"/>
                  </a:lnTo>
                  <a:lnTo>
                    <a:pt x="1051" y="1846"/>
                  </a:lnTo>
                  <a:lnTo>
                    <a:pt x="1058" y="1835"/>
                  </a:lnTo>
                  <a:lnTo>
                    <a:pt x="1061" y="1823"/>
                  </a:lnTo>
                  <a:lnTo>
                    <a:pt x="1062" y="1812"/>
                  </a:lnTo>
                  <a:lnTo>
                    <a:pt x="1059" y="1799"/>
                  </a:lnTo>
                  <a:lnTo>
                    <a:pt x="943" y="1394"/>
                  </a:lnTo>
                  <a:lnTo>
                    <a:pt x="1058" y="1294"/>
                  </a:lnTo>
                  <a:lnTo>
                    <a:pt x="1071" y="1281"/>
                  </a:lnTo>
                  <a:lnTo>
                    <a:pt x="1084" y="1266"/>
                  </a:lnTo>
                  <a:lnTo>
                    <a:pt x="1094" y="1251"/>
                  </a:lnTo>
                  <a:lnTo>
                    <a:pt x="1102" y="1235"/>
                  </a:lnTo>
                  <a:lnTo>
                    <a:pt x="1109" y="1217"/>
                  </a:lnTo>
                  <a:lnTo>
                    <a:pt x="1114" y="1199"/>
                  </a:lnTo>
                  <a:lnTo>
                    <a:pt x="1117" y="1180"/>
                  </a:lnTo>
                  <a:lnTo>
                    <a:pt x="1118" y="1161"/>
                  </a:lnTo>
                  <a:lnTo>
                    <a:pt x="1118" y="1132"/>
                  </a:lnTo>
                  <a:lnTo>
                    <a:pt x="1229" y="1132"/>
                  </a:lnTo>
                  <a:lnTo>
                    <a:pt x="1234" y="1132"/>
                  </a:lnTo>
                  <a:lnTo>
                    <a:pt x="1240" y="1130"/>
                  </a:lnTo>
                  <a:lnTo>
                    <a:pt x="1244" y="1128"/>
                  </a:lnTo>
                  <a:lnTo>
                    <a:pt x="1249" y="1124"/>
                  </a:lnTo>
                  <a:lnTo>
                    <a:pt x="1252" y="1121"/>
                  </a:lnTo>
                  <a:lnTo>
                    <a:pt x="1254" y="1115"/>
                  </a:lnTo>
                  <a:lnTo>
                    <a:pt x="1256" y="1111"/>
                  </a:lnTo>
                  <a:lnTo>
                    <a:pt x="1256" y="1105"/>
                  </a:lnTo>
                  <a:lnTo>
                    <a:pt x="1256" y="375"/>
                  </a:lnTo>
                  <a:lnTo>
                    <a:pt x="1256" y="370"/>
                  </a:lnTo>
                  <a:lnTo>
                    <a:pt x="1254" y="364"/>
                  </a:lnTo>
                  <a:lnTo>
                    <a:pt x="1252" y="360"/>
                  </a:lnTo>
                  <a:lnTo>
                    <a:pt x="1249" y="355"/>
                  </a:lnTo>
                  <a:lnTo>
                    <a:pt x="1244" y="352"/>
                  </a:lnTo>
                  <a:lnTo>
                    <a:pt x="1240" y="349"/>
                  </a:lnTo>
                  <a:lnTo>
                    <a:pt x="1234" y="348"/>
                  </a:lnTo>
                  <a:lnTo>
                    <a:pt x="1229" y="348"/>
                  </a:lnTo>
                  <a:close/>
                  <a:moveTo>
                    <a:pt x="585" y="60"/>
                  </a:moveTo>
                  <a:lnTo>
                    <a:pt x="587" y="59"/>
                  </a:lnTo>
                  <a:lnTo>
                    <a:pt x="587" y="56"/>
                  </a:lnTo>
                  <a:lnTo>
                    <a:pt x="590" y="56"/>
                  </a:lnTo>
                  <a:lnTo>
                    <a:pt x="591" y="54"/>
                  </a:lnTo>
                  <a:lnTo>
                    <a:pt x="934" y="54"/>
                  </a:lnTo>
                  <a:lnTo>
                    <a:pt x="936" y="56"/>
                  </a:lnTo>
                  <a:lnTo>
                    <a:pt x="937" y="56"/>
                  </a:lnTo>
                  <a:lnTo>
                    <a:pt x="939" y="59"/>
                  </a:lnTo>
                  <a:lnTo>
                    <a:pt x="939" y="60"/>
                  </a:lnTo>
                  <a:lnTo>
                    <a:pt x="939" y="157"/>
                  </a:lnTo>
                  <a:lnTo>
                    <a:pt x="585" y="157"/>
                  </a:lnTo>
                  <a:lnTo>
                    <a:pt x="585" y="60"/>
                  </a:lnTo>
                  <a:close/>
                  <a:moveTo>
                    <a:pt x="1006" y="1812"/>
                  </a:moveTo>
                  <a:lnTo>
                    <a:pt x="966" y="1812"/>
                  </a:lnTo>
                  <a:lnTo>
                    <a:pt x="863" y="1466"/>
                  </a:lnTo>
                  <a:lnTo>
                    <a:pt x="897" y="1435"/>
                  </a:lnTo>
                  <a:lnTo>
                    <a:pt x="1006" y="1812"/>
                  </a:lnTo>
                  <a:close/>
                  <a:moveTo>
                    <a:pt x="1064" y="1161"/>
                  </a:moveTo>
                  <a:lnTo>
                    <a:pt x="1062" y="1174"/>
                  </a:lnTo>
                  <a:lnTo>
                    <a:pt x="1061" y="1187"/>
                  </a:lnTo>
                  <a:lnTo>
                    <a:pt x="1056" y="1200"/>
                  </a:lnTo>
                  <a:lnTo>
                    <a:pt x="1052" y="1212"/>
                  </a:lnTo>
                  <a:lnTo>
                    <a:pt x="1046" y="1223"/>
                  </a:lnTo>
                  <a:lnTo>
                    <a:pt x="1039" y="1233"/>
                  </a:lnTo>
                  <a:lnTo>
                    <a:pt x="1031" y="1243"/>
                  </a:lnTo>
                  <a:lnTo>
                    <a:pt x="1022" y="1253"/>
                  </a:lnTo>
                  <a:lnTo>
                    <a:pt x="588" y="1633"/>
                  </a:lnTo>
                  <a:lnTo>
                    <a:pt x="583" y="1638"/>
                  </a:lnTo>
                  <a:lnTo>
                    <a:pt x="574" y="1642"/>
                  </a:lnTo>
                  <a:lnTo>
                    <a:pt x="567" y="1643"/>
                  </a:lnTo>
                  <a:lnTo>
                    <a:pt x="558" y="1645"/>
                  </a:lnTo>
                  <a:lnTo>
                    <a:pt x="551" y="1643"/>
                  </a:lnTo>
                  <a:lnTo>
                    <a:pt x="542" y="1642"/>
                  </a:lnTo>
                  <a:lnTo>
                    <a:pt x="535" y="1638"/>
                  </a:lnTo>
                  <a:lnTo>
                    <a:pt x="529" y="1633"/>
                  </a:lnTo>
                  <a:lnTo>
                    <a:pt x="96" y="1253"/>
                  </a:lnTo>
                  <a:lnTo>
                    <a:pt x="86" y="1243"/>
                  </a:lnTo>
                  <a:lnTo>
                    <a:pt x="79" y="1233"/>
                  </a:lnTo>
                  <a:lnTo>
                    <a:pt x="71" y="1223"/>
                  </a:lnTo>
                  <a:lnTo>
                    <a:pt x="66" y="1212"/>
                  </a:lnTo>
                  <a:lnTo>
                    <a:pt x="60" y="1200"/>
                  </a:lnTo>
                  <a:lnTo>
                    <a:pt x="57" y="1187"/>
                  </a:lnTo>
                  <a:lnTo>
                    <a:pt x="56" y="1174"/>
                  </a:lnTo>
                  <a:lnTo>
                    <a:pt x="54" y="1161"/>
                  </a:lnTo>
                  <a:lnTo>
                    <a:pt x="54" y="256"/>
                  </a:lnTo>
                  <a:lnTo>
                    <a:pt x="56" y="247"/>
                  </a:lnTo>
                  <a:lnTo>
                    <a:pt x="58" y="239"/>
                  </a:lnTo>
                  <a:lnTo>
                    <a:pt x="63" y="231"/>
                  </a:lnTo>
                  <a:lnTo>
                    <a:pt x="67" y="224"/>
                  </a:lnTo>
                  <a:lnTo>
                    <a:pt x="74" y="218"/>
                  </a:lnTo>
                  <a:lnTo>
                    <a:pt x="83" y="214"/>
                  </a:lnTo>
                  <a:lnTo>
                    <a:pt x="91" y="211"/>
                  </a:lnTo>
                  <a:lnTo>
                    <a:pt x="100" y="211"/>
                  </a:lnTo>
                  <a:lnTo>
                    <a:pt x="156" y="211"/>
                  </a:lnTo>
                  <a:lnTo>
                    <a:pt x="162" y="210"/>
                  </a:lnTo>
                  <a:lnTo>
                    <a:pt x="168" y="208"/>
                  </a:lnTo>
                  <a:lnTo>
                    <a:pt x="172" y="206"/>
                  </a:lnTo>
                  <a:lnTo>
                    <a:pt x="176" y="203"/>
                  </a:lnTo>
                  <a:lnTo>
                    <a:pt x="179" y="198"/>
                  </a:lnTo>
                  <a:lnTo>
                    <a:pt x="182" y="194"/>
                  </a:lnTo>
                  <a:lnTo>
                    <a:pt x="183" y="188"/>
                  </a:lnTo>
                  <a:lnTo>
                    <a:pt x="183" y="184"/>
                  </a:lnTo>
                  <a:lnTo>
                    <a:pt x="183" y="178"/>
                  </a:lnTo>
                  <a:lnTo>
                    <a:pt x="182" y="174"/>
                  </a:lnTo>
                  <a:lnTo>
                    <a:pt x="180" y="171"/>
                  </a:lnTo>
                  <a:lnTo>
                    <a:pt x="178" y="167"/>
                  </a:lnTo>
                  <a:lnTo>
                    <a:pt x="172" y="161"/>
                  </a:lnTo>
                  <a:lnTo>
                    <a:pt x="163" y="157"/>
                  </a:lnTo>
                  <a:lnTo>
                    <a:pt x="163" y="60"/>
                  </a:lnTo>
                  <a:lnTo>
                    <a:pt x="165" y="59"/>
                  </a:lnTo>
                  <a:lnTo>
                    <a:pt x="165" y="56"/>
                  </a:lnTo>
                  <a:lnTo>
                    <a:pt x="168" y="56"/>
                  </a:lnTo>
                  <a:lnTo>
                    <a:pt x="169" y="54"/>
                  </a:lnTo>
                  <a:lnTo>
                    <a:pt x="249" y="54"/>
                  </a:lnTo>
                  <a:lnTo>
                    <a:pt x="251" y="56"/>
                  </a:lnTo>
                  <a:lnTo>
                    <a:pt x="254" y="56"/>
                  </a:lnTo>
                  <a:lnTo>
                    <a:pt x="254" y="59"/>
                  </a:lnTo>
                  <a:lnTo>
                    <a:pt x="255" y="60"/>
                  </a:lnTo>
                  <a:lnTo>
                    <a:pt x="255" y="180"/>
                  </a:lnTo>
                  <a:lnTo>
                    <a:pt x="255" y="187"/>
                  </a:lnTo>
                  <a:lnTo>
                    <a:pt x="258" y="194"/>
                  </a:lnTo>
                  <a:lnTo>
                    <a:pt x="262" y="201"/>
                  </a:lnTo>
                  <a:lnTo>
                    <a:pt x="268" y="206"/>
                  </a:lnTo>
                  <a:lnTo>
                    <a:pt x="275" y="210"/>
                  </a:lnTo>
                  <a:lnTo>
                    <a:pt x="284" y="211"/>
                  </a:lnTo>
                  <a:lnTo>
                    <a:pt x="1018" y="211"/>
                  </a:lnTo>
                  <a:lnTo>
                    <a:pt x="1026" y="211"/>
                  </a:lnTo>
                  <a:lnTo>
                    <a:pt x="1035" y="214"/>
                  </a:lnTo>
                  <a:lnTo>
                    <a:pt x="1043" y="218"/>
                  </a:lnTo>
                  <a:lnTo>
                    <a:pt x="1049" y="224"/>
                  </a:lnTo>
                  <a:lnTo>
                    <a:pt x="1055" y="231"/>
                  </a:lnTo>
                  <a:lnTo>
                    <a:pt x="1059" y="239"/>
                  </a:lnTo>
                  <a:lnTo>
                    <a:pt x="1062" y="247"/>
                  </a:lnTo>
                  <a:lnTo>
                    <a:pt x="1064" y="256"/>
                  </a:lnTo>
                  <a:lnTo>
                    <a:pt x="1064" y="1161"/>
                  </a:lnTo>
                  <a:close/>
                  <a:moveTo>
                    <a:pt x="1118" y="586"/>
                  </a:moveTo>
                  <a:lnTo>
                    <a:pt x="1201" y="586"/>
                  </a:lnTo>
                  <a:lnTo>
                    <a:pt x="1201" y="712"/>
                  </a:lnTo>
                  <a:lnTo>
                    <a:pt x="1118" y="712"/>
                  </a:lnTo>
                  <a:lnTo>
                    <a:pt x="1118" y="586"/>
                  </a:lnTo>
                  <a:close/>
                  <a:moveTo>
                    <a:pt x="1118" y="767"/>
                  </a:moveTo>
                  <a:lnTo>
                    <a:pt x="1201" y="767"/>
                  </a:lnTo>
                  <a:lnTo>
                    <a:pt x="1201" y="895"/>
                  </a:lnTo>
                  <a:lnTo>
                    <a:pt x="1118" y="895"/>
                  </a:lnTo>
                  <a:lnTo>
                    <a:pt x="1118" y="767"/>
                  </a:lnTo>
                  <a:close/>
                  <a:moveTo>
                    <a:pt x="1201" y="403"/>
                  </a:moveTo>
                  <a:lnTo>
                    <a:pt x="1201" y="531"/>
                  </a:lnTo>
                  <a:lnTo>
                    <a:pt x="1118" y="531"/>
                  </a:lnTo>
                  <a:lnTo>
                    <a:pt x="1118" y="403"/>
                  </a:lnTo>
                  <a:lnTo>
                    <a:pt x="1201" y="403"/>
                  </a:lnTo>
                  <a:close/>
                  <a:moveTo>
                    <a:pt x="1118" y="1078"/>
                  </a:moveTo>
                  <a:lnTo>
                    <a:pt x="1118" y="950"/>
                  </a:lnTo>
                  <a:lnTo>
                    <a:pt x="1201" y="950"/>
                  </a:lnTo>
                  <a:lnTo>
                    <a:pt x="1201" y="1078"/>
                  </a:lnTo>
                  <a:lnTo>
                    <a:pt x="1118" y="107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4" name="Freeform 411">
              <a:extLst>
                <a:ext uri="{FF2B5EF4-FFF2-40B4-BE49-F238E27FC236}">
                  <a16:creationId xmlns:a16="http://schemas.microsoft.com/office/drawing/2014/main" id="{C8C3CE93-E382-1849-92C3-E7CC2B7D2F6D}"/>
                </a:ext>
              </a:extLst>
            </p:cNvPr>
            <p:cNvSpPr>
              <a:spLocks noEditPoints="1"/>
            </p:cNvSpPr>
            <p:nvPr/>
          </p:nvSpPr>
          <p:spPr bwMode="auto">
            <a:xfrm>
              <a:off x="4352926" y="2530475"/>
              <a:ext cx="357188" cy="520700"/>
            </a:xfrm>
            <a:custGeom>
              <a:avLst/>
              <a:gdLst>
                <a:gd name="T0" fmla="*/ 62 w 674"/>
                <a:gd name="T1" fmla="*/ 1 h 984"/>
                <a:gd name="T2" fmla="*/ 23 w 674"/>
                <a:gd name="T3" fmla="*/ 23 h 984"/>
                <a:gd name="T4" fmla="*/ 2 w 674"/>
                <a:gd name="T5" fmla="*/ 61 h 984"/>
                <a:gd name="T6" fmla="*/ 0 w 674"/>
                <a:gd name="T7" fmla="*/ 686 h 984"/>
                <a:gd name="T8" fmla="*/ 14 w 674"/>
                <a:gd name="T9" fmla="*/ 726 h 984"/>
                <a:gd name="T10" fmla="*/ 270 w 674"/>
                <a:gd name="T11" fmla="*/ 958 h 984"/>
                <a:gd name="T12" fmla="*/ 302 w 674"/>
                <a:gd name="T13" fmla="*/ 977 h 984"/>
                <a:gd name="T14" fmla="*/ 336 w 674"/>
                <a:gd name="T15" fmla="*/ 984 h 984"/>
                <a:gd name="T16" fmla="*/ 372 w 674"/>
                <a:gd name="T17" fmla="*/ 977 h 984"/>
                <a:gd name="T18" fmla="*/ 404 w 674"/>
                <a:gd name="T19" fmla="*/ 958 h 984"/>
                <a:gd name="T20" fmla="*/ 513 w 674"/>
                <a:gd name="T21" fmla="*/ 856 h 984"/>
                <a:gd name="T22" fmla="*/ 510 w 674"/>
                <a:gd name="T23" fmla="*/ 836 h 984"/>
                <a:gd name="T24" fmla="*/ 494 w 674"/>
                <a:gd name="T25" fmla="*/ 823 h 984"/>
                <a:gd name="T26" fmla="*/ 473 w 674"/>
                <a:gd name="T27" fmla="*/ 826 h 984"/>
                <a:gd name="T28" fmla="*/ 353 w 674"/>
                <a:gd name="T29" fmla="*/ 927 h 984"/>
                <a:gd name="T30" fmla="*/ 320 w 674"/>
                <a:gd name="T31" fmla="*/ 927 h 984"/>
                <a:gd name="T32" fmla="*/ 63 w 674"/>
                <a:gd name="T33" fmla="*/ 703 h 984"/>
                <a:gd name="T34" fmla="*/ 55 w 674"/>
                <a:gd name="T35" fmla="*/ 241 h 984"/>
                <a:gd name="T36" fmla="*/ 105 w 674"/>
                <a:gd name="T37" fmla="*/ 264 h 984"/>
                <a:gd name="T38" fmla="*/ 161 w 674"/>
                <a:gd name="T39" fmla="*/ 273 h 984"/>
                <a:gd name="T40" fmla="*/ 217 w 674"/>
                <a:gd name="T41" fmla="*/ 264 h 984"/>
                <a:gd name="T42" fmla="*/ 282 w 674"/>
                <a:gd name="T43" fmla="*/ 234 h 984"/>
                <a:gd name="T44" fmla="*/ 320 w 674"/>
                <a:gd name="T45" fmla="*/ 228 h 984"/>
                <a:gd name="T46" fmla="*/ 359 w 674"/>
                <a:gd name="T47" fmla="*/ 234 h 984"/>
                <a:gd name="T48" fmla="*/ 425 w 674"/>
                <a:gd name="T49" fmla="*/ 264 h 984"/>
                <a:gd name="T50" fmla="*/ 481 w 674"/>
                <a:gd name="T51" fmla="*/ 273 h 984"/>
                <a:gd name="T52" fmla="*/ 537 w 674"/>
                <a:gd name="T53" fmla="*/ 264 h 984"/>
                <a:gd name="T54" fmla="*/ 595 w 674"/>
                <a:gd name="T55" fmla="*/ 237 h 984"/>
                <a:gd name="T56" fmla="*/ 618 w 674"/>
                <a:gd name="T57" fmla="*/ 685 h 984"/>
                <a:gd name="T58" fmla="*/ 559 w 674"/>
                <a:gd name="T59" fmla="*/ 749 h 984"/>
                <a:gd name="T60" fmla="*/ 549 w 674"/>
                <a:gd name="T61" fmla="*/ 768 h 984"/>
                <a:gd name="T62" fmla="*/ 556 w 674"/>
                <a:gd name="T63" fmla="*/ 788 h 984"/>
                <a:gd name="T64" fmla="*/ 574 w 674"/>
                <a:gd name="T65" fmla="*/ 798 h 984"/>
                <a:gd name="T66" fmla="*/ 595 w 674"/>
                <a:gd name="T67" fmla="*/ 791 h 984"/>
                <a:gd name="T68" fmla="*/ 659 w 674"/>
                <a:gd name="T69" fmla="*/ 726 h 984"/>
                <a:gd name="T70" fmla="*/ 674 w 674"/>
                <a:gd name="T71" fmla="*/ 686 h 984"/>
                <a:gd name="T72" fmla="*/ 672 w 674"/>
                <a:gd name="T73" fmla="*/ 61 h 984"/>
                <a:gd name="T74" fmla="*/ 651 w 674"/>
                <a:gd name="T75" fmla="*/ 23 h 984"/>
                <a:gd name="T76" fmla="*/ 612 w 674"/>
                <a:gd name="T77" fmla="*/ 1 h 984"/>
                <a:gd name="T78" fmla="*/ 547 w 674"/>
                <a:gd name="T79" fmla="*/ 200 h 984"/>
                <a:gd name="T80" fmla="*/ 503 w 674"/>
                <a:gd name="T81" fmla="*/ 217 h 984"/>
                <a:gd name="T82" fmla="*/ 460 w 674"/>
                <a:gd name="T83" fmla="*/ 217 h 984"/>
                <a:gd name="T84" fmla="*/ 414 w 674"/>
                <a:gd name="T85" fmla="*/ 200 h 984"/>
                <a:gd name="T86" fmla="*/ 352 w 674"/>
                <a:gd name="T87" fmla="*/ 177 h 984"/>
                <a:gd name="T88" fmla="*/ 289 w 674"/>
                <a:gd name="T89" fmla="*/ 177 h 984"/>
                <a:gd name="T90" fmla="*/ 227 w 674"/>
                <a:gd name="T91" fmla="*/ 200 h 984"/>
                <a:gd name="T92" fmla="*/ 182 w 674"/>
                <a:gd name="T93" fmla="*/ 217 h 984"/>
                <a:gd name="T94" fmla="*/ 139 w 674"/>
                <a:gd name="T95" fmla="*/ 217 h 984"/>
                <a:gd name="T96" fmla="*/ 93 w 674"/>
                <a:gd name="T97" fmla="*/ 200 h 984"/>
                <a:gd name="T98" fmla="*/ 55 w 674"/>
                <a:gd name="T99" fmla="*/ 73 h 984"/>
                <a:gd name="T100" fmla="*/ 65 w 674"/>
                <a:gd name="T101" fmla="*/ 59 h 984"/>
                <a:gd name="T102" fmla="*/ 597 w 674"/>
                <a:gd name="T103" fmla="*/ 54 h 984"/>
                <a:gd name="T104" fmla="*/ 612 w 674"/>
                <a:gd name="T105" fmla="*/ 61 h 984"/>
                <a:gd name="T106" fmla="*/ 619 w 674"/>
                <a:gd name="T107" fmla="*/ 77 h 984"/>
                <a:gd name="T108" fmla="*/ 586 w 674"/>
                <a:gd name="T109" fmla="*/ 182 h 984"/>
                <a:gd name="T110" fmla="*/ 547 w 674"/>
                <a:gd name="T111" fmla="*/ 20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4" h="984">
                  <a:moveTo>
                    <a:pt x="597" y="0"/>
                  </a:moveTo>
                  <a:lnTo>
                    <a:pt x="76" y="0"/>
                  </a:lnTo>
                  <a:lnTo>
                    <a:pt x="69" y="0"/>
                  </a:lnTo>
                  <a:lnTo>
                    <a:pt x="62" y="1"/>
                  </a:lnTo>
                  <a:lnTo>
                    <a:pt x="53" y="4"/>
                  </a:lnTo>
                  <a:lnTo>
                    <a:pt x="47" y="5"/>
                  </a:lnTo>
                  <a:lnTo>
                    <a:pt x="33" y="13"/>
                  </a:lnTo>
                  <a:lnTo>
                    <a:pt x="23" y="23"/>
                  </a:lnTo>
                  <a:lnTo>
                    <a:pt x="13" y="34"/>
                  </a:lnTo>
                  <a:lnTo>
                    <a:pt x="6" y="47"/>
                  </a:lnTo>
                  <a:lnTo>
                    <a:pt x="3" y="54"/>
                  </a:lnTo>
                  <a:lnTo>
                    <a:pt x="2" y="61"/>
                  </a:lnTo>
                  <a:lnTo>
                    <a:pt x="0" y="69"/>
                  </a:lnTo>
                  <a:lnTo>
                    <a:pt x="0" y="77"/>
                  </a:lnTo>
                  <a:lnTo>
                    <a:pt x="0" y="675"/>
                  </a:lnTo>
                  <a:lnTo>
                    <a:pt x="0" y="686"/>
                  </a:lnTo>
                  <a:lnTo>
                    <a:pt x="2" y="696"/>
                  </a:lnTo>
                  <a:lnTo>
                    <a:pt x="4" y="708"/>
                  </a:lnTo>
                  <a:lnTo>
                    <a:pt x="9" y="718"/>
                  </a:lnTo>
                  <a:lnTo>
                    <a:pt x="14" y="726"/>
                  </a:lnTo>
                  <a:lnTo>
                    <a:pt x="20" y="735"/>
                  </a:lnTo>
                  <a:lnTo>
                    <a:pt x="27" y="744"/>
                  </a:lnTo>
                  <a:lnTo>
                    <a:pt x="35" y="752"/>
                  </a:lnTo>
                  <a:lnTo>
                    <a:pt x="270" y="958"/>
                  </a:lnTo>
                  <a:lnTo>
                    <a:pt x="277" y="964"/>
                  </a:lnTo>
                  <a:lnTo>
                    <a:pt x="284" y="970"/>
                  </a:lnTo>
                  <a:lnTo>
                    <a:pt x="293" y="974"/>
                  </a:lnTo>
                  <a:lnTo>
                    <a:pt x="302" y="977"/>
                  </a:lnTo>
                  <a:lnTo>
                    <a:pt x="310" y="980"/>
                  </a:lnTo>
                  <a:lnTo>
                    <a:pt x="319" y="983"/>
                  </a:lnTo>
                  <a:lnTo>
                    <a:pt x="327" y="983"/>
                  </a:lnTo>
                  <a:lnTo>
                    <a:pt x="336" y="984"/>
                  </a:lnTo>
                  <a:lnTo>
                    <a:pt x="346" y="983"/>
                  </a:lnTo>
                  <a:lnTo>
                    <a:pt x="355" y="983"/>
                  </a:lnTo>
                  <a:lnTo>
                    <a:pt x="363" y="980"/>
                  </a:lnTo>
                  <a:lnTo>
                    <a:pt x="372" y="977"/>
                  </a:lnTo>
                  <a:lnTo>
                    <a:pt x="381" y="974"/>
                  </a:lnTo>
                  <a:lnTo>
                    <a:pt x="389" y="970"/>
                  </a:lnTo>
                  <a:lnTo>
                    <a:pt x="396" y="964"/>
                  </a:lnTo>
                  <a:lnTo>
                    <a:pt x="404" y="958"/>
                  </a:lnTo>
                  <a:lnTo>
                    <a:pt x="504" y="870"/>
                  </a:lnTo>
                  <a:lnTo>
                    <a:pt x="508" y="866"/>
                  </a:lnTo>
                  <a:lnTo>
                    <a:pt x="511" y="862"/>
                  </a:lnTo>
                  <a:lnTo>
                    <a:pt x="513" y="856"/>
                  </a:lnTo>
                  <a:lnTo>
                    <a:pt x="514" y="852"/>
                  </a:lnTo>
                  <a:lnTo>
                    <a:pt x="514" y="846"/>
                  </a:lnTo>
                  <a:lnTo>
                    <a:pt x="513" y="840"/>
                  </a:lnTo>
                  <a:lnTo>
                    <a:pt x="510" y="836"/>
                  </a:lnTo>
                  <a:lnTo>
                    <a:pt x="507" y="832"/>
                  </a:lnTo>
                  <a:lnTo>
                    <a:pt x="503" y="827"/>
                  </a:lnTo>
                  <a:lnTo>
                    <a:pt x="498" y="824"/>
                  </a:lnTo>
                  <a:lnTo>
                    <a:pt x="494" y="823"/>
                  </a:lnTo>
                  <a:lnTo>
                    <a:pt x="488" y="821"/>
                  </a:lnTo>
                  <a:lnTo>
                    <a:pt x="483" y="823"/>
                  </a:lnTo>
                  <a:lnTo>
                    <a:pt x="478" y="823"/>
                  </a:lnTo>
                  <a:lnTo>
                    <a:pt x="473" y="826"/>
                  </a:lnTo>
                  <a:lnTo>
                    <a:pt x="468" y="829"/>
                  </a:lnTo>
                  <a:lnTo>
                    <a:pt x="368" y="918"/>
                  </a:lnTo>
                  <a:lnTo>
                    <a:pt x="361" y="922"/>
                  </a:lnTo>
                  <a:lnTo>
                    <a:pt x="353" y="927"/>
                  </a:lnTo>
                  <a:lnTo>
                    <a:pt x="345" y="928"/>
                  </a:lnTo>
                  <a:lnTo>
                    <a:pt x="336" y="929"/>
                  </a:lnTo>
                  <a:lnTo>
                    <a:pt x="329" y="928"/>
                  </a:lnTo>
                  <a:lnTo>
                    <a:pt x="320" y="927"/>
                  </a:lnTo>
                  <a:lnTo>
                    <a:pt x="313" y="922"/>
                  </a:lnTo>
                  <a:lnTo>
                    <a:pt x="306" y="918"/>
                  </a:lnTo>
                  <a:lnTo>
                    <a:pt x="70" y="711"/>
                  </a:lnTo>
                  <a:lnTo>
                    <a:pt x="63" y="703"/>
                  </a:lnTo>
                  <a:lnTo>
                    <a:pt x="59" y="695"/>
                  </a:lnTo>
                  <a:lnTo>
                    <a:pt x="56" y="685"/>
                  </a:lnTo>
                  <a:lnTo>
                    <a:pt x="55" y="675"/>
                  </a:lnTo>
                  <a:lnTo>
                    <a:pt x="55" y="241"/>
                  </a:lnTo>
                  <a:lnTo>
                    <a:pt x="60" y="244"/>
                  </a:lnTo>
                  <a:lnTo>
                    <a:pt x="68" y="247"/>
                  </a:lnTo>
                  <a:lnTo>
                    <a:pt x="85" y="257"/>
                  </a:lnTo>
                  <a:lnTo>
                    <a:pt x="105" y="264"/>
                  </a:lnTo>
                  <a:lnTo>
                    <a:pt x="116" y="269"/>
                  </a:lnTo>
                  <a:lnTo>
                    <a:pt x="129" y="272"/>
                  </a:lnTo>
                  <a:lnTo>
                    <a:pt x="144" y="273"/>
                  </a:lnTo>
                  <a:lnTo>
                    <a:pt x="161" y="273"/>
                  </a:lnTo>
                  <a:lnTo>
                    <a:pt x="178" y="273"/>
                  </a:lnTo>
                  <a:lnTo>
                    <a:pt x="193" y="272"/>
                  </a:lnTo>
                  <a:lnTo>
                    <a:pt x="205" y="269"/>
                  </a:lnTo>
                  <a:lnTo>
                    <a:pt x="217" y="264"/>
                  </a:lnTo>
                  <a:lnTo>
                    <a:pt x="237" y="257"/>
                  </a:lnTo>
                  <a:lnTo>
                    <a:pt x="254" y="247"/>
                  </a:lnTo>
                  <a:lnTo>
                    <a:pt x="267" y="240"/>
                  </a:lnTo>
                  <a:lnTo>
                    <a:pt x="282" y="234"/>
                  </a:lnTo>
                  <a:lnTo>
                    <a:pt x="290" y="231"/>
                  </a:lnTo>
                  <a:lnTo>
                    <a:pt x="299" y="230"/>
                  </a:lnTo>
                  <a:lnTo>
                    <a:pt x="309" y="228"/>
                  </a:lnTo>
                  <a:lnTo>
                    <a:pt x="320" y="228"/>
                  </a:lnTo>
                  <a:lnTo>
                    <a:pt x="332" y="228"/>
                  </a:lnTo>
                  <a:lnTo>
                    <a:pt x="342" y="230"/>
                  </a:lnTo>
                  <a:lnTo>
                    <a:pt x="352" y="231"/>
                  </a:lnTo>
                  <a:lnTo>
                    <a:pt x="359" y="234"/>
                  </a:lnTo>
                  <a:lnTo>
                    <a:pt x="373" y="240"/>
                  </a:lnTo>
                  <a:lnTo>
                    <a:pt x="388" y="247"/>
                  </a:lnTo>
                  <a:lnTo>
                    <a:pt x="405" y="257"/>
                  </a:lnTo>
                  <a:lnTo>
                    <a:pt x="425" y="264"/>
                  </a:lnTo>
                  <a:lnTo>
                    <a:pt x="437" y="269"/>
                  </a:lnTo>
                  <a:lnTo>
                    <a:pt x="450" y="272"/>
                  </a:lnTo>
                  <a:lnTo>
                    <a:pt x="464" y="273"/>
                  </a:lnTo>
                  <a:lnTo>
                    <a:pt x="481" y="273"/>
                  </a:lnTo>
                  <a:lnTo>
                    <a:pt x="497" y="273"/>
                  </a:lnTo>
                  <a:lnTo>
                    <a:pt x="513" y="272"/>
                  </a:lnTo>
                  <a:lnTo>
                    <a:pt x="526" y="269"/>
                  </a:lnTo>
                  <a:lnTo>
                    <a:pt x="537" y="264"/>
                  </a:lnTo>
                  <a:lnTo>
                    <a:pt x="557" y="257"/>
                  </a:lnTo>
                  <a:lnTo>
                    <a:pt x="574" y="247"/>
                  </a:lnTo>
                  <a:lnTo>
                    <a:pt x="585" y="241"/>
                  </a:lnTo>
                  <a:lnTo>
                    <a:pt x="595" y="237"/>
                  </a:lnTo>
                  <a:lnTo>
                    <a:pt x="606" y="233"/>
                  </a:lnTo>
                  <a:lnTo>
                    <a:pt x="619" y="230"/>
                  </a:lnTo>
                  <a:lnTo>
                    <a:pt x="619" y="675"/>
                  </a:lnTo>
                  <a:lnTo>
                    <a:pt x="618" y="685"/>
                  </a:lnTo>
                  <a:lnTo>
                    <a:pt x="615" y="695"/>
                  </a:lnTo>
                  <a:lnTo>
                    <a:pt x="610" y="703"/>
                  </a:lnTo>
                  <a:lnTo>
                    <a:pt x="603" y="711"/>
                  </a:lnTo>
                  <a:lnTo>
                    <a:pt x="559" y="749"/>
                  </a:lnTo>
                  <a:lnTo>
                    <a:pt x="554" y="754"/>
                  </a:lnTo>
                  <a:lnTo>
                    <a:pt x="551" y="758"/>
                  </a:lnTo>
                  <a:lnTo>
                    <a:pt x="550" y="764"/>
                  </a:lnTo>
                  <a:lnTo>
                    <a:pt x="549" y="768"/>
                  </a:lnTo>
                  <a:lnTo>
                    <a:pt x="549" y="774"/>
                  </a:lnTo>
                  <a:lnTo>
                    <a:pt x="550" y="780"/>
                  </a:lnTo>
                  <a:lnTo>
                    <a:pt x="553" y="784"/>
                  </a:lnTo>
                  <a:lnTo>
                    <a:pt x="556" y="788"/>
                  </a:lnTo>
                  <a:lnTo>
                    <a:pt x="560" y="793"/>
                  </a:lnTo>
                  <a:lnTo>
                    <a:pt x="564" y="796"/>
                  </a:lnTo>
                  <a:lnTo>
                    <a:pt x="569" y="797"/>
                  </a:lnTo>
                  <a:lnTo>
                    <a:pt x="574" y="798"/>
                  </a:lnTo>
                  <a:lnTo>
                    <a:pt x="579" y="798"/>
                  </a:lnTo>
                  <a:lnTo>
                    <a:pt x="585" y="797"/>
                  </a:lnTo>
                  <a:lnTo>
                    <a:pt x="589" y="794"/>
                  </a:lnTo>
                  <a:lnTo>
                    <a:pt x="595" y="791"/>
                  </a:lnTo>
                  <a:lnTo>
                    <a:pt x="639" y="752"/>
                  </a:lnTo>
                  <a:lnTo>
                    <a:pt x="646" y="744"/>
                  </a:lnTo>
                  <a:lnTo>
                    <a:pt x="653" y="735"/>
                  </a:lnTo>
                  <a:lnTo>
                    <a:pt x="659" y="726"/>
                  </a:lnTo>
                  <a:lnTo>
                    <a:pt x="665" y="718"/>
                  </a:lnTo>
                  <a:lnTo>
                    <a:pt x="668" y="708"/>
                  </a:lnTo>
                  <a:lnTo>
                    <a:pt x="671" y="696"/>
                  </a:lnTo>
                  <a:lnTo>
                    <a:pt x="674" y="686"/>
                  </a:lnTo>
                  <a:lnTo>
                    <a:pt x="674" y="675"/>
                  </a:lnTo>
                  <a:lnTo>
                    <a:pt x="674" y="77"/>
                  </a:lnTo>
                  <a:lnTo>
                    <a:pt x="674" y="69"/>
                  </a:lnTo>
                  <a:lnTo>
                    <a:pt x="672" y="61"/>
                  </a:lnTo>
                  <a:lnTo>
                    <a:pt x="671" y="54"/>
                  </a:lnTo>
                  <a:lnTo>
                    <a:pt x="668" y="47"/>
                  </a:lnTo>
                  <a:lnTo>
                    <a:pt x="661" y="34"/>
                  </a:lnTo>
                  <a:lnTo>
                    <a:pt x="651" y="23"/>
                  </a:lnTo>
                  <a:lnTo>
                    <a:pt x="639" y="13"/>
                  </a:lnTo>
                  <a:lnTo>
                    <a:pt x="626" y="5"/>
                  </a:lnTo>
                  <a:lnTo>
                    <a:pt x="619" y="4"/>
                  </a:lnTo>
                  <a:lnTo>
                    <a:pt x="612" y="1"/>
                  </a:lnTo>
                  <a:lnTo>
                    <a:pt x="605" y="0"/>
                  </a:lnTo>
                  <a:lnTo>
                    <a:pt x="597" y="0"/>
                  </a:lnTo>
                  <a:lnTo>
                    <a:pt x="597" y="0"/>
                  </a:lnTo>
                  <a:close/>
                  <a:moveTo>
                    <a:pt x="547" y="200"/>
                  </a:moveTo>
                  <a:lnTo>
                    <a:pt x="534" y="207"/>
                  </a:lnTo>
                  <a:lnTo>
                    <a:pt x="520" y="213"/>
                  </a:lnTo>
                  <a:lnTo>
                    <a:pt x="511" y="215"/>
                  </a:lnTo>
                  <a:lnTo>
                    <a:pt x="503" y="217"/>
                  </a:lnTo>
                  <a:lnTo>
                    <a:pt x="493" y="218"/>
                  </a:lnTo>
                  <a:lnTo>
                    <a:pt x="481" y="218"/>
                  </a:lnTo>
                  <a:lnTo>
                    <a:pt x="470" y="218"/>
                  </a:lnTo>
                  <a:lnTo>
                    <a:pt x="460" y="217"/>
                  </a:lnTo>
                  <a:lnTo>
                    <a:pt x="450" y="215"/>
                  </a:lnTo>
                  <a:lnTo>
                    <a:pt x="442" y="213"/>
                  </a:lnTo>
                  <a:lnTo>
                    <a:pt x="428" y="207"/>
                  </a:lnTo>
                  <a:lnTo>
                    <a:pt x="414" y="200"/>
                  </a:lnTo>
                  <a:lnTo>
                    <a:pt x="396" y="191"/>
                  </a:lnTo>
                  <a:lnTo>
                    <a:pt x="376" y="182"/>
                  </a:lnTo>
                  <a:lnTo>
                    <a:pt x="365" y="179"/>
                  </a:lnTo>
                  <a:lnTo>
                    <a:pt x="352" y="177"/>
                  </a:lnTo>
                  <a:lnTo>
                    <a:pt x="338" y="175"/>
                  </a:lnTo>
                  <a:lnTo>
                    <a:pt x="320" y="174"/>
                  </a:lnTo>
                  <a:lnTo>
                    <a:pt x="305" y="175"/>
                  </a:lnTo>
                  <a:lnTo>
                    <a:pt x="289" y="177"/>
                  </a:lnTo>
                  <a:lnTo>
                    <a:pt x="276" y="179"/>
                  </a:lnTo>
                  <a:lnTo>
                    <a:pt x="264" y="182"/>
                  </a:lnTo>
                  <a:lnTo>
                    <a:pt x="244" y="191"/>
                  </a:lnTo>
                  <a:lnTo>
                    <a:pt x="227" y="200"/>
                  </a:lnTo>
                  <a:lnTo>
                    <a:pt x="214" y="207"/>
                  </a:lnTo>
                  <a:lnTo>
                    <a:pt x="200" y="213"/>
                  </a:lnTo>
                  <a:lnTo>
                    <a:pt x="191" y="215"/>
                  </a:lnTo>
                  <a:lnTo>
                    <a:pt x="182" y="217"/>
                  </a:lnTo>
                  <a:lnTo>
                    <a:pt x="172" y="218"/>
                  </a:lnTo>
                  <a:lnTo>
                    <a:pt x="161" y="218"/>
                  </a:lnTo>
                  <a:lnTo>
                    <a:pt x="149" y="218"/>
                  </a:lnTo>
                  <a:lnTo>
                    <a:pt x="139" y="217"/>
                  </a:lnTo>
                  <a:lnTo>
                    <a:pt x="131" y="215"/>
                  </a:lnTo>
                  <a:lnTo>
                    <a:pt x="122" y="213"/>
                  </a:lnTo>
                  <a:lnTo>
                    <a:pt x="108" y="207"/>
                  </a:lnTo>
                  <a:lnTo>
                    <a:pt x="93" y="200"/>
                  </a:lnTo>
                  <a:lnTo>
                    <a:pt x="76" y="190"/>
                  </a:lnTo>
                  <a:lnTo>
                    <a:pt x="55" y="181"/>
                  </a:lnTo>
                  <a:lnTo>
                    <a:pt x="55" y="77"/>
                  </a:lnTo>
                  <a:lnTo>
                    <a:pt x="55" y="73"/>
                  </a:lnTo>
                  <a:lnTo>
                    <a:pt x="56" y="69"/>
                  </a:lnTo>
                  <a:lnTo>
                    <a:pt x="59" y="64"/>
                  </a:lnTo>
                  <a:lnTo>
                    <a:pt x="60" y="61"/>
                  </a:lnTo>
                  <a:lnTo>
                    <a:pt x="65" y="59"/>
                  </a:lnTo>
                  <a:lnTo>
                    <a:pt x="68" y="56"/>
                  </a:lnTo>
                  <a:lnTo>
                    <a:pt x="72" y="56"/>
                  </a:lnTo>
                  <a:lnTo>
                    <a:pt x="76" y="54"/>
                  </a:lnTo>
                  <a:lnTo>
                    <a:pt x="597" y="54"/>
                  </a:lnTo>
                  <a:lnTo>
                    <a:pt x="602" y="56"/>
                  </a:lnTo>
                  <a:lnTo>
                    <a:pt x="606" y="56"/>
                  </a:lnTo>
                  <a:lnTo>
                    <a:pt x="609" y="59"/>
                  </a:lnTo>
                  <a:lnTo>
                    <a:pt x="612" y="61"/>
                  </a:lnTo>
                  <a:lnTo>
                    <a:pt x="615" y="64"/>
                  </a:lnTo>
                  <a:lnTo>
                    <a:pt x="618" y="69"/>
                  </a:lnTo>
                  <a:lnTo>
                    <a:pt x="619" y="73"/>
                  </a:lnTo>
                  <a:lnTo>
                    <a:pt x="619" y="77"/>
                  </a:lnTo>
                  <a:lnTo>
                    <a:pt x="619" y="175"/>
                  </a:lnTo>
                  <a:lnTo>
                    <a:pt x="607" y="177"/>
                  </a:lnTo>
                  <a:lnTo>
                    <a:pt x="596" y="179"/>
                  </a:lnTo>
                  <a:lnTo>
                    <a:pt x="586" y="182"/>
                  </a:lnTo>
                  <a:lnTo>
                    <a:pt x="577" y="185"/>
                  </a:lnTo>
                  <a:lnTo>
                    <a:pt x="562" y="192"/>
                  </a:lnTo>
                  <a:lnTo>
                    <a:pt x="547" y="200"/>
                  </a:lnTo>
                  <a:lnTo>
                    <a:pt x="547" y="20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5" name="Freeform 412">
              <a:extLst>
                <a:ext uri="{FF2B5EF4-FFF2-40B4-BE49-F238E27FC236}">
                  <a16:creationId xmlns:a16="http://schemas.microsoft.com/office/drawing/2014/main" id="{1B3CB2D9-1B99-C24D-A16B-ED0536AEE1CB}"/>
                </a:ext>
              </a:extLst>
            </p:cNvPr>
            <p:cNvSpPr>
              <a:spLocks/>
            </p:cNvSpPr>
            <p:nvPr/>
          </p:nvSpPr>
          <p:spPr bwMode="auto">
            <a:xfrm>
              <a:off x="4441826" y="2736850"/>
              <a:ext cx="31750" cy="31750"/>
            </a:xfrm>
            <a:custGeom>
              <a:avLst/>
              <a:gdLst>
                <a:gd name="T0" fmla="*/ 59 w 59"/>
                <a:gd name="T1" fmla="*/ 30 h 59"/>
                <a:gd name="T2" fmla="*/ 59 w 59"/>
                <a:gd name="T3" fmla="*/ 36 h 59"/>
                <a:gd name="T4" fmla="*/ 56 w 59"/>
                <a:gd name="T5" fmla="*/ 41 h 59"/>
                <a:gd name="T6" fmla="*/ 53 w 59"/>
                <a:gd name="T7" fmla="*/ 46 h 59"/>
                <a:gd name="T8" fmla="*/ 50 w 59"/>
                <a:gd name="T9" fmla="*/ 50 h 59"/>
                <a:gd name="T10" fmla="*/ 46 w 59"/>
                <a:gd name="T11" fmla="*/ 54 h 59"/>
                <a:gd name="T12" fmla="*/ 40 w 59"/>
                <a:gd name="T13" fmla="*/ 57 h 59"/>
                <a:gd name="T14" fmla="*/ 36 w 59"/>
                <a:gd name="T15" fmla="*/ 59 h 59"/>
                <a:gd name="T16" fmla="*/ 29 w 59"/>
                <a:gd name="T17" fmla="*/ 59 h 59"/>
                <a:gd name="T18" fmla="*/ 23 w 59"/>
                <a:gd name="T19" fmla="*/ 59 h 59"/>
                <a:gd name="T20" fmla="*/ 17 w 59"/>
                <a:gd name="T21" fmla="*/ 57 h 59"/>
                <a:gd name="T22" fmla="*/ 13 w 59"/>
                <a:gd name="T23" fmla="*/ 54 h 59"/>
                <a:gd name="T24" fmla="*/ 9 w 59"/>
                <a:gd name="T25" fmla="*/ 50 h 59"/>
                <a:gd name="T26" fmla="*/ 4 w 59"/>
                <a:gd name="T27" fmla="*/ 46 h 59"/>
                <a:gd name="T28" fmla="*/ 2 w 59"/>
                <a:gd name="T29" fmla="*/ 41 h 59"/>
                <a:gd name="T30" fmla="*/ 0 w 59"/>
                <a:gd name="T31" fmla="*/ 36 h 59"/>
                <a:gd name="T32" fmla="*/ 0 w 59"/>
                <a:gd name="T33" fmla="*/ 30 h 59"/>
                <a:gd name="T34" fmla="*/ 0 w 59"/>
                <a:gd name="T35" fmla="*/ 24 h 59"/>
                <a:gd name="T36" fmla="*/ 2 w 59"/>
                <a:gd name="T37" fmla="*/ 18 h 59"/>
                <a:gd name="T38" fmla="*/ 4 w 59"/>
                <a:gd name="T39" fmla="*/ 13 h 59"/>
                <a:gd name="T40" fmla="*/ 9 w 59"/>
                <a:gd name="T41" fmla="*/ 8 h 59"/>
                <a:gd name="T42" fmla="*/ 13 w 59"/>
                <a:gd name="T43" fmla="*/ 5 h 59"/>
                <a:gd name="T44" fmla="*/ 17 w 59"/>
                <a:gd name="T45" fmla="*/ 3 h 59"/>
                <a:gd name="T46" fmla="*/ 23 w 59"/>
                <a:gd name="T47" fmla="*/ 1 h 59"/>
                <a:gd name="T48" fmla="*/ 29 w 59"/>
                <a:gd name="T49" fmla="*/ 0 h 59"/>
                <a:gd name="T50" fmla="*/ 36 w 59"/>
                <a:gd name="T51" fmla="*/ 1 h 59"/>
                <a:gd name="T52" fmla="*/ 40 w 59"/>
                <a:gd name="T53" fmla="*/ 3 h 59"/>
                <a:gd name="T54" fmla="*/ 46 w 59"/>
                <a:gd name="T55" fmla="*/ 5 h 59"/>
                <a:gd name="T56" fmla="*/ 50 w 59"/>
                <a:gd name="T57" fmla="*/ 8 h 59"/>
                <a:gd name="T58" fmla="*/ 53 w 59"/>
                <a:gd name="T59" fmla="*/ 13 h 59"/>
                <a:gd name="T60" fmla="*/ 56 w 59"/>
                <a:gd name="T61" fmla="*/ 18 h 59"/>
                <a:gd name="T62" fmla="*/ 59 w 59"/>
                <a:gd name="T63" fmla="*/ 24 h 59"/>
                <a:gd name="T64" fmla="*/ 59 w 59"/>
                <a:gd name="T65"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59">
                  <a:moveTo>
                    <a:pt x="59" y="30"/>
                  </a:moveTo>
                  <a:lnTo>
                    <a:pt x="59" y="36"/>
                  </a:lnTo>
                  <a:lnTo>
                    <a:pt x="56" y="41"/>
                  </a:lnTo>
                  <a:lnTo>
                    <a:pt x="53" y="46"/>
                  </a:lnTo>
                  <a:lnTo>
                    <a:pt x="50" y="50"/>
                  </a:lnTo>
                  <a:lnTo>
                    <a:pt x="46" y="54"/>
                  </a:lnTo>
                  <a:lnTo>
                    <a:pt x="40" y="57"/>
                  </a:lnTo>
                  <a:lnTo>
                    <a:pt x="36" y="59"/>
                  </a:lnTo>
                  <a:lnTo>
                    <a:pt x="29" y="59"/>
                  </a:lnTo>
                  <a:lnTo>
                    <a:pt x="23" y="59"/>
                  </a:lnTo>
                  <a:lnTo>
                    <a:pt x="17" y="57"/>
                  </a:lnTo>
                  <a:lnTo>
                    <a:pt x="13" y="54"/>
                  </a:lnTo>
                  <a:lnTo>
                    <a:pt x="9" y="50"/>
                  </a:lnTo>
                  <a:lnTo>
                    <a:pt x="4" y="46"/>
                  </a:lnTo>
                  <a:lnTo>
                    <a:pt x="2" y="41"/>
                  </a:lnTo>
                  <a:lnTo>
                    <a:pt x="0" y="36"/>
                  </a:lnTo>
                  <a:lnTo>
                    <a:pt x="0" y="30"/>
                  </a:lnTo>
                  <a:lnTo>
                    <a:pt x="0" y="24"/>
                  </a:lnTo>
                  <a:lnTo>
                    <a:pt x="2" y="18"/>
                  </a:lnTo>
                  <a:lnTo>
                    <a:pt x="4" y="13"/>
                  </a:lnTo>
                  <a:lnTo>
                    <a:pt x="9" y="8"/>
                  </a:lnTo>
                  <a:lnTo>
                    <a:pt x="13" y="5"/>
                  </a:lnTo>
                  <a:lnTo>
                    <a:pt x="17" y="3"/>
                  </a:lnTo>
                  <a:lnTo>
                    <a:pt x="23" y="1"/>
                  </a:lnTo>
                  <a:lnTo>
                    <a:pt x="29" y="0"/>
                  </a:lnTo>
                  <a:lnTo>
                    <a:pt x="36" y="1"/>
                  </a:lnTo>
                  <a:lnTo>
                    <a:pt x="40" y="3"/>
                  </a:lnTo>
                  <a:lnTo>
                    <a:pt x="46" y="5"/>
                  </a:lnTo>
                  <a:lnTo>
                    <a:pt x="50" y="8"/>
                  </a:lnTo>
                  <a:lnTo>
                    <a:pt x="53" y="13"/>
                  </a:lnTo>
                  <a:lnTo>
                    <a:pt x="56" y="18"/>
                  </a:lnTo>
                  <a:lnTo>
                    <a:pt x="59" y="24"/>
                  </a:lnTo>
                  <a:lnTo>
                    <a:pt x="59" y="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6" name="Freeform 413">
              <a:extLst>
                <a:ext uri="{FF2B5EF4-FFF2-40B4-BE49-F238E27FC236}">
                  <a16:creationId xmlns:a16="http://schemas.microsoft.com/office/drawing/2014/main" id="{4CEDE2B5-705B-9E48-ABFD-E5C719C43CE4}"/>
                </a:ext>
              </a:extLst>
            </p:cNvPr>
            <p:cNvSpPr>
              <a:spLocks/>
            </p:cNvSpPr>
            <p:nvPr/>
          </p:nvSpPr>
          <p:spPr bwMode="auto">
            <a:xfrm>
              <a:off x="4522788" y="2820988"/>
              <a:ext cx="31750" cy="31750"/>
            </a:xfrm>
            <a:custGeom>
              <a:avLst/>
              <a:gdLst>
                <a:gd name="T0" fmla="*/ 59 w 59"/>
                <a:gd name="T1" fmla="*/ 29 h 59"/>
                <a:gd name="T2" fmla="*/ 59 w 59"/>
                <a:gd name="T3" fmla="*/ 36 h 59"/>
                <a:gd name="T4" fmla="*/ 57 w 59"/>
                <a:gd name="T5" fmla="*/ 41 h 59"/>
                <a:gd name="T6" fmla="*/ 54 w 59"/>
                <a:gd name="T7" fmla="*/ 46 h 59"/>
                <a:gd name="T8" fmla="*/ 50 w 59"/>
                <a:gd name="T9" fmla="*/ 51 h 59"/>
                <a:gd name="T10" fmla="*/ 46 w 59"/>
                <a:gd name="T11" fmla="*/ 55 h 59"/>
                <a:gd name="T12" fmla="*/ 41 w 59"/>
                <a:gd name="T13" fmla="*/ 57 h 59"/>
                <a:gd name="T14" fmla="*/ 36 w 59"/>
                <a:gd name="T15" fmla="*/ 59 h 59"/>
                <a:gd name="T16" fmla="*/ 30 w 59"/>
                <a:gd name="T17" fmla="*/ 59 h 59"/>
                <a:gd name="T18" fmla="*/ 24 w 59"/>
                <a:gd name="T19" fmla="*/ 59 h 59"/>
                <a:gd name="T20" fmla="*/ 18 w 59"/>
                <a:gd name="T21" fmla="*/ 57 h 59"/>
                <a:gd name="T22" fmla="*/ 13 w 59"/>
                <a:gd name="T23" fmla="*/ 55 h 59"/>
                <a:gd name="T24" fmla="*/ 8 w 59"/>
                <a:gd name="T25" fmla="*/ 51 h 59"/>
                <a:gd name="T26" fmla="*/ 5 w 59"/>
                <a:gd name="T27" fmla="*/ 46 h 59"/>
                <a:gd name="T28" fmla="*/ 3 w 59"/>
                <a:gd name="T29" fmla="*/ 41 h 59"/>
                <a:gd name="T30" fmla="*/ 1 w 59"/>
                <a:gd name="T31" fmla="*/ 36 h 59"/>
                <a:gd name="T32" fmla="*/ 0 w 59"/>
                <a:gd name="T33" fmla="*/ 29 h 59"/>
                <a:gd name="T34" fmla="*/ 1 w 59"/>
                <a:gd name="T35" fmla="*/ 23 h 59"/>
                <a:gd name="T36" fmla="*/ 3 w 59"/>
                <a:gd name="T37" fmla="*/ 18 h 59"/>
                <a:gd name="T38" fmla="*/ 5 w 59"/>
                <a:gd name="T39" fmla="*/ 13 h 59"/>
                <a:gd name="T40" fmla="*/ 8 w 59"/>
                <a:gd name="T41" fmla="*/ 9 h 59"/>
                <a:gd name="T42" fmla="*/ 13 w 59"/>
                <a:gd name="T43" fmla="*/ 5 h 59"/>
                <a:gd name="T44" fmla="*/ 18 w 59"/>
                <a:gd name="T45" fmla="*/ 3 h 59"/>
                <a:gd name="T46" fmla="*/ 24 w 59"/>
                <a:gd name="T47" fmla="*/ 0 h 59"/>
                <a:gd name="T48" fmla="*/ 30 w 59"/>
                <a:gd name="T49" fmla="*/ 0 h 59"/>
                <a:gd name="T50" fmla="*/ 36 w 59"/>
                <a:gd name="T51" fmla="*/ 0 h 59"/>
                <a:gd name="T52" fmla="*/ 41 w 59"/>
                <a:gd name="T53" fmla="*/ 3 h 59"/>
                <a:gd name="T54" fmla="*/ 46 w 59"/>
                <a:gd name="T55" fmla="*/ 5 h 59"/>
                <a:gd name="T56" fmla="*/ 50 w 59"/>
                <a:gd name="T57" fmla="*/ 9 h 59"/>
                <a:gd name="T58" fmla="*/ 54 w 59"/>
                <a:gd name="T59" fmla="*/ 13 h 59"/>
                <a:gd name="T60" fmla="*/ 57 w 59"/>
                <a:gd name="T61" fmla="*/ 18 h 59"/>
                <a:gd name="T62" fmla="*/ 59 w 59"/>
                <a:gd name="T63" fmla="*/ 23 h 59"/>
                <a:gd name="T64" fmla="*/ 59 w 59"/>
                <a:gd name="T65"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59">
                  <a:moveTo>
                    <a:pt x="59" y="29"/>
                  </a:moveTo>
                  <a:lnTo>
                    <a:pt x="59" y="36"/>
                  </a:lnTo>
                  <a:lnTo>
                    <a:pt x="57" y="41"/>
                  </a:lnTo>
                  <a:lnTo>
                    <a:pt x="54" y="46"/>
                  </a:lnTo>
                  <a:lnTo>
                    <a:pt x="50" y="51"/>
                  </a:lnTo>
                  <a:lnTo>
                    <a:pt x="46" y="55"/>
                  </a:lnTo>
                  <a:lnTo>
                    <a:pt x="41" y="57"/>
                  </a:lnTo>
                  <a:lnTo>
                    <a:pt x="36" y="59"/>
                  </a:lnTo>
                  <a:lnTo>
                    <a:pt x="30" y="59"/>
                  </a:lnTo>
                  <a:lnTo>
                    <a:pt x="24" y="59"/>
                  </a:lnTo>
                  <a:lnTo>
                    <a:pt x="18" y="57"/>
                  </a:lnTo>
                  <a:lnTo>
                    <a:pt x="13" y="55"/>
                  </a:lnTo>
                  <a:lnTo>
                    <a:pt x="8" y="51"/>
                  </a:lnTo>
                  <a:lnTo>
                    <a:pt x="5" y="46"/>
                  </a:lnTo>
                  <a:lnTo>
                    <a:pt x="3" y="41"/>
                  </a:lnTo>
                  <a:lnTo>
                    <a:pt x="1" y="36"/>
                  </a:lnTo>
                  <a:lnTo>
                    <a:pt x="0" y="29"/>
                  </a:lnTo>
                  <a:lnTo>
                    <a:pt x="1" y="23"/>
                  </a:lnTo>
                  <a:lnTo>
                    <a:pt x="3" y="18"/>
                  </a:lnTo>
                  <a:lnTo>
                    <a:pt x="5" y="13"/>
                  </a:lnTo>
                  <a:lnTo>
                    <a:pt x="8" y="9"/>
                  </a:lnTo>
                  <a:lnTo>
                    <a:pt x="13" y="5"/>
                  </a:lnTo>
                  <a:lnTo>
                    <a:pt x="18" y="3"/>
                  </a:lnTo>
                  <a:lnTo>
                    <a:pt x="24" y="0"/>
                  </a:lnTo>
                  <a:lnTo>
                    <a:pt x="30" y="0"/>
                  </a:lnTo>
                  <a:lnTo>
                    <a:pt x="36" y="0"/>
                  </a:lnTo>
                  <a:lnTo>
                    <a:pt x="41" y="3"/>
                  </a:lnTo>
                  <a:lnTo>
                    <a:pt x="46" y="5"/>
                  </a:lnTo>
                  <a:lnTo>
                    <a:pt x="50" y="9"/>
                  </a:lnTo>
                  <a:lnTo>
                    <a:pt x="54" y="13"/>
                  </a:lnTo>
                  <a:lnTo>
                    <a:pt x="57" y="18"/>
                  </a:lnTo>
                  <a:lnTo>
                    <a:pt x="59" y="23"/>
                  </a:lnTo>
                  <a:lnTo>
                    <a:pt x="59" y="2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7" name="Freeform 414">
              <a:extLst>
                <a:ext uri="{FF2B5EF4-FFF2-40B4-BE49-F238E27FC236}">
                  <a16:creationId xmlns:a16="http://schemas.microsoft.com/office/drawing/2014/main" id="{88B06317-5AE4-9549-BC92-25D61D33DEFC}"/>
                </a:ext>
              </a:extLst>
            </p:cNvPr>
            <p:cNvSpPr>
              <a:spLocks/>
            </p:cNvSpPr>
            <p:nvPr/>
          </p:nvSpPr>
          <p:spPr bwMode="auto">
            <a:xfrm>
              <a:off x="4564063" y="2781300"/>
              <a:ext cx="31750" cy="31750"/>
            </a:xfrm>
            <a:custGeom>
              <a:avLst/>
              <a:gdLst>
                <a:gd name="T0" fmla="*/ 59 w 59"/>
                <a:gd name="T1" fmla="*/ 28 h 59"/>
                <a:gd name="T2" fmla="*/ 59 w 59"/>
                <a:gd name="T3" fmla="*/ 34 h 59"/>
                <a:gd name="T4" fmla="*/ 58 w 59"/>
                <a:gd name="T5" fmla="*/ 40 h 59"/>
                <a:gd name="T6" fmla="*/ 55 w 59"/>
                <a:gd name="T7" fmla="*/ 46 h 59"/>
                <a:gd name="T8" fmla="*/ 51 w 59"/>
                <a:gd name="T9" fmla="*/ 50 h 59"/>
                <a:gd name="T10" fmla="*/ 46 w 59"/>
                <a:gd name="T11" fmla="*/ 53 h 59"/>
                <a:gd name="T12" fmla="*/ 42 w 59"/>
                <a:gd name="T13" fmla="*/ 56 h 59"/>
                <a:gd name="T14" fmla="*/ 36 w 59"/>
                <a:gd name="T15" fmla="*/ 57 h 59"/>
                <a:gd name="T16" fmla="*/ 30 w 59"/>
                <a:gd name="T17" fmla="*/ 59 h 59"/>
                <a:gd name="T18" fmla="*/ 25 w 59"/>
                <a:gd name="T19" fmla="*/ 57 h 59"/>
                <a:gd name="T20" fmla="*/ 19 w 59"/>
                <a:gd name="T21" fmla="*/ 56 h 59"/>
                <a:gd name="T22" fmla="*/ 13 w 59"/>
                <a:gd name="T23" fmla="*/ 53 h 59"/>
                <a:gd name="T24" fmla="*/ 9 w 59"/>
                <a:gd name="T25" fmla="*/ 50 h 59"/>
                <a:gd name="T26" fmla="*/ 6 w 59"/>
                <a:gd name="T27" fmla="*/ 46 h 59"/>
                <a:gd name="T28" fmla="*/ 3 w 59"/>
                <a:gd name="T29" fmla="*/ 40 h 59"/>
                <a:gd name="T30" fmla="*/ 2 w 59"/>
                <a:gd name="T31" fmla="*/ 34 h 59"/>
                <a:gd name="T32" fmla="*/ 0 w 59"/>
                <a:gd name="T33" fmla="*/ 28 h 59"/>
                <a:gd name="T34" fmla="*/ 2 w 59"/>
                <a:gd name="T35" fmla="*/ 23 h 59"/>
                <a:gd name="T36" fmla="*/ 3 w 59"/>
                <a:gd name="T37" fmla="*/ 17 h 59"/>
                <a:gd name="T38" fmla="*/ 6 w 59"/>
                <a:gd name="T39" fmla="*/ 12 h 59"/>
                <a:gd name="T40" fmla="*/ 9 w 59"/>
                <a:gd name="T41" fmla="*/ 8 h 59"/>
                <a:gd name="T42" fmla="*/ 13 w 59"/>
                <a:gd name="T43" fmla="*/ 4 h 59"/>
                <a:gd name="T44" fmla="*/ 19 w 59"/>
                <a:gd name="T45" fmla="*/ 1 h 59"/>
                <a:gd name="T46" fmla="*/ 25 w 59"/>
                <a:gd name="T47" fmla="*/ 0 h 59"/>
                <a:gd name="T48" fmla="*/ 30 w 59"/>
                <a:gd name="T49" fmla="*/ 0 h 59"/>
                <a:gd name="T50" fmla="*/ 36 w 59"/>
                <a:gd name="T51" fmla="*/ 0 h 59"/>
                <a:gd name="T52" fmla="*/ 42 w 59"/>
                <a:gd name="T53" fmla="*/ 1 h 59"/>
                <a:gd name="T54" fmla="*/ 46 w 59"/>
                <a:gd name="T55" fmla="*/ 4 h 59"/>
                <a:gd name="T56" fmla="*/ 51 w 59"/>
                <a:gd name="T57" fmla="*/ 8 h 59"/>
                <a:gd name="T58" fmla="*/ 55 w 59"/>
                <a:gd name="T59" fmla="*/ 12 h 59"/>
                <a:gd name="T60" fmla="*/ 58 w 59"/>
                <a:gd name="T61" fmla="*/ 17 h 59"/>
                <a:gd name="T62" fmla="*/ 59 w 59"/>
                <a:gd name="T63" fmla="*/ 23 h 59"/>
                <a:gd name="T64" fmla="*/ 59 w 59"/>
                <a:gd name="T65"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59">
                  <a:moveTo>
                    <a:pt x="59" y="28"/>
                  </a:moveTo>
                  <a:lnTo>
                    <a:pt x="59" y="34"/>
                  </a:lnTo>
                  <a:lnTo>
                    <a:pt x="58" y="40"/>
                  </a:lnTo>
                  <a:lnTo>
                    <a:pt x="55" y="46"/>
                  </a:lnTo>
                  <a:lnTo>
                    <a:pt x="51" y="50"/>
                  </a:lnTo>
                  <a:lnTo>
                    <a:pt x="46" y="53"/>
                  </a:lnTo>
                  <a:lnTo>
                    <a:pt x="42" y="56"/>
                  </a:lnTo>
                  <a:lnTo>
                    <a:pt x="36" y="57"/>
                  </a:lnTo>
                  <a:lnTo>
                    <a:pt x="30" y="59"/>
                  </a:lnTo>
                  <a:lnTo>
                    <a:pt x="25" y="57"/>
                  </a:lnTo>
                  <a:lnTo>
                    <a:pt x="19" y="56"/>
                  </a:lnTo>
                  <a:lnTo>
                    <a:pt x="13" y="53"/>
                  </a:lnTo>
                  <a:lnTo>
                    <a:pt x="9" y="50"/>
                  </a:lnTo>
                  <a:lnTo>
                    <a:pt x="6" y="46"/>
                  </a:lnTo>
                  <a:lnTo>
                    <a:pt x="3" y="40"/>
                  </a:lnTo>
                  <a:lnTo>
                    <a:pt x="2" y="34"/>
                  </a:lnTo>
                  <a:lnTo>
                    <a:pt x="0" y="28"/>
                  </a:lnTo>
                  <a:lnTo>
                    <a:pt x="2" y="23"/>
                  </a:lnTo>
                  <a:lnTo>
                    <a:pt x="3" y="17"/>
                  </a:lnTo>
                  <a:lnTo>
                    <a:pt x="6" y="12"/>
                  </a:lnTo>
                  <a:lnTo>
                    <a:pt x="9" y="8"/>
                  </a:lnTo>
                  <a:lnTo>
                    <a:pt x="13" y="4"/>
                  </a:lnTo>
                  <a:lnTo>
                    <a:pt x="19" y="1"/>
                  </a:lnTo>
                  <a:lnTo>
                    <a:pt x="25" y="0"/>
                  </a:lnTo>
                  <a:lnTo>
                    <a:pt x="30" y="0"/>
                  </a:lnTo>
                  <a:lnTo>
                    <a:pt x="36" y="0"/>
                  </a:lnTo>
                  <a:lnTo>
                    <a:pt x="42" y="1"/>
                  </a:lnTo>
                  <a:lnTo>
                    <a:pt x="46" y="4"/>
                  </a:lnTo>
                  <a:lnTo>
                    <a:pt x="51" y="8"/>
                  </a:lnTo>
                  <a:lnTo>
                    <a:pt x="55" y="12"/>
                  </a:lnTo>
                  <a:lnTo>
                    <a:pt x="58" y="17"/>
                  </a:lnTo>
                  <a:lnTo>
                    <a:pt x="59" y="23"/>
                  </a:lnTo>
                  <a:lnTo>
                    <a:pt x="59" y="2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8" name="Freeform 415">
              <a:extLst>
                <a:ext uri="{FF2B5EF4-FFF2-40B4-BE49-F238E27FC236}">
                  <a16:creationId xmlns:a16="http://schemas.microsoft.com/office/drawing/2014/main" id="{264EF69E-4B00-3C49-9DAA-D9E3F33B30CD}"/>
                </a:ext>
              </a:extLst>
            </p:cNvPr>
            <p:cNvSpPr>
              <a:spLocks/>
            </p:cNvSpPr>
            <p:nvPr/>
          </p:nvSpPr>
          <p:spPr bwMode="auto">
            <a:xfrm>
              <a:off x="4492626" y="2906713"/>
              <a:ext cx="30163" cy="31750"/>
            </a:xfrm>
            <a:custGeom>
              <a:avLst/>
              <a:gdLst>
                <a:gd name="T0" fmla="*/ 59 w 59"/>
                <a:gd name="T1" fmla="*/ 29 h 59"/>
                <a:gd name="T2" fmla="*/ 59 w 59"/>
                <a:gd name="T3" fmla="*/ 35 h 59"/>
                <a:gd name="T4" fmla="*/ 57 w 59"/>
                <a:gd name="T5" fmla="*/ 40 h 59"/>
                <a:gd name="T6" fmla="*/ 54 w 59"/>
                <a:gd name="T7" fmla="*/ 46 h 59"/>
                <a:gd name="T8" fmla="*/ 50 w 59"/>
                <a:gd name="T9" fmla="*/ 50 h 59"/>
                <a:gd name="T10" fmla="*/ 46 w 59"/>
                <a:gd name="T11" fmla="*/ 53 h 59"/>
                <a:gd name="T12" fmla="*/ 42 w 59"/>
                <a:gd name="T13" fmla="*/ 56 h 59"/>
                <a:gd name="T14" fmla="*/ 36 w 59"/>
                <a:gd name="T15" fmla="*/ 58 h 59"/>
                <a:gd name="T16" fmla="*/ 30 w 59"/>
                <a:gd name="T17" fmla="*/ 59 h 59"/>
                <a:gd name="T18" fmla="*/ 24 w 59"/>
                <a:gd name="T19" fmla="*/ 58 h 59"/>
                <a:gd name="T20" fmla="*/ 19 w 59"/>
                <a:gd name="T21" fmla="*/ 56 h 59"/>
                <a:gd name="T22" fmla="*/ 13 w 59"/>
                <a:gd name="T23" fmla="*/ 53 h 59"/>
                <a:gd name="T24" fmla="*/ 8 w 59"/>
                <a:gd name="T25" fmla="*/ 50 h 59"/>
                <a:gd name="T26" fmla="*/ 6 w 59"/>
                <a:gd name="T27" fmla="*/ 46 h 59"/>
                <a:gd name="T28" fmla="*/ 3 w 59"/>
                <a:gd name="T29" fmla="*/ 40 h 59"/>
                <a:gd name="T30" fmla="*/ 1 w 59"/>
                <a:gd name="T31" fmla="*/ 35 h 59"/>
                <a:gd name="T32" fmla="*/ 0 w 59"/>
                <a:gd name="T33" fmla="*/ 29 h 59"/>
                <a:gd name="T34" fmla="*/ 1 w 59"/>
                <a:gd name="T35" fmla="*/ 23 h 59"/>
                <a:gd name="T36" fmla="*/ 3 w 59"/>
                <a:gd name="T37" fmla="*/ 17 h 59"/>
                <a:gd name="T38" fmla="*/ 6 w 59"/>
                <a:gd name="T39" fmla="*/ 13 h 59"/>
                <a:gd name="T40" fmla="*/ 8 w 59"/>
                <a:gd name="T41" fmla="*/ 9 h 59"/>
                <a:gd name="T42" fmla="*/ 13 w 59"/>
                <a:gd name="T43" fmla="*/ 4 h 59"/>
                <a:gd name="T44" fmla="*/ 19 w 59"/>
                <a:gd name="T45" fmla="*/ 1 h 59"/>
                <a:gd name="T46" fmla="*/ 24 w 59"/>
                <a:gd name="T47" fmla="*/ 0 h 59"/>
                <a:gd name="T48" fmla="*/ 30 w 59"/>
                <a:gd name="T49" fmla="*/ 0 h 59"/>
                <a:gd name="T50" fmla="*/ 36 w 59"/>
                <a:gd name="T51" fmla="*/ 0 h 59"/>
                <a:gd name="T52" fmla="*/ 42 w 59"/>
                <a:gd name="T53" fmla="*/ 1 h 59"/>
                <a:gd name="T54" fmla="*/ 46 w 59"/>
                <a:gd name="T55" fmla="*/ 4 h 59"/>
                <a:gd name="T56" fmla="*/ 50 w 59"/>
                <a:gd name="T57" fmla="*/ 9 h 59"/>
                <a:gd name="T58" fmla="*/ 54 w 59"/>
                <a:gd name="T59" fmla="*/ 13 h 59"/>
                <a:gd name="T60" fmla="*/ 57 w 59"/>
                <a:gd name="T61" fmla="*/ 17 h 59"/>
                <a:gd name="T62" fmla="*/ 59 w 59"/>
                <a:gd name="T63" fmla="*/ 23 h 59"/>
                <a:gd name="T64" fmla="*/ 59 w 59"/>
                <a:gd name="T65"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59">
                  <a:moveTo>
                    <a:pt x="59" y="29"/>
                  </a:moveTo>
                  <a:lnTo>
                    <a:pt x="59" y="35"/>
                  </a:lnTo>
                  <a:lnTo>
                    <a:pt x="57" y="40"/>
                  </a:lnTo>
                  <a:lnTo>
                    <a:pt x="54" y="46"/>
                  </a:lnTo>
                  <a:lnTo>
                    <a:pt x="50" y="50"/>
                  </a:lnTo>
                  <a:lnTo>
                    <a:pt x="46" y="53"/>
                  </a:lnTo>
                  <a:lnTo>
                    <a:pt x="42" y="56"/>
                  </a:lnTo>
                  <a:lnTo>
                    <a:pt x="36" y="58"/>
                  </a:lnTo>
                  <a:lnTo>
                    <a:pt x="30" y="59"/>
                  </a:lnTo>
                  <a:lnTo>
                    <a:pt x="24" y="58"/>
                  </a:lnTo>
                  <a:lnTo>
                    <a:pt x="19" y="56"/>
                  </a:lnTo>
                  <a:lnTo>
                    <a:pt x="13" y="53"/>
                  </a:lnTo>
                  <a:lnTo>
                    <a:pt x="8" y="50"/>
                  </a:lnTo>
                  <a:lnTo>
                    <a:pt x="6" y="46"/>
                  </a:lnTo>
                  <a:lnTo>
                    <a:pt x="3" y="40"/>
                  </a:lnTo>
                  <a:lnTo>
                    <a:pt x="1" y="35"/>
                  </a:lnTo>
                  <a:lnTo>
                    <a:pt x="0" y="29"/>
                  </a:lnTo>
                  <a:lnTo>
                    <a:pt x="1" y="23"/>
                  </a:lnTo>
                  <a:lnTo>
                    <a:pt x="3" y="17"/>
                  </a:lnTo>
                  <a:lnTo>
                    <a:pt x="6" y="13"/>
                  </a:lnTo>
                  <a:lnTo>
                    <a:pt x="8" y="9"/>
                  </a:lnTo>
                  <a:lnTo>
                    <a:pt x="13" y="4"/>
                  </a:lnTo>
                  <a:lnTo>
                    <a:pt x="19" y="1"/>
                  </a:lnTo>
                  <a:lnTo>
                    <a:pt x="24" y="0"/>
                  </a:lnTo>
                  <a:lnTo>
                    <a:pt x="30" y="0"/>
                  </a:lnTo>
                  <a:lnTo>
                    <a:pt x="36" y="0"/>
                  </a:lnTo>
                  <a:lnTo>
                    <a:pt x="42" y="1"/>
                  </a:lnTo>
                  <a:lnTo>
                    <a:pt x="46" y="4"/>
                  </a:lnTo>
                  <a:lnTo>
                    <a:pt x="50" y="9"/>
                  </a:lnTo>
                  <a:lnTo>
                    <a:pt x="54" y="13"/>
                  </a:lnTo>
                  <a:lnTo>
                    <a:pt x="57" y="17"/>
                  </a:lnTo>
                  <a:lnTo>
                    <a:pt x="59" y="23"/>
                  </a:lnTo>
                  <a:lnTo>
                    <a:pt x="59" y="2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sp>
        <p:nvSpPr>
          <p:cNvPr id="62" name="TextBox 61">
            <a:extLst>
              <a:ext uri="{FF2B5EF4-FFF2-40B4-BE49-F238E27FC236}">
                <a16:creationId xmlns:a16="http://schemas.microsoft.com/office/drawing/2014/main" id="{AE2D68F0-810E-A74A-9220-E3D0E29DB56C}"/>
              </a:ext>
            </a:extLst>
          </p:cNvPr>
          <p:cNvSpPr txBox="1"/>
          <p:nvPr/>
        </p:nvSpPr>
        <p:spPr>
          <a:xfrm>
            <a:off x="8492413" y="4363961"/>
            <a:ext cx="1533040" cy="646331"/>
          </a:xfrm>
          <a:prstGeom prst="rect">
            <a:avLst/>
          </a:prstGeom>
          <a:noFill/>
        </p:spPr>
        <p:txBody>
          <a:bodyPr wrap="square" rtlCol="0">
            <a:spAutoFit/>
          </a:bodyPr>
          <a:lstStyle/>
          <a:p>
            <a:pPr algn="ctr"/>
            <a:r>
              <a:rPr lang="en-US" dirty="0">
                <a:solidFill>
                  <a:srgbClr val="4A9560"/>
                </a:solidFill>
              </a:rPr>
              <a:t>Basic Raw Materials</a:t>
            </a:r>
          </a:p>
        </p:txBody>
      </p:sp>
      <p:cxnSp>
        <p:nvCxnSpPr>
          <p:cNvPr id="172032" name="Straight Arrow Connector 172031">
            <a:extLst>
              <a:ext uri="{FF2B5EF4-FFF2-40B4-BE49-F238E27FC236}">
                <a16:creationId xmlns:a16="http://schemas.microsoft.com/office/drawing/2014/main" id="{2AE42D72-B20C-3E42-A5E0-4B96F7AE7D59}"/>
              </a:ext>
            </a:extLst>
          </p:cNvPr>
          <p:cNvCxnSpPr>
            <a:cxnSpLocks/>
          </p:cNvCxnSpPr>
          <p:nvPr/>
        </p:nvCxnSpPr>
        <p:spPr>
          <a:xfrm flipH="1">
            <a:off x="6515465" y="4009759"/>
            <a:ext cx="543134" cy="0"/>
          </a:xfrm>
          <a:prstGeom prst="straightConnector1">
            <a:avLst/>
          </a:prstGeom>
          <a:ln w="41275" cap="rnd">
            <a:solidFill>
              <a:srgbClr val="4A9560"/>
            </a:solidFill>
            <a:round/>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88AEAC51-4A33-0949-A35B-1A6E89A81E2A}"/>
              </a:ext>
            </a:extLst>
          </p:cNvPr>
          <p:cNvCxnSpPr>
            <a:cxnSpLocks/>
          </p:cNvCxnSpPr>
          <p:nvPr/>
        </p:nvCxnSpPr>
        <p:spPr>
          <a:xfrm>
            <a:off x="3217933" y="3248380"/>
            <a:ext cx="470711" cy="145437"/>
          </a:xfrm>
          <a:prstGeom prst="straightConnector1">
            <a:avLst/>
          </a:prstGeom>
          <a:ln w="41275" cap="rnd">
            <a:solidFill>
              <a:srgbClr val="C00000"/>
            </a:solidFill>
            <a:round/>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43BA8E6A-82A3-0D4C-A781-85DDACC713DF}"/>
              </a:ext>
            </a:extLst>
          </p:cNvPr>
          <p:cNvCxnSpPr>
            <a:cxnSpLocks/>
          </p:cNvCxnSpPr>
          <p:nvPr/>
        </p:nvCxnSpPr>
        <p:spPr>
          <a:xfrm>
            <a:off x="3719761" y="3395360"/>
            <a:ext cx="488307" cy="147619"/>
          </a:xfrm>
          <a:prstGeom prst="straightConnector1">
            <a:avLst/>
          </a:prstGeom>
          <a:ln w="41275" cap="rnd">
            <a:solidFill>
              <a:srgbClr val="C00000"/>
            </a:solidFill>
            <a:round/>
            <a:tailEnd type="triangle"/>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id="{0B617C15-E5B3-6C4E-8A7B-3E37B8D22327}"/>
              </a:ext>
            </a:extLst>
          </p:cNvPr>
          <p:cNvPicPr>
            <a:picLocks noChangeAspect="1"/>
          </p:cNvPicPr>
          <p:nvPr/>
        </p:nvPicPr>
        <p:blipFill>
          <a:blip r:embed="rId6"/>
          <a:stretch>
            <a:fillRect/>
          </a:stretch>
        </p:blipFill>
        <p:spPr>
          <a:xfrm>
            <a:off x="8310047" y="3093497"/>
            <a:ext cx="627134" cy="537908"/>
          </a:xfrm>
          <a:prstGeom prst="rect">
            <a:avLst/>
          </a:prstGeom>
        </p:spPr>
      </p:pic>
      <p:cxnSp>
        <p:nvCxnSpPr>
          <p:cNvPr id="55" name="Straight Arrow Connector 54">
            <a:extLst>
              <a:ext uri="{FF2B5EF4-FFF2-40B4-BE49-F238E27FC236}">
                <a16:creationId xmlns:a16="http://schemas.microsoft.com/office/drawing/2014/main" id="{4DA928A4-F8F2-194E-AF32-E9FEBBB2AF11}"/>
              </a:ext>
            </a:extLst>
          </p:cNvPr>
          <p:cNvCxnSpPr>
            <a:cxnSpLocks/>
          </p:cNvCxnSpPr>
          <p:nvPr/>
        </p:nvCxnSpPr>
        <p:spPr>
          <a:xfrm>
            <a:off x="4250576" y="3549699"/>
            <a:ext cx="420317" cy="133910"/>
          </a:xfrm>
          <a:prstGeom prst="straightConnector1">
            <a:avLst/>
          </a:prstGeom>
          <a:ln w="41275" cap="rnd">
            <a:solidFill>
              <a:srgbClr val="C00000"/>
            </a:solidFill>
            <a:round/>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54D4D20F-9554-0E45-97C0-3E9C0A2D7B1A}"/>
              </a:ext>
            </a:extLst>
          </p:cNvPr>
          <p:cNvCxnSpPr>
            <a:cxnSpLocks/>
          </p:cNvCxnSpPr>
          <p:nvPr/>
        </p:nvCxnSpPr>
        <p:spPr>
          <a:xfrm flipV="1">
            <a:off x="3222842" y="4646913"/>
            <a:ext cx="470711" cy="145437"/>
          </a:xfrm>
          <a:prstGeom prst="straightConnector1">
            <a:avLst/>
          </a:prstGeom>
          <a:ln w="41275" cap="rnd">
            <a:solidFill>
              <a:srgbClr val="C00000"/>
            </a:solidFill>
            <a:round/>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A60AC8FF-05DB-F149-AF96-1594CF39039C}"/>
              </a:ext>
            </a:extLst>
          </p:cNvPr>
          <p:cNvCxnSpPr>
            <a:cxnSpLocks/>
          </p:cNvCxnSpPr>
          <p:nvPr/>
        </p:nvCxnSpPr>
        <p:spPr>
          <a:xfrm flipV="1">
            <a:off x="3723971" y="4483218"/>
            <a:ext cx="488307" cy="147619"/>
          </a:xfrm>
          <a:prstGeom prst="straightConnector1">
            <a:avLst/>
          </a:prstGeom>
          <a:ln w="41275" cap="rnd">
            <a:solidFill>
              <a:srgbClr val="C00000"/>
            </a:solidFill>
            <a:round/>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A6653754-A1FA-5C4B-ADA7-BEE5F36FC59E}"/>
              </a:ext>
            </a:extLst>
          </p:cNvPr>
          <p:cNvCxnSpPr>
            <a:cxnSpLocks/>
          </p:cNvCxnSpPr>
          <p:nvPr/>
        </p:nvCxnSpPr>
        <p:spPr>
          <a:xfrm flipV="1">
            <a:off x="4244338" y="4340972"/>
            <a:ext cx="420317" cy="133910"/>
          </a:xfrm>
          <a:prstGeom prst="straightConnector1">
            <a:avLst/>
          </a:prstGeom>
          <a:ln w="41275" cap="rnd">
            <a:solidFill>
              <a:srgbClr val="C00000"/>
            </a:solidFill>
            <a:round/>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08229C0-93E8-4A47-8CAE-91E5021937F2}"/>
              </a:ext>
            </a:extLst>
          </p:cNvPr>
          <p:cNvCxnSpPr>
            <a:cxnSpLocks/>
          </p:cNvCxnSpPr>
          <p:nvPr/>
        </p:nvCxnSpPr>
        <p:spPr>
          <a:xfrm flipH="1" flipV="1">
            <a:off x="8480088" y="3979407"/>
            <a:ext cx="228600" cy="507"/>
          </a:xfrm>
          <a:prstGeom prst="straightConnector1">
            <a:avLst/>
          </a:prstGeom>
          <a:ln w="41275" cap="rnd">
            <a:solidFill>
              <a:srgbClr val="4A9560"/>
            </a:solidFill>
            <a:round/>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ABCB3B6-29D0-FF4E-B8E8-6F61601B5C2F}"/>
              </a:ext>
            </a:extLst>
          </p:cNvPr>
          <p:cNvPicPr>
            <a:picLocks noChangeAspect="1"/>
          </p:cNvPicPr>
          <p:nvPr/>
        </p:nvPicPr>
        <p:blipFill>
          <a:blip r:embed="rId7"/>
          <a:stretch>
            <a:fillRect/>
          </a:stretch>
        </p:blipFill>
        <p:spPr>
          <a:xfrm>
            <a:off x="4824655" y="3501204"/>
            <a:ext cx="1581150" cy="885825"/>
          </a:xfrm>
          <a:prstGeom prst="rect">
            <a:avLst/>
          </a:prstGeom>
        </p:spPr>
      </p:pic>
      <p:sp>
        <p:nvSpPr>
          <p:cNvPr id="39" name="Rectangle 735">
            <a:extLst>
              <a:ext uri="{FF2B5EF4-FFF2-40B4-BE49-F238E27FC236}">
                <a16:creationId xmlns:a16="http://schemas.microsoft.com/office/drawing/2014/main" id="{D616DA62-C07D-FD47-BA24-C0C01A608CCB}"/>
              </a:ext>
            </a:extLst>
          </p:cNvPr>
          <p:cNvSpPr>
            <a:spLocks noChangeArrowheads="1"/>
          </p:cNvSpPr>
          <p:nvPr/>
        </p:nvSpPr>
        <p:spPr bwMode="auto">
          <a:xfrm>
            <a:off x="272498" y="230602"/>
            <a:ext cx="1068546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fontAlgn="base"/>
            <a:r>
              <a:rPr lang="en-US" sz="2200" b="1" dirty="0">
                <a:solidFill>
                  <a:srgbClr val="448555"/>
                </a:solidFill>
                <a:effectLst/>
                <a:latin typeface="+mn-lt"/>
                <a:ea typeface="Times New Roman" panose="02020603050405020304" pitchFamily="18" charset="0"/>
              </a:rPr>
              <a:t>REPLACING EXTRACTION AND SYNTHESIS WITH PRECISION FERMENTATION</a:t>
            </a:r>
            <a:endParaRPr lang="en-AT" sz="2200" dirty="0">
              <a:solidFill>
                <a:srgbClr val="448555"/>
              </a:solidFill>
              <a:effectLst/>
              <a:latin typeface="+mn-lt"/>
              <a:ea typeface="Times New Roman" panose="02020603050405020304" pitchFamily="18" charset="0"/>
            </a:endParaRPr>
          </a:p>
          <a:p>
            <a:r>
              <a:rPr lang="en-US" altLang="en-US" sz="2200" dirty="0">
                <a:solidFill>
                  <a:srgbClr val="448555"/>
                </a:solidFill>
                <a:latin typeface="+mn-lt"/>
              </a:rPr>
              <a:t>“CELLULAR FACTORIES”</a:t>
            </a:r>
            <a:r>
              <a:rPr kumimoji="0" lang="en-US" altLang="en-US" sz="2200" b="0" i="0" u="none" strike="noStrike" cap="none" normalizeH="0" baseline="0" dirty="0">
                <a:ln>
                  <a:noFill/>
                </a:ln>
                <a:solidFill>
                  <a:srgbClr val="448555"/>
                </a:solidFill>
                <a:latin typeface="+mn-lt"/>
              </a:rPr>
              <a:t> FOR MAKING SUSTAINABLE INGREDIENTS</a:t>
            </a:r>
            <a:endParaRPr kumimoji="0" lang="en-US" altLang="en-US" sz="2200" b="0" i="0" u="none" strike="noStrike" cap="none" normalizeH="0" baseline="0" dirty="0">
              <a:ln>
                <a:noFill/>
              </a:ln>
              <a:solidFill>
                <a:srgbClr val="448555"/>
              </a:solidFill>
              <a:effectLst/>
              <a:latin typeface="+mn-lt"/>
            </a:endParaRPr>
          </a:p>
        </p:txBody>
      </p:sp>
      <p:sp>
        <p:nvSpPr>
          <p:cNvPr id="4" name="TextBox 3">
            <a:extLst>
              <a:ext uri="{FF2B5EF4-FFF2-40B4-BE49-F238E27FC236}">
                <a16:creationId xmlns:a16="http://schemas.microsoft.com/office/drawing/2014/main" id="{2E330190-3BFA-8E49-9B8E-3706ED2E3F5D}"/>
              </a:ext>
            </a:extLst>
          </p:cNvPr>
          <p:cNvSpPr txBox="1"/>
          <p:nvPr/>
        </p:nvSpPr>
        <p:spPr>
          <a:xfrm>
            <a:off x="10010801" y="3283820"/>
            <a:ext cx="1790164" cy="1200329"/>
          </a:xfrm>
          <a:prstGeom prst="rect">
            <a:avLst/>
          </a:prstGeom>
          <a:noFill/>
        </p:spPr>
        <p:txBody>
          <a:bodyPr wrap="square" rtlCol="0">
            <a:spAutoFit/>
          </a:bodyPr>
          <a:lstStyle/>
          <a:p>
            <a:r>
              <a:rPr lang="en-US" i="1" dirty="0"/>
              <a:t>Sustainable</a:t>
            </a:r>
          </a:p>
          <a:p>
            <a:r>
              <a:rPr lang="en-US" i="1" dirty="0"/>
              <a:t>Secure</a:t>
            </a:r>
          </a:p>
          <a:p>
            <a:r>
              <a:rPr lang="en-US" i="1" dirty="0"/>
              <a:t>Natural</a:t>
            </a:r>
          </a:p>
          <a:p>
            <a:r>
              <a:rPr lang="en-US" i="1" dirty="0"/>
              <a:t>Lower cost</a:t>
            </a:r>
          </a:p>
        </p:txBody>
      </p:sp>
    </p:spTree>
    <p:extLst>
      <p:ext uri="{BB962C8B-B14F-4D97-AF65-F5344CB8AC3E}">
        <p14:creationId xmlns:p14="http://schemas.microsoft.com/office/powerpoint/2010/main" val="390259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35">
            <a:extLst>
              <a:ext uri="{FF2B5EF4-FFF2-40B4-BE49-F238E27FC236}">
                <a16:creationId xmlns:a16="http://schemas.microsoft.com/office/drawing/2014/main" id="{8139660F-F6EB-0842-A641-D30B924056B5}"/>
              </a:ext>
            </a:extLst>
          </p:cNvPr>
          <p:cNvSpPr>
            <a:spLocks noChangeArrowheads="1"/>
          </p:cNvSpPr>
          <p:nvPr/>
        </p:nvSpPr>
        <p:spPr bwMode="auto">
          <a:xfrm>
            <a:off x="344488" y="258829"/>
            <a:ext cx="1068546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fontAlgn="base"/>
            <a:r>
              <a:rPr lang="en-US" sz="2200" b="1" dirty="0">
                <a:solidFill>
                  <a:srgbClr val="448555"/>
                </a:solidFill>
                <a:latin typeface="+mn-lt"/>
                <a:ea typeface="Times New Roman" panose="02020603050405020304" pitchFamily="18" charset="0"/>
              </a:rPr>
              <a:t>THE OPPORTUNITY: FUNCTIONAL INGREDIENTS</a:t>
            </a:r>
          </a:p>
          <a:p>
            <a:pPr fontAlgn="base"/>
            <a:r>
              <a:rPr lang="en-US" sz="2200" dirty="0">
                <a:solidFill>
                  <a:srgbClr val="448555"/>
                </a:solidFill>
                <a:effectLst/>
                <a:latin typeface="+mn-lt"/>
                <a:ea typeface="Calibri" panose="020F0502020204030204" pitchFamily="34" charset="0"/>
              </a:rPr>
              <a:t>SUSTAINABLE PRODUCTS AND INGREDIENTS FOR A BETTER FUTURE</a:t>
            </a:r>
            <a:r>
              <a:rPr lang="en-AT" sz="2200">
                <a:solidFill>
                  <a:srgbClr val="448555"/>
                </a:solidFill>
                <a:effectLst/>
                <a:latin typeface="+mn-lt"/>
              </a:rPr>
              <a:t> </a:t>
            </a:r>
            <a:endParaRPr kumimoji="0" lang="en-US" altLang="en-US" sz="2200" b="0" i="0" u="none" strike="noStrike" cap="none" normalizeH="0" baseline="0" dirty="0">
              <a:ln>
                <a:noFill/>
              </a:ln>
              <a:solidFill>
                <a:srgbClr val="448555"/>
              </a:solidFill>
              <a:effectLst/>
              <a:latin typeface="+mn-lt"/>
            </a:endParaRPr>
          </a:p>
        </p:txBody>
      </p:sp>
      <p:sp>
        <p:nvSpPr>
          <p:cNvPr id="13" name="Rectangle 511">
            <a:extLst>
              <a:ext uri="{FF2B5EF4-FFF2-40B4-BE49-F238E27FC236}">
                <a16:creationId xmlns:a16="http://schemas.microsoft.com/office/drawing/2014/main" id="{D6DEA286-0495-094B-BB03-84F4C9E8AD50}"/>
              </a:ext>
            </a:extLst>
          </p:cNvPr>
          <p:cNvSpPr>
            <a:spLocks noChangeArrowheads="1"/>
          </p:cNvSpPr>
          <p:nvPr/>
        </p:nvSpPr>
        <p:spPr bwMode="auto">
          <a:xfrm>
            <a:off x="-3128812" y="2838451"/>
            <a:ext cx="1726335" cy="731838"/>
          </a:xfrm>
          <a:prstGeom prst="rect">
            <a:avLst/>
          </a:prstGeom>
          <a:solidFill>
            <a:srgbClr val="4A95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4" name="Rectangle 512">
            <a:extLst>
              <a:ext uri="{FF2B5EF4-FFF2-40B4-BE49-F238E27FC236}">
                <a16:creationId xmlns:a16="http://schemas.microsoft.com/office/drawing/2014/main" id="{31136C33-0338-0E4A-B35F-A47E689C4BDE}"/>
              </a:ext>
            </a:extLst>
          </p:cNvPr>
          <p:cNvSpPr>
            <a:spLocks noChangeArrowheads="1"/>
          </p:cNvSpPr>
          <p:nvPr/>
        </p:nvSpPr>
        <p:spPr bwMode="auto">
          <a:xfrm>
            <a:off x="-3128812" y="5110163"/>
            <a:ext cx="1726335" cy="731838"/>
          </a:xfrm>
          <a:prstGeom prst="rect">
            <a:avLst/>
          </a:prstGeom>
          <a:solidFill>
            <a:srgbClr val="4A95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5" name="Rectangle 513">
            <a:extLst>
              <a:ext uri="{FF2B5EF4-FFF2-40B4-BE49-F238E27FC236}">
                <a16:creationId xmlns:a16="http://schemas.microsoft.com/office/drawing/2014/main" id="{2B90A97C-1816-064C-BBEB-99E2DE8D5C72}"/>
              </a:ext>
            </a:extLst>
          </p:cNvPr>
          <p:cNvSpPr>
            <a:spLocks noChangeArrowheads="1"/>
          </p:cNvSpPr>
          <p:nvPr/>
        </p:nvSpPr>
        <p:spPr bwMode="auto">
          <a:xfrm>
            <a:off x="-3252637" y="2106612"/>
            <a:ext cx="1726335" cy="731838"/>
          </a:xfrm>
          <a:prstGeom prst="rect">
            <a:avLst/>
          </a:prstGeom>
          <a:solidFill>
            <a:srgbClr val="0A9A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6" name="Rectangle 537">
            <a:extLst>
              <a:ext uri="{FF2B5EF4-FFF2-40B4-BE49-F238E27FC236}">
                <a16:creationId xmlns:a16="http://schemas.microsoft.com/office/drawing/2014/main" id="{E6BBF070-19AC-A545-AB6E-115B31E9F648}"/>
              </a:ext>
            </a:extLst>
          </p:cNvPr>
          <p:cNvSpPr>
            <a:spLocks noChangeArrowheads="1"/>
          </p:cNvSpPr>
          <p:nvPr/>
        </p:nvSpPr>
        <p:spPr bwMode="auto">
          <a:xfrm>
            <a:off x="-3128812" y="4352926"/>
            <a:ext cx="1726335" cy="733425"/>
          </a:xfrm>
          <a:prstGeom prst="rect">
            <a:avLst/>
          </a:prstGeom>
          <a:solidFill>
            <a:srgbClr val="4A95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7" name="Rectangle 538">
            <a:extLst>
              <a:ext uri="{FF2B5EF4-FFF2-40B4-BE49-F238E27FC236}">
                <a16:creationId xmlns:a16="http://schemas.microsoft.com/office/drawing/2014/main" id="{D4557C30-F917-C44A-A34C-32E03AFB6133}"/>
              </a:ext>
            </a:extLst>
          </p:cNvPr>
          <p:cNvSpPr>
            <a:spLocks noChangeArrowheads="1"/>
          </p:cNvSpPr>
          <p:nvPr/>
        </p:nvSpPr>
        <p:spPr bwMode="auto">
          <a:xfrm>
            <a:off x="-3128812" y="3595688"/>
            <a:ext cx="1726335" cy="731838"/>
          </a:xfrm>
          <a:prstGeom prst="rect">
            <a:avLst/>
          </a:prstGeom>
          <a:solidFill>
            <a:srgbClr val="4A95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pic>
        <p:nvPicPr>
          <p:cNvPr id="23" name="Picture 677">
            <a:extLst>
              <a:ext uri="{FF2B5EF4-FFF2-40B4-BE49-F238E27FC236}">
                <a16:creationId xmlns:a16="http://schemas.microsoft.com/office/drawing/2014/main" id="{03904C14-2C2B-E945-8BA5-80B7320F93F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678386" y="4722565"/>
            <a:ext cx="1233488"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79">
            <a:extLst>
              <a:ext uri="{FF2B5EF4-FFF2-40B4-BE49-F238E27FC236}">
                <a16:creationId xmlns:a16="http://schemas.microsoft.com/office/drawing/2014/main" id="{9462F3DC-529E-2B46-A9BF-CA15BE18A78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995229" y="3521782"/>
            <a:ext cx="1290077" cy="129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784">
            <a:extLst>
              <a:ext uri="{FF2B5EF4-FFF2-40B4-BE49-F238E27FC236}">
                <a16:creationId xmlns:a16="http://schemas.microsoft.com/office/drawing/2014/main" id="{69D9C1CA-3EC0-9F4C-93D6-A6DCD6991DA3}"/>
              </a:ext>
            </a:extLst>
          </p:cNvPr>
          <p:cNvSpPr>
            <a:spLocks noChangeArrowheads="1"/>
          </p:cNvSpPr>
          <p:nvPr/>
        </p:nvSpPr>
        <p:spPr bwMode="auto">
          <a:xfrm>
            <a:off x="55161" y="1134157"/>
            <a:ext cx="120762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effectLst/>
                <a:latin typeface="NeueHaasGroteskText Pro" panose="020B0504020202020204" pitchFamily="34" charset="0"/>
              </a:rPr>
              <a:t>Our technology </a:t>
            </a:r>
            <a:r>
              <a:rPr lang="en-US" altLang="en-US" dirty="0">
                <a:latin typeface="NeueHaasGroteskText Pro" panose="020B0504020202020204" pitchFamily="34" charset="0"/>
              </a:rPr>
              <a:t>replaces unsustainably produced ingredients at</a:t>
            </a:r>
            <a:r>
              <a:rPr kumimoji="0" lang="en-US" altLang="en-US" i="0" u="none" strike="noStrike" cap="none" normalizeH="0" baseline="0" dirty="0">
                <a:ln>
                  <a:noFill/>
                </a:ln>
                <a:effectLst/>
                <a:latin typeface="NeueHaasGroteskText Pro" panose="020B0504020202020204" pitchFamily="34" charset="0"/>
              </a:rPr>
              <a:t> lower cost across multiple market segments</a:t>
            </a:r>
          </a:p>
        </p:txBody>
      </p:sp>
      <p:sp>
        <p:nvSpPr>
          <p:cNvPr id="28" name="Rectangle 786">
            <a:extLst>
              <a:ext uri="{FF2B5EF4-FFF2-40B4-BE49-F238E27FC236}">
                <a16:creationId xmlns:a16="http://schemas.microsoft.com/office/drawing/2014/main" id="{7EEC318B-FE77-6443-BEF2-5FAD93747788}"/>
              </a:ext>
            </a:extLst>
          </p:cNvPr>
          <p:cNvSpPr>
            <a:spLocks noChangeArrowheads="1"/>
          </p:cNvSpPr>
          <p:nvPr/>
        </p:nvSpPr>
        <p:spPr bwMode="auto">
          <a:xfrm>
            <a:off x="3908318" y="6175048"/>
            <a:ext cx="47450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en-US" altLang="en-US" sz="1400" b="1" i="0" u="none" strike="noStrike" cap="none" normalizeH="0" baseline="0" dirty="0">
                <a:ln>
                  <a:noFill/>
                </a:ln>
                <a:solidFill>
                  <a:schemeClr val="bg2">
                    <a:lumMod val="75000"/>
                  </a:schemeClr>
                </a:solidFill>
                <a:effectLst/>
                <a:latin typeface="NeueHaasGroteskText Pro"/>
              </a:rPr>
              <a:t>Cannabinoids</a:t>
            </a:r>
          </a:p>
          <a:p>
            <a:pPr algn="ctr"/>
            <a:r>
              <a:rPr kumimoji="0" lang="en-US" altLang="en-US" sz="1400" b="1" i="0" u="none" strike="noStrike" cap="none" normalizeH="0" baseline="0" dirty="0">
                <a:ln>
                  <a:noFill/>
                </a:ln>
                <a:solidFill>
                  <a:schemeClr val="bg2">
                    <a:lumMod val="75000"/>
                  </a:schemeClr>
                </a:solidFill>
                <a:effectLst/>
                <a:latin typeface="NeueHaasGroteskText Pro"/>
              </a:rPr>
              <a:t>~$1.0 billion market</a:t>
            </a:r>
            <a:br>
              <a:rPr lang="en-US" altLang="en-US" sz="1400" b="1" i="0" u="none" strike="noStrike" cap="none" normalizeH="0" baseline="0" dirty="0">
                <a:ln>
                  <a:noFill/>
                </a:ln>
                <a:solidFill>
                  <a:schemeClr val="bg2">
                    <a:lumMod val="75000"/>
                  </a:schemeClr>
                </a:solidFill>
                <a:effectLst/>
                <a:latin typeface="NeueHaasGroteskText Pro" panose="020B0504020202020204" pitchFamily="34" charset="0"/>
              </a:rPr>
            </a:br>
            <a:r>
              <a:rPr lang="en-US" altLang="en-US" sz="1400" i="1" dirty="0">
                <a:solidFill>
                  <a:schemeClr val="bg2">
                    <a:lumMod val="75000"/>
                  </a:schemeClr>
                </a:solidFill>
                <a:latin typeface="NeueHaasGroteskText Pro"/>
              </a:rPr>
              <a:t>Replaces unsustainable chemical and extraction processes</a:t>
            </a:r>
            <a:endParaRPr kumimoji="0" lang="en-US" altLang="en-US" sz="2400" b="0" i="1" u="none" strike="noStrike" cap="none" normalizeH="0" baseline="0" dirty="0">
              <a:ln>
                <a:noFill/>
              </a:ln>
              <a:solidFill>
                <a:schemeClr val="bg2">
                  <a:lumMod val="75000"/>
                </a:schemeClr>
              </a:solidFill>
              <a:effectLst/>
              <a:latin typeface="NeueHaasGroteskText Pro"/>
            </a:endParaRPr>
          </a:p>
        </p:txBody>
      </p:sp>
      <p:sp>
        <p:nvSpPr>
          <p:cNvPr id="29" name="Rectangle 788">
            <a:extLst>
              <a:ext uri="{FF2B5EF4-FFF2-40B4-BE49-F238E27FC236}">
                <a16:creationId xmlns:a16="http://schemas.microsoft.com/office/drawing/2014/main" id="{8095CC8A-9B19-D846-B4B5-FD247DBA54EB}"/>
              </a:ext>
            </a:extLst>
          </p:cNvPr>
          <p:cNvSpPr>
            <a:spLocks noChangeArrowheads="1"/>
          </p:cNvSpPr>
          <p:nvPr/>
        </p:nvSpPr>
        <p:spPr bwMode="auto">
          <a:xfrm>
            <a:off x="8153889" y="1906251"/>
            <a:ext cx="273224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en-US" altLang="en-US" sz="1400" b="1" i="0" u="none" strike="noStrike" cap="none" normalizeH="0" baseline="0" dirty="0">
                <a:ln>
                  <a:noFill/>
                </a:ln>
                <a:solidFill>
                  <a:schemeClr val="bg2">
                    <a:lumMod val="75000"/>
                  </a:schemeClr>
                </a:solidFill>
                <a:effectLst/>
                <a:latin typeface="NeueHaasGroteskText Pro"/>
              </a:rPr>
              <a:t>Natural Food Preservatives</a:t>
            </a:r>
          </a:p>
          <a:p>
            <a:pPr algn="ctr"/>
            <a:r>
              <a:rPr kumimoji="0" lang="en-US" altLang="en-US" sz="1400" b="1" i="0" u="none" strike="noStrike" cap="none" normalizeH="0" baseline="0" dirty="0">
                <a:ln>
                  <a:noFill/>
                </a:ln>
                <a:solidFill>
                  <a:schemeClr val="bg2">
                    <a:lumMod val="75000"/>
                  </a:schemeClr>
                </a:solidFill>
                <a:effectLst/>
                <a:latin typeface="NeueHaasGroteskText Pro"/>
              </a:rPr>
              <a:t>~$0.5 billion market</a:t>
            </a:r>
            <a:br>
              <a:rPr lang="en-US" altLang="en-US" sz="1400" b="1" i="0" u="none" strike="noStrike" cap="none" normalizeH="0" baseline="0" dirty="0">
                <a:ln>
                  <a:noFill/>
                </a:ln>
                <a:solidFill>
                  <a:schemeClr val="bg2">
                    <a:lumMod val="75000"/>
                  </a:schemeClr>
                </a:solidFill>
                <a:effectLst/>
                <a:latin typeface="NeueHaasGroteskText Pro" panose="020B0504020202020204" pitchFamily="34" charset="0"/>
              </a:rPr>
            </a:br>
            <a:r>
              <a:rPr lang="en-US" altLang="en-US" sz="1400" i="1" dirty="0">
                <a:solidFill>
                  <a:schemeClr val="bg2">
                    <a:lumMod val="75000"/>
                  </a:schemeClr>
                </a:solidFill>
                <a:latin typeface="NeueHaasGroteskText Pro"/>
              </a:rPr>
              <a:t>Replaces synthetic ingredients with clean label</a:t>
            </a:r>
            <a:endParaRPr lang="en-US" altLang="en-US" sz="2400" b="0" i="1" u="none" strike="noStrike" cap="none" normalizeH="0" baseline="0" dirty="0">
              <a:ln>
                <a:noFill/>
              </a:ln>
              <a:solidFill>
                <a:schemeClr val="bg2">
                  <a:lumMod val="75000"/>
                </a:schemeClr>
              </a:solidFill>
              <a:effectLst/>
              <a:latin typeface="NeueHaasGroteskText Pro"/>
            </a:endParaRPr>
          </a:p>
        </p:txBody>
      </p:sp>
      <p:sp>
        <p:nvSpPr>
          <p:cNvPr id="58" name="Rectangle 823">
            <a:extLst>
              <a:ext uri="{FF2B5EF4-FFF2-40B4-BE49-F238E27FC236}">
                <a16:creationId xmlns:a16="http://schemas.microsoft.com/office/drawing/2014/main" id="{8757789F-6EE1-1F42-837A-4617C4294236}"/>
              </a:ext>
            </a:extLst>
          </p:cNvPr>
          <p:cNvSpPr>
            <a:spLocks noChangeArrowheads="1"/>
          </p:cNvSpPr>
          <p:nvPr/>
        </p:nvSpPr>
        <p:spPr bwMode="auto">
          <a:xfrm>
            <a:off x="-2960537" y="3074988"/>
            <a:ext cx="127701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EFEFE"/>
                </a:solidFill>
                <a:effectLst/>
                <a:latin typeface="NeueHaasGroteskText Pro" panose="020B0504020202020204" pitchFamily="34" charset="0"/>
              </a:rPr>
              <a:t>Supplements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Rectangle 824">
            <a:extLst>
              <a:ext uri="{FF2B5EF4-FFF2-40B4-BE49-F238E27FC236}">
                <a16:creationId xmlns:a16="http://schemas.microsoft.com/office/drawing/2014/main" id="{DB135D37-822C-FE48-A9DB-4C7A5EF24D32}"/>
              </a:ext>
            </a:extLst>
          </p:cNvPr>
          <p:cNvSpPr>
            <a:spLocks noChangeArrowheads="1"/>
          </p:cNvSpPr>
          <p:nvPr/>
        </p:nvSpPr>
        <p:spPr bwMode="auto">
          <a:xfrm>
            <a:off x="-2960537" y="2332038"/>
            <a:ext cx="13132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EFEFE"/>
                </a:solidFill>
                <a:effectLst/>
                <a:latin typeface="NeueHaasGroteskText Pro" panose="020B0504020202020204" pitchFamily="34" charset="0"/>
              </a:rPr>
              <a:t>Cannabinoids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Rectangle 825">
            <a:extLst>
              <a:ext uri="{FF2B5EF4-FFF2-40B4-BE49-F238E27FC236}">
                <a16:creationId xmlns:a16="http://schemas.microsoft.com/office/drawing/2014/main" id="{ECAA71A1-DBAC-CB4E-9EB4-4580E50DB231}"/>
              </a:ext>
            </a:extLst>
          </p:cNvPr>
          <p:cNvSpPr>
            <a:spLocks noChangeArrowheads="1"/>
          </p:cNvSpPr>
          <p:nvPr/>
        </p:nvSpPr>
        <p:spPr bwMode="auto">
          <a:xfrm>
            <a:off x="-2966887" y="3756025"/>
            <a:ext cx="11939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en-US" sz="1400" b="1" i="0" u="none" strike="noStrike" cap="none" normalizeH="0" baseline="0" dirty="0">
                <a:ln>
                  <a:noFill/>
                </a:ln>
                <a:solidFill>
                  <a:srgbClr val="FEFEFE"/>
                </a:solidFill>
                <a:effectLst/>
                <a:latin typeface="NeueHaasGroteskText Pro" panose="020B0504020202020204" pitchFamily="34" charset="0"/>
              </a:rPr>
              <a:t>Food</a:t>
            </a:r>
            <a:br>
              <a:rPr kumimoji="0" lang="en-US" altLang="en-US" sz="1400" b="1" i="0" u="none" strike="noStrike" cap="none" normalizeH="0" baseline="0" dirty="0">
                <a:ln>
                  <a:noFill/>
                </a:ln>
                <a:solidFill>
                  <a:srgbClr val="FEFEFE"/>
                </a:solidFill>
                <a:effectLst/>
                <a:latin typeface="NeueHaasGroteskText Pro" panose="020B0504020202020204" pitchFamily="34" charset="0"/>
              </a:rPr>
            </a:br>
            <a:r>
              <a:rPr kumimoji="0" lang="en-US" altLang="en-US" sz="1400" b="1" i="0" u="none" strike="noStrike" cap="none" normalizeH="0" baseline="0" dirty="0">
                <a:ln>
                  <a:noFill/>
                </a:ln>
                <a:solidFill>
                  <a:srgbClr val="FEFEFE"/>
                </a:solidFill>
                <a:effectLst/>
                <a:latin typeface="NeueHaasGroteskText Pro" panose="020B0504020202020204" pitchFamily="34" charset="0"/>
              </a:rPr>
              <a:t>Preservatives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Rectangle 827">
            <a:extLst>
              <a:ext uri="{FF2B5EF4-FFF2-40B4-BE49-F238E27FC236}">
                <a16:creationId xmlns:a16="http://schemas.microsoft.com/office/drawing/2014/main" id="{6CD6F238-6280-A743-BC74-455B93EA7BFA}"/>
              </a:ext>
            </a:extLst>
          </p:cNvPr>
          <p:cNvSpPr>
            <a:spLocks noChangeArrowheads="1"/>
          </p:cNvSpPr>
          <p:nvPr/>
        </p:nvSpPr>
        <p:spPr bwMode="auto">
          <a:xfrm>
            <a:off x="-2966887" y="4508500"/>
            <a:ext cx="14279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en-US" sz="1400" b="1" i="0" u="none" strike="noStrike" cap="none" normalizeH="0" baseline="0" dirty="0">
                <a:ln>
                  <a:noFill/>
                </a:ln>
                <a:solidFill>
                  <a:srgbClr val="FEFEFE"/>
                </a:solidFill>
                <a:effectLst/>
                <a:latin typeface="NeueHaasGroteskText Pro" panose="020B0504020202020204" pitchFamily="34" charset="0"/>
              </a:rPr>
              <a:t>Flavor &amp;</a:t>
            </a:r>
            <a:br>
              <a:rPr kumimoji="0" lang="en-US" altLang="en-US" sz="1400" b="1" i="0" u="none" strike="noStrike" cap="none" normalizeH="0" baseline="0" dirty="0">
                <a:ln>
                  <a:noFill/>
                </a:ln>
                <a:solidFill>
                  <a:srgbClr val="FEFEFE"/>
                </a:solidFill>
                <a:effectLst/>
                <a:latin typeface="NeueHaasGroteskText Pro" panose="020B0504020202020204" pitchFamily="34" charset="0"/>
              </a:rPr>
            </a:br>
            <a:r>
              <a:rPr kumimoji="0" lang="en-US" altLang="en-US" sz="1400" b="1" i="0" u="none" strike="noStrike" cap="none" normalizeH="0" baseline="0" dirty="0">
                <a:ln>
                  <a:noFill/>
                </a:ln>
                <a:solidFill>
                  <a:srgbClr val="FEFEFE"/>
                </a:solidFill>
                <a:effectLst/>
                <a:latin typeface="NeueHaasGroteskText Pro" panose="020B0504020202020204" pitchFamily="34" charset="0"/>
              </a:rPr>
              <a:t>Fragrance (F&amp;F)</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Rectangle 829">
            <a:extLst>
              <a:ext uri="{FF2B5EF4-FFF2-40B4-BE49-F238E27FC236}">
                <a16:creationId xmlns:a16="http://schemas.microsoft.com/office/drawing/2014/main" id="{0AFD2FE9-BA22-A845-99C2-8C05639C2EA5}"/>
              </a:ext>
            </a:extLst>
          </p:cNvPr>
          <p:cNvSpPr>
            <a:spLocks noChangeArrowheads="1"/>
          </p:cNvSpPr>
          <p:nvPr/>
        </p:nvSpPr>
        <p:spPr bwMode="auto">
          <a:xfrm>
            <a:off x="-2960536" y="5360988"/>
            <a:ext cx="11950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EFEFE"/>
                </a:solidFill>
                <a:effectLst/>
                <a:latin typeface="NeueHaasGroteskText Pro" panose="020B0504020202020204" pitchFamily="34" charset="0"/>
              </a:rPr>
              <a:t>Carotenoids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Rectangle 830">
            <a:extLst>
              <a:ext uri="{FF2B5EF4-FFF2-40B4-BE49-F238E27FC236}">
                <a16:creationId xmlns:a16="http://schemas.microsoft.com/office/drawing/2014/main" id="{CD1307DF-B83E-F643-B627-2117BE08ACFB}"/>
              </a:ext>
            </a:extLst>
          </p:cNvPr>
          <p:cNvSpPr>
            <a:spLocks noChangeArrowheads="1"/>
          </p:cNvSpPr>
          <p:nvPr/>
        </p:nvSpPr>
        <p:spPr bwMode="auto">
          <a:xfrm>
            <a:off x="-1066649" y="2935288"/>
            <a:ext cx="1166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373435"/>
                </a:solidFill>
                <a:effectLst/>
                <a:latin typeface="NeueHaasGroteskText Pro" panose="020B05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Rectangle 9239">
            <a:extLst>
              <a:ext uri="{FF2B5EF4-FFF2-40B4-BE49-F238E27FC236}">
                <a16:creationId xmlns:a16="http://schemas.microsoft.com/office/drawing/2014/main" id="{D377962B-AB23-8E44-A9CA-1F0B066FA7F2}"/>
              </a:ext>
            </a:extLst>
          </p:cNvPr>
          <p:cNvSpPr>
            <a:spLocks noChangeArrowheads="1"/>
          </p:cNvSpPr>
          <p:nvPr/>
        </p:nvSpPr>
        <p:spPr bwMode="auto">
          <a:xfrm>
            <a:off x="731838" y="6532563"/>
            <a:ext cx="130644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effectLst/>
                <a:latin typeface="NeueHaasGroteskText Pro" panose="020B0504020202020204" pitchFamily="34" charset="0"/>
              </a:rPr>
              <a:t>TSX: WLLW /  OTCQB: CANSF</a:t>
            </a:r>
            <a:endParaRPr kumimoji="0" lang="en-US" altLang="en-US" sz="1800" b="0" i="0" u="none" strike="noStrike" cap="none" normalizeH="0" baseline="0" dirty="0">
              <a:ln>
                <a:noFill/>
              </a:ln>
              <a:effectLst/>
              <a:latin typeface="Arial" panose="020B0604020202020204" pitchFamily="34" charset="0"/>
            </a:endParaRPr>
          </a:p>
        </p:txBody>
      </p:sp>
      <p:pic>
        <p:nvPicPr>
          <p:cNvPr id="74" name="Picture 2" descr="Chickens on traditional free range poultry farm Royalty Free Stock Photos">
            <a:extLst>
              <a:ext uri="{FF2B5EF4-FFF2-40B4-BE49-F238E27FC236}">
                <a16:creationId xmlns:a16="http://schemas.microsoft.com/office/drawing/2014/main" id="{772A7D49-CD4E-6241-B1F5-E9802E037B82}"/>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b="-563"/>
          <a:stretch/>
        </p:blipFill>
        <p:spPr bwMode="auto">
          <a:xfrm>
            <a:off x="7308504" y="3484165"/>
            <a:ext cx="1270479" cy="1270479"/>
          </a:xfrm>
          <a:prstGeom prst="ellipse">
            <a:avLst/>
          </a:prstGeom>
          <a:noFill/>
          <a:extLst>
            <a:ext uri="{909E8E84-426E-40DD-AFC4-6F175D3DCCD1}">
              <a14:hiddenFill xmlns:a14="http://schemas.microsoft.com/office/drawing/2010/main">
                <a:solidFill>
                  <a:srgbClr val="FFFFFF"/>
                </a:solidFill>
              </a14:hiddenFill>
            </a:ext>
          </a:extLst>
        </p:spPr>
      </p:pic>
      <p:pic>
        <p:nvPicPr>
          <p:cNvPr id="75" name="Picture 10" descr="Taste — Theoretisches Material. English Language, Unterstufe.">
            <a:extLst>
              <a:ext uri="{FF2B5EF4-FFF2-40B4-BE49-F238E27FC236}">
                <a16:creationId xmlns:a16="http://schemas.microsoft.com/office/drawing/2014/main" id="{AE95A9B7-7299-1047-A761-9E2FB85C9BB9}"/>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6718333" y="1626018"/>
            <a:ext cx="1235028" cy="1235028"/>
          </a:xfrm>
          <a:prstGeom prst="ellipse">
            <a:avLst/>
          </a:prstGeom>
          <a:noFill/>
          <a:extLst>
            <a:ext uri="{909E8E84-426E-40DD-AFC4-6F175D3DCCD1}">
              <a14:hiddenFill xmlns:a14="http://schemas.microsoft.com/office/drawing/2010/main">
                <a:solidFill>
                  <a:srgbClr val="FFFFFF"/>
                </a:solidFill>
              </a14:hiddenFill>
            </a:ext>
          </a:extLst>
        </p:spPr>
      </p:pic>
      <p:pic>
        <p:nvPicPr>
          <p:cNvPr id="33" name="Picture 2" descr="26,100+ Pill Bottle Stock Photos, Pictures &amp; Royalty-Free ...">
            <a:extLst>
              <a:ext uri="{FF2B5EF4-FFF2-40B4-BE49-F238E27FC236}">
                <a16:creationId xmlns:a16="http://schemas.microsoft.com/office/drawing/2014/main" id="{1B00FCE8-ADB5-AF4A-AE27-0DD162CF22F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095" r="16095"/>
          <a:stretch/>
        </p:blipFill>
        <p:spPr bwMode="auto">
          <a:xfrm>
            <a:off x="4626132" y="1592653"/>
            <a:ext cx="1270480" cy="1270480"/>
          </a:xfrm>
          <a:prstGeom prst="ellipse">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id="{9B3C52A6-5DF3-5242-931D-F105B0D6EA84}"/>
              </a:ext>
            </a:extLst>
          </p:cNvPr>
          <p:cNvGrpSpPr/>
          <p:nvPr/>
        </p:nvGrpSpPr>
        <p:grpSpPr>
          <a:xfrm>
            <a:off x="5750623" y="2934368"/>
            <a:ext cx="1114951" cy="1130527"/>
            <a:chOff x="3810001" y="2043113"/>
            <a:chExt cx="1516063" cy="1519238"/>
          </a:xfrm>
        </p:grpSpPr>
        <p:sp>
          <p:nvSpPr>
            <p:cNvPr id="35" name="Freeform 409">
              <a:extLst>
                <a:ext uri="{FF2B5EF4-FFF2-40B4-BE49-F238E27FC236}">
                  <a16:creationId xmlns:a16="http://schemas.microsoft.com/office/drawing/2014/main" id="{DC2FBBE7-5943-1F49-9CF4-719290D930EC}"/>
                </a:ext>
              </a:extLst>
            </p:cNvPr>
            <p:cNvSpPr>
              <a:spLocks/>
            </p:cNvSpPr>
            <p:nvPr/>
          </p:nvSpPr>
          <p:spPr bwMode="auto">
            <a:xfrm>
              <a:off x="3810001" y="2043113"/>
              <a:ext cx="1516063" cy="1519238"/>
            </a:xfrm>
            <a:custGeom>
              <a:avLst/>
              <a:gdLst>
                <a:gd name="T0" fmla="*/ 1580 w 2865"/>
                <a:gd name="T1" fmla="*/ 8 h 2872"/>
                <a:gd name="T2" fmla="*/ 1791 w 2865"/>
                <a:gd name="T3" fmla="*/ 46 h 2872"/>
                <a:gd name="T4" fmla="*/ 1991 w 2865"/>
                <a:gd name="T5" fmla="*/ 114 h 2872"/>
                <a:gd name="T6" fmla="*/ 2176 w 2865"/>
                <a:gd name="T7" fmla="*/ 209 h 2872"/>
                <a:gd name="T8" fmla="*/ 2344 w 2865"/>
                <a:gd name="T9" fmla="*/ 329 h 2872"/>
                <a:gd name="T10" fmla="*/ 2493 w 2865"/>
                <a:gd name="T11" fmla="*/ 471 h 2872"/>
                <a:gd name="T12" fmla="*/ 2621 w 2865"/>
                <a:gd name="T13" fmla="*/ 634 h 2872"/>
                <a:gd name="T14" fmla="*/ 2724 w 2865"/>
                <a:gd name="T15" fmla="*/ 814 h 2872"/>
                <a:gd name="T16" fmla="*/ 2800 w 2865"/>
                <a:gd name="T17" fmla="*/ 1009 h 2872"/>
                <a:gd name="T18" fmla="*/ 2849 w 2865"/>
                <a:gd name="T19" fmla="*/ 1218 h 2872"/>
                <a:gd name="T20" fmla="*/ 2865 w 2865"/>
                <a:gd name="T21" fmla="*/ 1437 h 2872"/>
                <a:gd name="T22" fmla="*/ 2849 w 2865"/>
                <a:gd name="T23" fmla="*/ 1656 h 2872"/>
                <a:gd name="T24" fmla="*/ 2800 w 2865"/>
                <a:gd name="T25" fmla="*/ 1863 h 2872"/>
                <a:gd name="T26" fmla="*/ 2724 w 2865"/>
                <a:gd name="T27" fmla="*/ 2059 h 2872"/>
                <a:gd name="T28" fmla="*/ 2621 w 2865"/>
                <a:gd name="T29" fmla="*/ 2239 h 2872"/>
                <a:gd name="T30" fmla="*/ 2493 w 2865"/>
                <a:gd name="T31" fmla="*/ 2401 h 2872"/>
                <a:gd name="T32" fmla="*/ 2344 w 2865"/>
                <a:gd name="T33" fmla="*/ 2544 h 2872"/>
                <a:gd name="T34" fmla="*/ 2176 w 2865"/>
                <a:gd name="T35" fmla="*/ 2665 h 2872"/>
                <a:gd name="T36" fmla="*/ 1991 w 2865"/>
                <a:gd name="T37" fmla="*/ 2760 h 2872"/>
                <a:gd name="T38" fmla="*/ 1791 w 2865"/>
                <a:gd name="T39" fmla="*/ 2827 h 2872"/>
                <a:gd name="T40" fmla="*/ 1580 w 2865"/>
                <a:gd name="T41" fmla="*/ 2865 h 2872"/>
                <a:gd name="T42" fmla="*/ 1359 w 2865"/>
                <a:gd name="T43" fmla="*/ 2870 h 2872"/>
                <a:gd name="T44" fmla="*/ 1145 w 2865"/>
                <a:gd name="T45" fmla="*/ 2843 h 2872"/>
                <a:gd name="T46" fmla="*/ 941 w 2865"/>
                <a:gd name="T47" fmla="*/ 2786 h 2872"/>
                <a:gd name="T48" fmla="*/ 750 w 2865"/>
                <a:gd name="T49" fmla="*/ 2699 h 2872"/>
                <a:gd name="T50" fmla="*/ 576 w 2865"/>
                <a:gd name="T51" fmla="*/ 2587 h 2872"/>
                <a:gd name="T52" fmla="*/ 420 w 2865"/>
                <a:gd name="T53" fmla="*/ 2452 h 2872"/>
                <a:gd name="T54" fmla="*/ 285 w 2865"/>
                <a:gd name="T55" fmla="*/ 2296 h 2872"/>
                <a:gd name="T56" fmla="*/ 174 w 2865"/>
                <a:gd name="T57" fmla="*/ 2121 h 2872"/>
                <a:gd name="T58" fmla="*/ 88 w 2865"/>
                <a:gd name="T59" fmla="*/ 1931 h 2872"/>
                <a:gd name="T60" fmla="*/ 29 w 2865"/>
                <a:gd name="T61" fmla="*/ 1726 h 2872"/>
                <a:gd name="T62" fmla="*/ 2 w 2865"/>
                <a:gd name="T63" fmla="*/ 1510 h 2872"/>
                <a:gd name="T64" fmla="*/ 8 w 2865"/>
                <a:gd name="T65" fmla="*/ 1290 h 2872"/>
                <a:gd name="T66" fmla="*/ 46 w 2865"/>
                <a:gd name="T67" fmla="*/ 1077 h 2872"/>
                <a:gd name="T68" fmla="*/ 114 w 2865"/>
                <a:gd name="T69" fmla="*/ 877 h 2872"/>
                <a:gd name="T70" fmla="*/ 209 w 2865"/>
                <a:gd name="T71" fmla="*/ 693 h 2872"/>
                <a:gd name="T72" fmla="*/ 328 w 2865"/>
                <a:gd name="T73" fmla="*/ 523 h 2872"/>
                <a:gd name="T74" fmla="*/ 470 w 2865"/>
                <a:gd name="T75" fmla="*/ 373 h 2872"/>
                <a:gd name="T76" fmla="*/ 632 w 2865"/>
                <a:gd name="T77" fmla="*/ 246 h 2872"/>
                <a:gd name="T78" fmla="*/ 812 w 2865"/>
                <a:gd name="T79" fmla="*/ 143 h 2872"/>
                <a:gd name="T80" fmla="*/ 1007 w 2865"/>
                <a:gd name="T81" fmla="*/ 65 h 2872"/>
                <a:gd name="T82" fmla="*/ 1215 w 2865"/>
                <a:gd name="T83" fmla="*/ 18 h 2872"/>
                <a:gd name="T84" fmla="*/ 1433 w 2865"/>
                <a:gd name="T85" fmla="*/ 0 h 2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5" h="2872">
                  <a:moveTo>
                    <a:pt x="1433" y="0"/>
                  </a:moveTo>
                  <a:lnTo>
                    <a:pt x="1507" y="3"/>
                  </a:lnTo>
                  <a:lnTo>
                    <a:pt x="1580" y="8"/>
                  </a:lnTo>
                  <a:lnTo>
                    <a:pt x="1652" y="18"/>
                  </a:lnTo>
                  <a:lnTo>
                    <a:pt x="1722" y="31"/>
                  </a:lnTo>
                  <a:lnTo>
                    <a:pt x="1791" y="46"/>
                  </a:lnTo>
                  <a:lnTo>
                    <a:pt x="1858" y="65"/>
                  </a:lnTo>
                  <a:lnTo>
                    <a:pt x="1926" y="88"/>
                  </a:lnTo>
                  <a:lnTo>
                    <a:pt x="1991" y="114"/>
                  </a:lnTo>
                  <a:lnTo>
                    <a:pt x="2054" y="143"/>
                  </a:lnTo>
                  <a:lnTo>
                    <a:pt x="2115" y="175"/>
                  </a:lnTo>
                  <a:lnTo>
                    <a:pt x="2176" y="209"/>
                  </a:lnTo>
                  <a:lnTo>
                    <a:pt x="2233" y="246"/>
                  </a:lnTo>
                  <a:lnTo>
                    <a:pt x="2289" y="285"/>
                  </a:lnTo>
                  <a:lnTo>
                    <a:pt x="2344" y="329"/>
                  </a:lnTo>
                  <a:lnTo>
                    <a:pt x="2395" y="373"/>
                  </a:lnTo>
                  <a:lnTo>
                    <a:pt x="2446" y="421"/>
                  </a:lnTo>
                  <a:lnTo>
                    <a:pt x="2493" y="471"/>
                  </a:lnTo>
                  <a:lnTo>
                    <a:pt x="2538" y="523"/>
                  </a:lnTo>
                  <a:lnTo>
                    <a:pt x="2581" y="578"/>
                  </a:lnTo>
                  <a:lnTo>
                    <a:pt x="2621" y="634"/>
                  </a:lnTo>
                  <a:lnTo>
                    <a:pt x="2658" y="693"/>
                  </a:lnTo>
                  <a:lnTo>
                    <a:pt x="2693" y="752"/>
                  </a:lnTo>
                  <a:lnTo>
                    <a:pt x="2724" y="814"/>
                  </a:lnTo>
                  <a:lnTo>
                    <a:pt x="2753" y="877"/>
                  </a:lnTo>
                  <a:lnTo>
                    <a:pt x="2779" y="943"/>
                  </a:lnTo>
                  <a:lnTo>
                    <a:pt x="2800" y="1009"/>
                  </a:lnTo>
                  <a:lnTo>
                    <a:pt x="2821" y="1077"/>
                  </a:lnTo>
                  <a:lnTo>
                    <a:pt x="2836" y="1148"/>
                  </a:lnTo>
                  <a:lnTo>
                    <a:pt x="2849" y="1218"/>
                  </a:lnTo>
                  <a:lnTo>
                    <a:pt x="2858" y="1290"/>
                  </a:lnTo>
                  <a:lnTo>
                    <a:pt x="2864" y="1362"/>
                  </a:lnTo>
                  <a:lnTo>
                    <a:pt x="2865" y="1437"/>
                  </a:lnTo>
                  <a:lnTo>
                    <a:pt x="2864" y="1510"/>
                  </a:lnTo>
                  <a:lnTo>
                    <a:pt x="2858" y="1584"/>
                  </a:lnTo>
                  <a:lnTo>
                    <a:pt x="2849" y="1656"/>
                  </a:lnTo>
                  <a:lnTo>
                    <a:pt x="2836" y="1726"/>
                  </a:lnTo>
                  <a:lnTo>
                    <a:pt x="2821" y="1795"/>
                  </a:lnTo>
                  <a:lnTo>
                    <a:pt x="2800" y="1863"/>
                  </a:lnTo>
                  <a:lnTo>
                    <a:pt x="2779" y="1931"/>
                  </a:lnTo>
                  <a:lnTo>
                    <a:pt x="2753" y="1995"/>
                  </a:lnTo>
                  <a:lnTo>
                    <a:pt x="2724" y="2059"/>
                  </a:lnTo>
                  <a:lnTo>
                    <a:pt x="2693" y="2121"/>
                  </a:lnTo>
                  <a:lnTo>
                    <a:pt x="2658" y="2181"/>
                  </a:lnTo>
                  <a:lnTo>
                    <a:pt x="2621" y="2239"/>
                  </a:lnTo>
                  <a:lnTo>
                    <a:pt x="2581" y="2296"/>
                  </a:lnTo>
                  <a:lnTo>
                    <a:pt x="2538" y="2349"/>
                  </a:lnTo>
                  <a:lnTo>
                    <a:pt x="2493" y="2401"/>
                  </a:lnTo>
                  <a:lnTo>
                    <a:pt x="2446" y="2452"/>
                  </a:lnTo>
                  <a:lnTo>
                    <a:pt x="2395" y="2499"/>
                  </a:lnTo>
                  <a:lnTo>
                    <a:pt x="2344" y="2544"/>
                  </a:lnTo>
                  <a:lnTo>
                    <a:pt x="2289" y="2587"/>
                  </a:lnTo>
                  <a:lnTo>
                    <a:pt x="2233" y="2627"/>
                  </a:lnTo>
                  <a:lnTo>
                    <a:pt x="2176" y="2665"/>
                  </a:lnTo>
                  <a:lnTo>
                    <a:pt x="2115" y="2699"/>
                  </a:lnTo>
                  <a:lnTo>
                    <a:pt x="2054" y="2731"/>
                  </a:lnTo>
                  <a:lnTo>
                    <a:pt x="1991" y="2760"/>
                  </a:lnTo>
                  <a:lnTo>
                    <a:pt x="1926" y="2786"/>
                  </a:lnTo>
                  <a:lnTo>
                    <a:pt x="1858" y="2807"/>
                  </a:lnTo>
                  <a:lnTo>
                    <a:pt x="1791" y="2827"/>
                  </a:lnTo>
                  <a:lnTo>
                    <a:pt x="1722" y="2843"/>
                  </a:lnTo>
                  <a:lnTo>
                    <a:pt x="1652" y="2856"/>
                  </a:lnTo>
                  <a:lnTo>
                    <a:pt x="1580" y="2865"/>
                  </a:lnTo>
                  <a:lnTo>
                    <a:pt x="1507" y="2870"/>
                  </a:lnTo>
                  <a:lnTo>
                    <a:pt x="1433" y="2872"/>
                  </a:lnTo>
                  <a:lnTo>
                    <a:pt x="1359" y="2870"/>
                  </a:lnTo>
                  <a:lnTo>
                    <a:pt x="1287" y="2865"/>
                  </a:lnTo>
                  <a:lnTo>
                    <a:pt x="1215" y="2856"/>
                  </a:lnTo>
                  <a:lnTo>
                    <a:pt x="1145" y="2843"/>
                  </a:lnTo>
                  <a:lnTo>
                    <a:pt x="1074" y="2827"/>
                  </a:lnTo>
                  <a:lnTo>
                    <a:pt x="1007" y="2807"/>
                  </a:lnTo>
                  <a:lnTo>
                    <a:pt x="941" y="2786"/>
                  </a:lnTo>
                  <a:lnTo>
                    <a:pt x="875" y="2760"/>
                  </a:lnTo>
                  <a:lnTo>
                    <a:pt x="812" y="2731"/>
                  </a:lnTo>
                  <a:lnTo>
                    <a:pt x="750" y="2699"/>
                  </a:lnTo>
                  <a:lnTo>
                    <a:pt x="690" y="2665"/>
                  </a:lnTo>
                  <a:lnTo>
                    <a:pt x="632" y="2627"/>
                  </a:lnTo>
                  <a:lnTo>
                    <a:pt x="576" y="2587"/>
                  </a:lnTo>
                  <a:lnTo>
                    <a:pt x="522" y="2544"/>
                  </a:lnTo>
                  <a:lnTo>
                    <a:pt x="470" y="2499"/>
                  </a:lnTo>
                  <a:lnTo>
                    <a:pt x="420" y="2452"/>
                  </a:lnTo>
                  <a:lnTo>
                    <a:pt x="372" y="2401"/>
                  </a:lnTo>
                  <a:lnTo>
                    <a:pt x="328" y="2349"/>
                  </a:lnTo>
                  <a:lnTo>
                    <a:pt x="285" y="2296"/>
                  </a:lnTo>
                  <a:lnTo>
                    <a:pt x="245" y="2239"/>
                  </a:lnTo>
                  <a:lnTo>
                    <a:pt x="209" y="2181"/>
                  </a:lnTo>
                  <a:lnTo>
                    <a:pt x="174" y="2121"/>
                  </a:lnTo>
                  <a:lnTo>
                    <a:pt x="141" y="2059"/>
                  </a:lnTo>
                  <a:lnTo>
                    <a:pt x="114" y="1995"/>
                  </a:lnTo>
                  <a:lnTo>
                    <a:pt x="88" y="1931"/>
                  </a:lnTo>
                  <a:lnTo>
                    <a:pt x="65" y="1863"/>
                  </a:lnTo>
                  <a:lnTo>
                    <a:pt x="46" y="1795"/>
                  </a:lnTo>
                  <a:lnTo>
                    <a:pt x="29" y="1726"/>
                  </a:lnTo>
                  <a:lnTo>
                    <a:pt x="18" y="1656"/>
                  </a:lnTo>
                  <a:lnTo>
                    <a:pt x="8" y="1584"/>
                  </a:lnTo>
                  <a:lnTo>
                    <a:pt x="2" y="1510"/>
                  </a:lnTo>
                  <a:lnTo>
                    <a:pt x="0" y="1437"/>
                  </a:lnTo>
                  <a:lnTo>
                    <a:pt x="2" y="1362"/>
                  </a:lnTo>
                  <a:lnTo>
                    <a:pt x="8" y="1290"/>
                  </a:lnTo>
                  <a:lnTo>
                    <a:pt x="18" y="1218"/>
                  </a:lnTo>
                  <a:lnTo>
                    <a:pt x="29" y="1148"/>
                  </a:lnTo>
                  <a:lnTo>
                    <a:pt x="46" y="1077"/>
                  </a:lnTo>
                  <a:lnTo>
                    <a:pt x="65" y="1009"/>
                  </a:lnTo>
                  <a:lnTo>
                    <a:pt x="88" y="943"/>
                  </a:lnTo>
                  <a:lnTo>
                    <a:pt x="114" y="877"/>
                  </a:lnTo>
                  <a:lnTo>
                    <a:pt x="141" y="814"/>
                  </a:lnTo>
                  <a:lnTo>
                    <a:pt x="174" y="752"/>
                  </a:lnTo>
                  <a:lnTo>
                    <a:pt x="209" y="693"/>
                  </a:lnTo>
                  <a:lnTo>
                    <a:pt x="245" y="634"/>
                  </a:lnTo>
                  <a:lnTo>
                    <a:pt x="285" y="578"/>
                  </a:lnTo>
                  <a:lnTo>
                    <a:pt x="328" y="523"/>
                  </a:lnTo>
                  <a:lnTo>
                    <a:pt x="372" y="471"/>
                  </a:lnTo>
                  <a:lnTo>
                    <a:pt x="420" y="421"/>
                  </a:lnTo>
                  <a:lnTo>
                    <a:pt x="470" y="373"/>
                  </a:lnTo>
                  <a:lnTo>
                    <a:pt x="522" y="329"/>
                  </a:lnTo>
                  <a:lnTo>
                    <a:pt x="576" y="285"/>
                  </a:lnTo>
                  <a:lnTo>
                    <a:pt x="632" y="246"/>
                  </a:lnTo>
                  <a:lnTo>
                    <a:pt x="690" y="209"/>
                  </a:lnTo>
                  <a:lnTo>
                    <a:pt x="750" y="175"/>
                  </a:lnTo>
                  <a:lnTo>
                    <a:pt x="812" y="143"/>
                  </a:lnTo>
                  <a:lnTo>
                    <a:pt x="875" y="114"/>
                  </a:lnTo>
                  <a:lnTo>
                    <a:pt x="941" y="88"/>
                  </a:lnTo>
                  <a:lnTo>
                    <a:pt x="1007" y="65"/>
                  </a:lnTo>
                  <a:lnTo>
                    <a:pt x="1074" y="46"/>
                  </a:lnTo>
                  <a:lnTo>
                    <a:pt x="1145" y="31"/>
                  </a:lnTo>
                  <a:lnTo>
                    <a:pt x="1215" y="18"/>
                  </a:lnTo>
                  <a:lnTo>
                    <a:pt x="1287" y="8"/>
                  </a:lnTo>
                  <a:lnTo>
                    <a:pt x="1359" y="3"/>
                  </a:lnTo>
                  <a:lnTo>
                    <a:pt x="1433" y="0"/>
                  </a:lnTo>
                  <a:close/>
                </a:path>
              </a:pathLst>
            </a:custGeom>
            <a:solidFill>
              <a:srgbClr val="4A9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36" name="Freeform 410">
              <a:extLst>
                <a:ext uri="{FF2B5EF4-FFF2-40B4-BE49-F238E27FC236}">
                  <a16:creationId xmlns:a16="http://schemas.microsoft.com/office/drawing/2014/main" id="{8F6197D3-9668-5F47-9ADF-7E666ADA6433}"/>
                </a:ext>
              </a:extLst>
            </p:cNvPr>
            <p:cNvSpPr>
              <a:spLocks noEditPoints="1"/>
            </p:cNvSpPr>
            <p:nvPr/>
          </p:nvSpPr>
          <p:spPr bwMode="auto">
            <a:xfrm>
              <a:off x="4235451" y="2308225"/>
              <a:ext cx="665163" cy="989013"/>
            </a:xfrm>
            <a:custGeom>
              <a:avLst/>
              <a:gdLst>
                <a:gd name="T0" fmla="*/ 1114 w 1256"/>
                <a:gd name="T1" fmla="*/ 227 h 1867"/>
                <a:gd name="T2" fmla="*/ 1081 w 1256"/>
                <a:gd name="T3" fmla="*/ 180 h 1867"/>
                <a:gd name="T4" fmla="*/ 1028 w 1256"/>
                <a:gd name="T5" fmla="*/ 157 h 1867"/>
                <a:gd name="T6" fmla="*/ 983 w 1256"/>
                <a:gd name="T7" fmla="*/ 27 h 1867"/>
                <a:gd name="T8" fmla="*/ 591 w 1256"/>
                <a:gd name="T9" fmla="*/ 0 h 1867"/>
                <a:gd name="T10" fmla="*/ 537 w 1256"/>
                <a:gd name="T11" fmla="*/ 37 h 1867"/>
                <a:gd name="T12" fmla="*/ 308 w 1256"/>
                <a:gd name="T13" fmla="*/ 49 h 1867"/>
                <a:gd name="T14" fmla="*/ 261 w 1256"/>
                <a:gd name="T15" fmla="*/ 1 h 1867"/>
                <a:gd name="T16" fmla="*/ 127 w 1256"/>
                <a:gd name="T17" fmla="*/ 18 h 1867"/>
                <a:gd name="T18" fmla="*/ 100 w 1256"/>
                <a:gd name="T19" fmla="*/ 157 h 1867"/>
                <a:gd name="T20" fmla="*/ 44 w 1256"/>
                <a:gd name="T21" fmla="*/ 174 h 1867"/>
                <a:gd name="T22" fmla="*/ 8 w 1256"/>
                <a:gd name="T23" fmla="*/ 217 h 1867"/>
                <a:gd name="T24" fmla="*/ 1 w 1256"/>
                <a:gd name="T25" fmla="*/ 1180 h 1867"/>
                <a:gd name="T26" fmla="*/ 45 w 1256"/>
                <a:gd name="T27" fmla="*/ 1281 h 1867"/>
                <a:gd name="T28" fmla="*/ 53 w 1256"/>
                <a:gd name="T29" fmla="*/ 1835 h 1867"/>
                <a:gd name="T30" fmla="*/ 145 w 1256"/>
                <a:gd name="T31" fmla="*/ 1867 h 1867"/>
                <a:gd name="T32" fmla="*/ 188 w 1256"/>
                <a:gd name="T33" fmla="*/ 1845 h 1867"/>
                <a:gd name="T34" fmla="*/ 228 w 1256"/>
                <a:gd name="T35" fmla="*/ 1707 h 1867"/>
                <a:gd name="T36" fmla="*/ 203 w 1256"/>
                <a:gd name="T37" fmla="*/ 1688 h 1867"/>
                <a:gd name="T38" fmla="*/ 178 w 1256"/>
                <a:gd name="T39" fmla="*/ 1702 h 1867"/>
                <a:gd name="T40" fmla="*/ 209 w 1256"/>
                <a:gd name="T41" fmla="*/ 1593 h 1867"/>
                <a:gd name="T42" fmla="*/ 218 w 1256"/>
                <a:gd name="T43" fmla="*/ 1622 h 1867"/>
                <a:gd name="T44" fmla="*/ 252 w 1256"/>
                <a:gd name="T45" fmla="*/ 1623 h 1867"/>
                <a:gd name="T46" fmla="*/ 508 w 1256"/>
                <a:gd name="T47" fmla="*/ 1685 h 1867"/>
                <a:gd name="T48" fmla="*/ 558 w 1256"/>
                <a:gd name="T49" fmla="*/ 1700 h 1867"/>
                <a:gd name="T50" fmla="*/ 610 w 1256"/>
                <a:gd name="T51" fmla="*/ 1685 h 1867"/>
                <a:gd name="T52" fmla="*/ 923 w 1256"/>
                <a:gd name="T53" fmla="*/ 1845 h 1867"/>
                <a:gd name="T54" fmla="*/ 966 w 1256"/>
                <a:gd name="T55" fmla="*/ 1867 h 1867"/>
                <a:gd name="T56" fmla="*/ 1058 w 1256"/>
                <a:gd name="T57" fmla="*/ 1835 h 1867"/>
                <a:gd name="T58" fmla="*/ 1071 w 1256"/>
                <a:gd name="T59" fmla="*/ 1281 h 1867"/>
                <a:gd name="T60" fmla="*/ 1117 w 1256"/>
                <a:gd name="T61" fmla="*/ 1180 h 1867"/>
                <a:gd name="T62" fmla="*/ 1244 w 1256"/>
                <a:gd name="T63" fmla="*/ 1128 h 1867"/>
                <a:gd name="T64" fmla="*/ 1256 w 1256"/>
                <a:gd name="T65" fmla="*/ 375 h 1867"/>
                <a:gd name="T66" fmla="*/ 1240 w 1256"/>
                <a:gd name="T67" fmla="*/ 349 h 1867"/>
                <a:gd name="T68" fmla="*/ 590 w 1256"/>
                <a:gd name="T69" fmla="*/ 56 h 1867"/>
                <a:gd name="T70" fmla="*/ 939 w 1256"/>
                <a:gd name="T71" fmla="*/ 60 h 1867"/>
                <a:gd name="T72" fmla="*/ 863 w 1256"/>
                <a:gd name="T73" fmla="*/ 1466 h 1867"/>
                <a:gd name="T74" fmla="*/ 1056 w 1256"/>
                <a:gd name="T75" fmla="*/ 1200 h 1867"/>
                <a:gd name="T76" fmla="*/ 588 w 1256"/>
                <a:gd name="T77" fmla="*/ 1633 h 1867"/>
                <a:gd name="T78" fmla="*/ 542 w 1256"/>
                <a:gd name="T79" fmla="*/ 1642 h 1867"/>
                <a:gd name="T80" fmla="*/ 71 w 1256"/>
                <a:gd name="T81" fmla="*/ 1223 h 1867"/>
                <a:gd name="T82" fmla="*/ 54 w 1256"/>
                <a:gd name="T83" fmla="*/ 256 h 1867"/>
                <a:gd name="T84" fmla="*/ 83 w 1256"/>
                <a:gd name="T85" fmla="*/ 214 h 1867"/>
                <a:gd name="T86" fmla="*/ 172 w 1256"/>
                <a:gd name="T87" fmla="*/ 206 h 1867"/>
                <a:gd name="T88" fmla="*/ 183 w 1256"/>
                <a:gd name="T89" fmla="*/ 178 h 1867"/>
                <a:gd name="T90" fmla="*/ 163 w 1256"/>
                <a:gd name="T91" fmla="*/ 60 h 1867"/>
                <a:gd name="T92" fmla="*/ 251 w 1256"/>
                <a:gd name="T93" fmla="*/ 56 h 1867"/>
                <a:gd name="T94" fmla="*/ 258 w 1256"/>
                <a:gd name="T95" fmla="*/ 194 h 1867"/>
                <a:gd name="T96" fmla="*/ 1026 w 1256"/>
                <a:gd name="T97" fmla="*/ 211 h 1867"/>
                <a:gd name="T98" fmla="*/ 1062 w 1256"/>
                <a:gd name="T99" fmla="*/ 247 h 1867"/>
                <a:gd name="T100" fmla="*/ 1118 w 1256"/>
                <a:gd name="T101" fmla="*/ 712 h 1867"/>
                <a:gd name="T102" fmla="*/ 1118 w 1256"/>
                <a:gd name="T103" fmla="*/ 767 h 1867"/>
                <a:gd name="T104" fmla="*/ 1118 w 1256"/>
                <a:gd name="T105" fmla="*/ 1078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56" h="1867">
                  <a:moveTo>
                    <a:pt x="1229" y="348"/>
                  </a:moveTo>
                  <a:lnTo>
                    <a:pt x="1118" y="348"/>
                  </a:lnTo>
                  <a:lnTo>
                    <a:pt x="1118" y="256"/>
                  </a:lnTo>
                  <a:lnTo>
                    <a:pt x="1117" y="246"/>
                  </a:lnTo>
                  <a:lnTo>
                    <a:pt x="1115" y="236"/>
                  </a:lnTo>
                  <a:lnTo>
                    <a:pt x="1114" y="227"/>
                  </a:lnTo>
                  <a:lnTo>
                    <a:pt x="1109" y="217"/>
                  </a:lnTo>
                  <a:lnTo>
                    <a:pt x="1105" y="208"/>
                  </a:lnTo>
                  <a:lnTo>
                    <a:pt x="1101" y="200"/>
                  </a:lnTo>
                  <a:lnTo>
                    <a:pt x="1095" y="193"/>
                  </a:lnTo>
                  <a:lnTo>
                    <a:pt x="1088" y="185"/>
                  </a:lnTo>
                  <a:lnTo>
                    <a:pt x="1081" y="180"/>
                  </a:lnTo>
                  <a:lnTo>
                    <a:pt x="1074" y="174"/>
                  </a:lnTo>
                  <a:lnTo>
                    <a:pt x="1065" y="168"/>
                  </a:lnTo>
                  <a:lnTo>
                    <a:pt x="1056" y="164"/>
                  </a:lnTo>
                  <a:lnTo>
                    <a:pt x="1048" y="161"/>
                  </a:lnTo>
                  <a:lnTo>
                    <a:pt x="1038" y="158"/>
                  </a:lnTo>
                  <a:lnTo>
                    <a:pt x="1028" y="157"/>
                  </a:lnTo>
                  <a:lnTo>
                    <a:pt x="1018" y="157"/>
                  </a:lnTo>
                  <a:lnTo>
                    <a:pt x="995" y="157"/>
                  </a:lnTo>
                  <a:lnTo>
                    <a:pt x="995" y="60"/>
                  </a:lnTo>
                  <a:lnTo>
                    <a:pt x="993" y="49"/>
                  </a:lnTo>
                  <a:lnTo>
                    <a:pt x="989" y="37"/>
                  </a:lnTo>
                  <a:lnTo>
                    <a:pt x="983" y="27"/>
                  </a:lnTo>
                  <a:lnTo>
                    <a:pt x="976" y="18"/>
                  </a:lnTo>
                  <a:lnTo>
                    <a:pt x="967" y="10"/>
                  </a:lnTo>
                  <a:lnTo>
                    <a:pt x="957" y="5"/>
                  </a:lnTo>
                  <a:lnTo>
                    <a:pt x="946" y="1"/>
                  </a:lnTo>
                  <a:lnTo>
                    <a:pt x="934" y="0"/>
                  </a:lnTo>
                  <a:lnTo>
                    <a:pt x="591" y="0"/>
                  </a:lnTo>
                  <a:lnTo>
                    <a:pt x="580" y="1"/>
                  </a:lnTo>
                  <a:lnTo>
                    <a:pt x="568" y="5"/>
                  </a:lnTo>
                  <a:lnTo>
                    <a:pt x="558" y="10"/>
                  </a:lnTo>
                  <a:lnTo>
                    <a:pt x="549" y="18"/>
                  </a:lnTo>
                  <a:lnTo>
                    <a:pt x="541" y="27"/>
                  </a:lnTo>
                  <a:lnTo>
                    <a:pt x="537" y="37"/>
                  </a:lnTo>
                  <a:lnTo>
                    <a:pt x="532" y="49"/>
                  </a:lnTo>
                  <a:lnTo>
                    <a:pt x="531" y="60"/>
                  </a:lnTo>
                  <a:lnTo>
                    <a:pt x="531" y="157"/>
                  </a:lnTo>
                  <a:lnTo>
                    <a:pt x="310" y="157"/>
                  </a:lnTo>
                  <a:lnTo>
                    <a:pt x="310" y="60"/>
                  </a:lnTo>
                  <a:lnTo>
                    <a:pt x="308" y="49"/>
                  </a:lnTo>
                  <a:lnTo>
                    <a:pt x="304" y="37"/>
                  </a:lnTo>
                  <a:lnTo>
                    <a:pt x="300" y="27"/>
                  </a:lnTo>
                  <a:lnTo>
                    <a:pt x="291" y="18"/>
                  </a:lnTo>
                  <a:lnTo>
                    <a:pt x="282" y="10"/>
                  </a:lnTo>
                  <a:lnTo>
                    <a:pt x="272" y="5"/>
                  </a:lnTo>
                  <a:lnTo>
                    <a:pt x="261" y="1"/>
                  </a:lnTo>
                  <a:lnTo>
                    <a:pt x="249" y="0"/>
                  </a:lnTo>
                  <a:lnTo>
                    <a:pt x="169" y="0"/>
                  </a:lnTo>
                  <a:lnTo>
                    <a:pt x="157" y="1"/>
                  </a:lnTo>
                  <a:lnTo>
                    <a:pt x="146" y="5"/>
                  </a:lnTo>
                  <a:lnTo>
                    <a:pt x="136" y="10"/>
                  </a:lnTo>
                  <a:lnTo>
                    <a:pt x="127" y="18"/>
                  </a:lnTo>
                  <a:lnTo>
                    <a:pt x="119" y="27"/>
                  </a:lnTo>
                  <a:lnTo>
                    <a:pt x="114" y="37"/>
                  </a:lnTo>
                  <a:lnTo>
                    <a:pt x="110" y="49"/>
                  </a:lnTo>
                  <a:lnTo>
                    <a:pt x="109" y="60"/>
                  </a:lnTo>
                  <a:lnTo>
                    <a:pt x="109" y="157"/>
                  </a:lnTo>
                  <a:lnTo>
                    <a:pt x="100" y="157"/>
                  </a:lnTo>
                  <a:lnTo>
                    <a:pt x="90" y="157"/>
                  </a:lnTo>
                  <a:lnTo>
                    <a:pt x="80" y="158"/>
                  </a:lnTo>
                  <a:lnTo>
                    <a:pt x="70" y="161"/>
                  </a:lnTo>
                  <a:lnTo>
                    <a:pt x="61" y="164"/>
                  </a:lnTo>
                  <a:lnTo>
                    <a:pt x="53" y="168"/>
                  </a:lnTo>
                  <a:lnTo>
                    <a:pt x="44" y="174"/>
                  </a:lnTo>
                  <a:lnTo>
                    <a:pt x="37" y="180"/>
                  </a:lnTo>
                  <a:lnTo>
                    <a:pt x="30" y="185"/>
                  </a:lnTo>
                  <a:lnTo>
                    <a:pt x="23" y="193"/>
                  </a:lnTo>
                  <a:lnTo>
                    <a:pt x="17" y="200"/>
                  </a:lnTo>
                  <a:lnTo>
                    <a:pt x="12" y="208"/>
                  </a:lnTo>
                  <a:lnTo>
                    <a:pt x="8" y="217"/>
                  </a:lnTo>
                  <a:lnTo>
                    <a:pt x="4" y="227"/>
                  </a:lnTo>
                  <a:lnTo>
                    <a:pt x="2" y="236"/>
                  </a:lnTo>
                  <a:lnTo>
                    <a:pt x="0" y="246"/>
                  </a:lnTo>
                  <a:lnTo>
                    <a:pt x="0" y="256"/>
                  </a:lnTo>
                  <a:lnTo>
                    <a:pt x="0" y="1161"/>
                  </a:lnTo>
                  <a:lnTo>
                    <a:pt x="1" y="1180"/>
                  </a:lnTo>
                  <a:lnTo>
                    <a:pt x="4" y="1199"/>
                  </a:lnTo>
                  <a:lnTo>
                    <a:pt x="8" y="1217"/>
                  </a:lnTo>
                  <a:lnTo>
                    <a:pt x="15" y="1235"/>
                  </a:lnTo>
                  <a:lnTo>
                    <a:pt x="24" y="1251"/>
                  </a:lnTo>
                  <a:lnTo>
                    <a:pt x="34" y="1266"/>
                  </a:lnTo>
                  <a:lnTo>
                    <a:pt x="45" y="1281"/>
                  </a:lnTo>
                  <a:lnTo>
                    <a:pt x="60" y="1294"/>
                  </a:lnTo>
                  <a:lnTo>
                    <a:pt x="169" y="1390"/>
                  </a:lnTo>
                  <a:lnTo>
                    <a:pt x="50" y="1799"/>
                  </a:lnTo>
                  <a:lnTo>
                    <a:pt x="48" y="1812"/>
                  </a:lnTo>
                  <a:lnTo>
                    <a:pt x="50" y="1823"/>
                  </a:lnTo>
                  <a:lnTo>
                    <a:pt x="53" y="1835"/>
                  </a:lnTo>
                  <a:lnTo>
                    <a:pt x="58" y="1846"/>
                  </a:lnTo>
                  <a:lnTo>
                    <a:pt x="67" y="1855"/>
                  </a:lnTo>
                  <a:lnTo>
                    <a:pt x="77" y="1861"/>
                  </a:lnTo>
                  <a:lnTo>
                    <a:pt x="89" y="1865"/>
                  </a:lnTo>
                  <a:lnTo>
                    <a:pt x="101" y="1867"/>
                  </a:lnTo>
                  <a:lnTo>
                    <a:pt x="145" y="1867"/>
                  </a:lnTo>
                  <a:lnTo>
                    <a:pt x="153" y="1867"/>
                  </a:lnTo>
                  <a:lnTo>
                    <a:pt x="162" y="1864"/>
                  </a:lnTo>
                  <a:lnTo>
                    <a:pt x="169" y="1861"/>
                  </a:lnTo>
                  <a:lnTo>
                    <a:pt x="176" y="1856"/>
                  </a:lnTo>
                  <a:lnTo>
                    <a:pt x="183" y="1851"/>
                  </a:lnTo>
                  <a:lnTo>
                    <a:pt x="188" y="1845"/>
                  </a:lnTo>
                  <a:lnTo>
                    <a:pt x="192" y="1838"/>
                  </a:lnTo>
                  <a:lnTo>
                    <a:pt x="195" y="1829"/>
                  </a:lnTo>
                  <a:lnTo>
                    <a:pt x="228" y="1723"/>
                  </a:lnTo>
                  <a:lnTo>
                    <a:pt x="229" y="1717"/>
                  </a:lnTo>
                  <a:lnTo>
                    <a:pt x="229" y="1713"/>
                  </a:lnTo>
                  <a:lnTo>
                    <a:pt x="228" y="1707"/>
                  </a:lnTo>
                  <a:lnTo>
                    <a:pt x="225" y="1702"/>
                  </a:lnTo>
                  <a:lnTo>
                    <a:pt x="222" y="1698"/>
                  </a:lnTo>
                  <a:lnTo>
                    <a:pt x="219" y="1694"/>
                  </a:lnTo>
                  <a:lnTo>
                    <a:pt x="215" y="1691"/>
                  </a:lnTo>
                  <a:lnTo>
                    <a:pt x="209" y="1690"/>
                  </a:lnTo>
                  <a:lnTo>
                    <a:pt x="203" y="1688"/>
                  </a:lnTo>
                  <a:lnTo>
                    <a:pt x="199" y="1688"/>
                  </a:lnTo>
                  <a:lnTo>
                    <a:pt x="193" y="1690"/>
                  </a:lnTo>
                  <a:lnTo>
                    <a:pt x="189" y="1691"/>
                  </a:lnTo>
                  <a:lnTo>
                    <a:pt x="185" y="1694"/>
                  </a:lnTo>
                  <a:lnTo>
                    <a:pt x="180" y="1698"/>
                  </a:lnTo>
                  <a:lnTo>
                    <a:pt x="178" y="1702"/>
                  </a:lnTo>
                  <a:lnTo>
                    <a:pt x="175" y="1707"/>
                  </a:lnTo>
                  <a:lnTo>
                    <a:pt x="143" y="1812"/>
                  </a:lnTo>
                  <a:lnTo>
                    <a:pt x="103" y="1812"/>
                  </a:lnTo>
                  <a:lnTo>
                    <a:pt x="215" y="1430"/>
                  </a:lnTo>
                  <a:lnTo>
                    <a:pt x="249" y="1461"/>
                  </a:lnTo>
                  <a:lnTo>
                    <a:pt x="209" y="1593"/>
                  </a:lnTo>
                  <a:lnTo>
                    <a:pt x="209" y="1599"/>
                  </a:lnTo>
                  <a:lnTo>
                    <a:pt x="209" y="1605"/>
                  </a:lnTo>
                  <a:lnTo>
                    <a:pt x="209" y="1609"/>
                  </a:lnTo>
                  <a:lnTo>
                    <a:pt x="212" y="1615"/>
                  </a:lnTo>
                  <a:lnTo>
                    <a:pt x="215" y="1619"/>
                  </a:lnTo>
                  <a:lnTo>
                    <a:pt x="218" y="1622"/>
                  </a:lnTo>
                  <a:lnTo>
                    <a:pt x="222" y="1626"/>
                  </a:lnTo>
                  <a:lnTo>
                    <a:pt x="228" y="1628"/>
                  </a:lnTo>
                  <a:lnTo>
                    <a:pt x="232" y="1629"/>
                  </a:lnTo>
                  <a:lnTo>
                    <a:pt x="236" y="1629"/>
                  </a:lnTo>
                  <a:lnTo>
                    <a:pt x="244" y="1628"/>
                  </a:lnTo>
                  <a:lnTo>
                    <a:pt x="252" y="1623"/>
                  </a:lnTo>
                  <a:lnTo>
                    <a:pt x="258" y="1618"/>
                  </a:lnTo>
                  <a:lnTo>
                    <a:pt x="262" y="1609"/>
                  </a:lnTo>
                  <a:lnTo>
                    <a:pt x="295" y="1501"/>
                  </a:lnTo>
                  <a:lnTo>
                    <a:pt x="492" y="1675"/>
                  </a:lnTo>
                  <a:lnTo>
                    <a:pt x="501" y="1681"/>
                  </a:lnTo>
                  <a:lnTo>
                    <a:pt x="508" y="1685"/>
                  </a:lnTo>
                  <a:lnTo>
                    <a:pt x="515" y="1690"/>
                  </a:lnTo>
                  <a:lnTo>
                    <a:pt x="524" y="1692"/>
                  </a:lnTo>
                  <a:lnTo>
                    <a:pt x="532" y="1695"/>
                  </a:lnTo>
                  <a:lnTo>
                    <a:pt x="541" y="1698"/>
                  </a:lnTo>
                  <a:lnTo>
                    <a:pt x="549" y="1700"/>
                  </a:lnTo>
                  <a:lnTo>
                    <a:pt x="558" y="1700"/>
                  </a:lnTo>
                  <a:lnTo>
                    <a:pt x="568" y="1700"/>
                  </a:lnTo>
                  <a:lnTo>
                    <a:pt x="577" y="1698"/>
                  </a:lnTo>
                  <a:lnTo>
                    <a:pt x="585" y="1695"/>
                  </a:lnTo>
                  <a:lnTo>
                    <a:pt x="594" y="1692"/>
                  </a:lnTo>
                  <a:lnTo>
                    <a:pt x="601" y="1690"/>
                  </a:lnTo>
                  <a:lnTo>
                    <a:pt x="610" y="1685"/>
                  </a:lnTo>
                  <a:lnTo>
                    <a:pt x="617" y="1681"/>
                  </a:lnTo>
                  <a:lnTo>
                    <a:pt x="624" y="1675"/>
                  </a:lnTo>
                  <a:lnTo>
                    <a:pt x="817" y="1505"/>
                  </a:lnTo>
                  <a:lnTo>
                    <a:pt x="914" y="1829"/>
                  </a:lnTo>
                  <a:lnTo>
                    <a:pt x="919" y="1838"/>
                  </a:lnTo>
                  <a:lnTo>
                    <a:pt x="923" y="1845"/>
                  </a:lnTo>
                  <a:lnTo>
                    <a:pt x="927" y="1851"/>
                  </a:lnTo>
                  <a:lnTo>
                    <a:pt x="934" y="1856"/>
                  </a:lnTo>
                  <a:lnTo>
                    <a:pt x="941" y="1861"/>
                  </a:lnTo>
                  <a:lnTo>
                    <a:pt x="949" y="1864"/>
                  </a:lnTo>
                  <a:lnTo>
                    <a:pt x="957" y="1867"/>
                  </a:lnTo>
                  <a:lnTo>
                    <a:pt x="966" y="1867"/>
                  </a:lnTo>
                  <a:lnTo>
                    <a:pt x="1009" y="1867"/>
                  </a:lnTo>
                  <a:lnTo>
                    <a:pt x="1022" y="1865"/>
                  </a:lnTo>
                  <a:lnTo>
                    <a:pt x="1033" y="1861"/>
                  </a:lnTo>
                  <a:lnTo>
                    <a:pt x="1043" y="1855"/>
                  </a:lnTo>
                  <a:lnTo>
                    <a:pt x="1051" y="1846"/>
                  </a:lnTo>
                  <a:lnTo>
                    <a:pt x="1058" y="1835"/>
                  </a:lnTo>
                  <a:lnTo>
                    <a:pt x="1061" y="1823"/>
                  </a:lnTo>
                  <a:lnTo>
                    <a:pt x="1062" y="1812"/>
                  </a:lnTo>
                  <a:lnTo>
                    <a:pt x="1059" y="1799"/>
                  </a:lnTo>
                  <a:lnTo>
                    <a:pt x="943" y="1394"/>
                  </a:lnTo>
                  <a:lnTo>
                    <a:pt x="1058" y="1294"/>
                  </a:lnTo>
                  <a:lnTo>
                    <a:pt x="1071" y="1281"/>
                  </a:lnTo>
                  <a:lnTo>
                    <a:pt x="1084" y="1266"/>
                  </a:lnTo>
                  <a:lnTo>
                    <a:pt x="1094" y="1251"/>
                  </a:lnTo>
                  <a:lnTo>
                    <a:pt x="1102" y="1235"/>
                  </a:lnTo>
                  <a:lnTo>
                    <a:pt x="1109" y="1217"/>
                  </a:lnTo>
                  <a:lnTo>
                    <a:pt x="1114" y="1199"/>
                  </a:lnTo>
                  <a:lnTo>
                    <a:pt x="1117" y="1180"/>
                  </a:lnTo>
                  <a:lnTo>
                    <a:pt x="1118" y="1161"/>
                  </a:lnTo>
                  <a:lnTo>
                    <a:pt x="1118" y="1132"/>
                  </a:lnTo>
                  <a:lnTo>
                    <a:pt x="1229" y="1132"/>
                  </a:lnTo>
                  <a:lnTo>
                    <a:pt x="1234" y="1132"/>
                  </a:lnTo>
                  <a:lnTo>
                    <a:pt x="1240" y="1130"/>
                  </a:lnTo>
                  <a:lnTo>
                    <a:pt x="1244" y="1128"/>
                  </a:lnTo>
                  <a:lnTo>
                    <a:pt x="1249" y="1124"/>
                  </a:lnTo>
                  <a:lnTo>
                    <a:pt x="1252" y="1121"/>
                  </a:lnTo>
                  <a:lnTo>
                    <a:pt x="1254" y="1115"/>
                  </a:lnTo>
                  <a:lnTo>
                    <a:pt x="1256" y="1111"/>
                  </a:lnTo>
                  <a:lnTo>
                    <a:pt x="1256" y="1105"/>
                  </a:lnTo>
                  <a:lnTo>
                    <a:pt x="1256" y="375"/>
                  </a:lnTo>
                  <a:lnTo>
                    <a:pt x="1256" y="370"/>
                  </a:lnTo>
                  <a:lnTo>
                    <a:pt x="1254" y="364"/>
                  </a:lnTo>
                  <a:lnTo>
                    <a:pt x="1252" y="360"/>
                  </a:lnTo>
                  <a:lnTo>
                    <a:pt x="1249" y="355"/>
                  </a:lnTo>
                  <a:lnTo>
                    <a:pt x="1244" y="352"/>
                  </a:lnTo>
                  <a:lnTo>
                    <a:pt x="1240" y="349"/>
                  </a:lnTo>
                  <a:lnTo>
                    <a:pt x="1234" y="348"/>
                  </a:lnTo>
                  <a:lnTo>
                    <a:pt x="1229" y="348"/>
                  </a:lnTo>
                  <a:close/>
                  <a:moveTo>
                    <a:pt x="585" y="60"/>
                  </a:moveTo>
                  <a:lnTo>
                    <a:pt x="587" y="59"/>
                  </a:lnTo>
                  <a:lnTo>
                    <a:pt x="587" y="56"/>
                  </a:lnTo>
                  <a:lnTo>
                    <a:pt x="590" y="56"/>
                  </a:lnTo>
                  <a:lnTo>
                    <a:pt x="591" y="54"/>
                  </a:lnTo>
                  <a:lnTo>
                    <a:pt x="934" y="54"/>
                  </a:lnTo>
                  <a:lnTo>
                    <a:pt x="936" y="56"/>
                  </a:lnTo>
                  <a:lnTo>
                    <a:pt x="937" y="56"/>
                  </a:lnTo>
                  <a:lnTo>
                    <a:pt x="939" y="59"/>
                  </a:lnTo>
                  <a:lnTo>
                    <a:pt x="939" y="60"/>
                  </a:lnTo>
                  <a:lnTo>
                    <a:pt x="939" y="157"/>
                  </a:lnTo>
                  <a:lnTo>
                    <a:pt x="585" y="157"/>
                  </a:lnTo>
                  <a:lnTo>
                    <a:pt x="585" y="60"/>
                  </a:lnTo>
                  <a:close/>
                  <a:moveTo>
                    <a:pt x="1006" y="1812"/>
                  </a:moveTo>
                  <a:lnTo>
                    <a:pt x="966" y="1812"/>
                  </a:lnTo>
                  <a:lnTo>
                    <a:pt x="863" y="1466"/>
                  </a:lnTo>
                  <a:lnTo>
                    <a:pt x="897" y="1435"/>
                  </a:lnTo>
                  <a:lnTo>
                    <a:pt x="1006" y="1812"/>
                  </a:lnTo>
                  <a:close/>
                  <a:moveTo>
                    <a:pt x="1064" y="1161"/>
                  </a:moveTo>
                  <a:lnTo>
                    <a:pt x="1062" y="1174"/>
                  </a:lnTo>
                  <a:lnTo>
                    <a:pt x="1061" y="1187"/>
                  </a:lnTo>
                  <a:lnTo>
                    <a:pt x="1056" y="1200"/>
                  </a:lnTo>
                  <a:lnTo>
                    <a:pt x="1052" y="1212"/>
                  </a:lnTo>
                  <a:lnTo>
                    <a:pt x="1046" y="1223"/>
                  </a:lnTo>
                  <a:lnTo>
                    <a:pt x="1039" y="1233"/>
                  </a:lnTo>
                  <a:lnTo>
                    <a:pt x="1031" y="1243"/>
                  </a:lnTo>
                  <a:lnTo>
                    <a:pt x="1022" y="1253"/>
                  </a:lnTo>
                  <a:lnTo>
                    <a:pt x="588" y="1633"/>
                  </a:lnTo>
                  <a:lnTo>
                    <a:pt x="583" y="1638"/>
                  </a:lnTo>
                  <a:lnTo>
                    <a:pt x="574" y="1642"/>
                  </a:lnTo>
                  <a:lnTo>
                    <a:pt x="567" y="1643"/>
                  </a:lnTo>
                  <a:lnTo>
                    <a:pt x="558" y="1645"/>
                  </a:lnTo>
                  <a:lnTo>
                    <a:pt x="551" y="1643"/>
                  </a:lnTo>
                  <a:lnTo>
                    <a:pt x="542" y="1642"/>
                  </a:lnTo>
                  <a:lnTo>
                    <a:pt x="535" y="1638"/>
                  </a:lnTo>
                  <a:lnTo>
                    <a:pt x="529" y="1633"/>
                  </a:lnTo>
                  <a:lnTo>
                    <a:pt x="96" y="1253"/>
                  </a:lnTo>
                  <a:lnTo>
                    <a:pt x="86" y="1243"/>
                  </a:lnTo>
                  <a:lnTo>
                    <a:pt x="79" y="1233"/>
                  </a:lnTo>
                  <a:lnTo>
                    <a:pt x="71" y="1223"/>
                  </a:lnTo>
                  <a:lnTo>
                    <a:pt x="66" y="1212"/>
                  </a:lnTo>
                  <a:lnTo>
                    <a:pt x="60" y="1200"/>
                  </a:lnTo>
                  <a:lnTo>
                    <a:pt x="57" y="1187"/>
                  </a:lnTo>
                  <a:lnTo>
                    <a:pt x="56" y="1174"/>
                  </a:lnTo>
                  <a:lnTo>
                    <a:pt x="54" y="1161"/>
                  </a:lnTo>
                  <a:lnTo>
                    <a:pt x="54" y="256"/>
                  </a:lnTo>
                  <a:lnTo>
                    <a:pt x="56" y="247"/>
                  </a:lnTo>
                  <a:lnTo>
                    <a:pt x="58" y="239"/>
                  </a:lnTo>
                  <a:lnTo>
                    <a:pt x="63" y="231"/>
                  </a:lnTo>
                  <a:lnTo>
                    <a:pt x="67" y="224"/>
                  </a:lnTo>
                  <a:lnTo>
                    <a:pt x="74" y="218"/>
                  </a:lnTo>
                  <a:lnTo>
                    <a:pt x="83" y="214"/>
                  </a:lnTo>
                  <a:lnTo>
                    <a:pt x="91" y="211"/>
                  </a:lnTo>
                  <a:lnTo>
                    <a:pt x="100" y="211"/>
                  </a:lnTo>
                  <a:lnTo>
                    <a:pt x="156" y="211"/>
                  </a:lnTo>
                  <a:lnTo>
                    <a:pt x="162" y="210"/>
                  </a:lnTo>
                  <a:lnTo>
                    <a:pt x="168" y="208"/>
                  </a:lnTo>
                  <a:lnTo>
                    <a:pt x="172" y="206"/>
                  </a:lnTo>
                  <a:lnTo>
                    <a:pt x="176" y="203"/>
                  </a:lnTo>
                  <a:lnTo>
                    <a:pt x="179" y="198"/>
                  </a:lnTo>
                  <a:lnTo>
                    <a:pt x="182" y="194"/>
                  </a:lnTo>
                  <a:lnTo>
                    <a:pt x="183" y="188"/>
                  </a:lnTo>
                  <a:lnTo>
                    <a:pt x="183" y="184"/>
                  </a:lnTo>
                  <a:lnTo>
                    <a:pt x="183" y="178"/>
                  </a:lnTo>
                  <a:lnTo>
                    <a:pt x="182" y="174"/>
                  </a:lnTo>
                  <a:lnTo>
                    <a:pt x="180" y="171"/>
                  </a:lnTo>
                  <a:lnTo>
                    <a:pt x="178" y="167"/>
                  </a:lnTo>
                  <a:lnTo>
                    <a:pt x="172" y="161"/>
                  </a:lnTo>
                  <a:lnTo>
                    <a:pt x="163" y="157"/>
                  </a:lnTo>
                  <a:lnTo>
                    <a:pt x="163" y="60"/>
                  </a:lnTo>
                  <a:lnTo>
                    <a:pt x="165" y="59"/>
                  </a:lnTo>
                  <a:lnTo>
                    <a:pt x="165" y="56"/>
                  </a:lnTo>
                  <a:lnTo>
                    <a:pt x="168" y="56"/>
                  </a:lnTo>
                  <a:lnTo>
                    <a:pt x="169" y="54"/>
                  </a:lnTo>
                  <a:lnTo>
                    <a:pt x="249" y="54"/>
                  </a:lnTo>
                  <a:lnTo>
                    <a:pt x="251" y="56"/>
                  </a:lnTo>
                  <a:lnTo>
                    <a:pt x="254" y="56"/>
                  </a:lnTo>
                  <a:lnTo>
                    <a:pt x="254" y="59"/>
                  </a:lnTo>
                  <a:lnTo>
                    <a:pt x="255" y="60"/>
                  </a:lnTo>
                  <a:lnTo>
                    <a:pt x="255" y="180"/>
                  </a:lnTo>
                  <a:lnTo>
                    <a:pt x="255" y="187"/>
                  </a:lnTo>
                  <a:lnTo>
                    <a:pt x="258" y="194"/>
                  </a:lnTo>
                  <a:lnTo>
                    <a:pt x="262" y="201"/>
                  </a:lnTo>
                  <a:lnTo>
                    <a:pt x="268" y="206"/>
                  </a:lnTo>
                  <a:lnTo>
                    <a:pt x="275" y="210"/>
                  </a:lnTo>
                  <a:lnTo>
                    <a:pt x="284" y="211"/>
                  </a:lnTo>
                  <a:lnTo>
                    <a:pt x="1018" y="211"/>
                  </a:lnTo>
                  <a:lnTo>
                    <a:pt x="1026" y="211"/>
                  </a:lnTo>
                  <a:lnTo>
                    <a:pt x="1035" y="214"/>
                  </a:lnTo>
                  <a:lnTo>
                    <a:pt x="1043" y="218"/>
                  </a:lnTo>
                  <a:lnTo>
                    <a:pt x="1049" y="224"/>
                  </a:lnTo>
                  <a:lnTo>
                    <a:pt x="1055" y="231"/>
                  </a:lnTo>
                  <a:lnTo>
                    <a:pt x="1059" y="239"/>
                  </a:lnTo>
                  <a:lnTo>
                    <a:pt x="1062" y="247"/>
                  </a:lnTo>
                  <a:lnTo>
                    <a:pt x="1064" y="256"/>
                  </a:lnTo>
                  <a:lnTo>
                    <a:pt x="1064" y="1161"/>
                  </a:lnTo>
                  <a:close/>
                  <a:moveTo>
                    <a:pt x="1118" y="586"/>
                  </a:moveTo>
                  <a:lnTo>
                    <a:pt x="1201" y="586"/>
                  </a:lnTo>
                  <a:lnTo>
                    <a:pt x="1201" y="712"/>
                  </a:lnTo>
                  <a:lnTo>
                    <a:pt x="1118" y="712"/>
                  </a:lnTo>
                  <a:lnTo>
                    <a:pt x="1118" y="586"/>
                  </a:lnTo>
                  <a:close/>
                  <a:moveTo>
                    <a:pt x="1118" y="767"/>
                  </a:moveTo>
                  <a:lnTo>
                    <a:pt x="1201" y="767"/>
                  </a:lnTo>
                  <a:lnTo>
                    <a:pt x="1201" y="895"/>
                  </a:lnTo>
                  <a:lnTo>
                    <a:pt x="1118" y="895"/>
                  </a:lnTo>
                  <a:lnTo>
                    <a:pt x="1118" y="767"/>
                  </a:lnTo>
                  <a:close/>
                  <a:moveTo>
                    <a:pt x="1201" y="403"/>
                  </a:moveTo>
                  <a:lnTo>
                    <a:pt x="1201" y="531"/>
                  </a:lnTo>
                  <a:lnTo>
                    <a:pt x="1118" y="531"/>
                  </a:lnTo>
                  <a:lnTo>
                    <a:pt x="1118" y="403"/>
                  </a:lnTo>
                  <a:lnTo>
                    <a:pt x="1201" y="403"/>
                  </a:lnTo>
                  <a:close/>
                  <a:moveTo>
                    <a:pt x="1118" y="1078"/>
                  </a:moveTo>
                  <a:lnTo>
                    <a:pt x="1118" y="950"/>
                  </a:lnTo>
                  <a:lnTo>
                    <a:pt x="1201" y="950"/>
                  </a:lnTo>
                  <a:lnTo>
                    <a:pt x="1201" y="1078"/>
                  </a:lnTo>
                  <a:lnTo>
                    <a:pt x="1118" y="107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7" name="Freeform 411">
              <a:extLst>
                <a:ext uri="{FF2B5EF4-FFF2-40B4-BE49-F238E27FC236}">
                  <a16:creationId xmlns:a16="http://schemas.microsoft.com/office/drawing/2014/main" id="{4DFB02F8-F766-2743-BD21-2B05CEF6FD03}"/>
                </a:ext>
              </a:extLst>
            </p:cNvPr>
            <p:cNvSpPr>
              <a:spLocks noEditPoints="1"/>
            </p:cNvSpPr>
            <p:nvPr/>
          </p:nvSpPr>
          <p:spPr bwMode="auto">
            <a:xfrm>
              <a:off x="4352926" y="2530475"/>
              <a:ext cx="357188" cy="520700"/>
            </a:xfrm>
            <a:custGeom>
              <a:avLst/>
              <a:gdLst>
                <a:gd name="T0" fmla="*/ 62 w 674"/>
                <a:gd name="T1" fmla="*/ 1 h 984"/>
                <a:gd name="T2" fmla="*/ 23 w 674"/>
                <a:gd name="T3" fmla="*/ 23 h 984"/>
                <a:gd name="T4" fmla="*/ 2 w 674"/>
                <a:gd name="T5" fmla="*/ 61 h 984"/>
                <a:gd name="T6" fmla="*/ 0 w 674"/>
                <a:gd name="T7" fmla="*/ 686 h 984"/>
                <a:gd name="T8" fmla="*/ 14 w 674"/>
                <a:gd name="T9" fmla="*/ 726 h 984"/>
                <a:gd name="T10" fmla="*/ 270 w 674"/>
                <a:gd name="T11" fmla="*/ 958 h 984"/>
                <a:gd name="T12" fmla="*/ 302 w 674"/>
                <a:gd name="T13" fmla="*/ 977 h 984"/>
                <a:gd name="T14" fmla="*/ 336 w 674"/>
                <a:gd name="T15" fmla="*/ 984 h 984"/>
                <a:gd name="T16" fmla="*/ 372 w 674"/>
                <a:gd name="T17" fmla="*/ 977 h 984"/>
                <a:gd name="T18" fmla="*/ 404 w 674"/>
                <a:gd name="T19" fmla="*/ 958 h 984"/>
                <a:gd name="T20" fmla="*/ 513 w 674"/>
                <a:gd name="T21" fmla="*/ 856 h 984"/>
                <a:gd name="T22" fmla="*/ 510 w 674"/>
                <a:gd name="T23" fmla="*/ 836 h 984"/>
                <a:gd name="T24" fmla="*/ 494 w 674"/>
                <a:gd name="T25" fmla="*/ 823 h 984"/>
                <a:gd name="T26" fmla="*/ 473 w 674"/>
                <a:gd name="T27" fmla="*/ 826 h 984"/>
                <a:gd name="T28" fmla="*/ 353 w 674"/>
                <a:gd name="T29" fmla="*/ 927 h 984"/>
                <a:gd name="T30" fmla="*/ 320 w 674"/>
                <a:gd name="T31" fmla="*/ 927 h 984"/>
                <a:gd name="T32" fmla="*/ 63 w 674"/>
                <a:gd name="T33" fmla="*/ 703 h 984"/>
                <a:gd name="T34" fmla="*/ 55 w 674"/>
                <a:gd name="T35" fmla="*/ 241 h 984"/>
                <a:gd name="T36" fmla="*/ 105 w 674"/>
                <a:gd name="T37" fmla="*/ 264 h 984"/>
                <a:gd name="T38" fmla="*/ 161 w 674"/>
                <a:gd name="T39" fmla="*/ 273 h 984"/>
                <a:gd name="T40" fmla="*/ 217 w 674"/>
                <a:gd name="T41" fmla="*/ 264 h 984"/>
                <a:gd name="T42" fmla="*/ 282 w 674"/>
                <a:gd name="T43" fmla="*/ 234 h 984"/>
                <a:gd name="T44" fmla="*/ 320 w 674"/>
                <a:gd name="T45" fmla="*/ 228 h 984"/>
                <a:gd name="T46" fmla="*/ 359 w 674"/>
                <a:gd name="T47" fmla="*/ 234 h 984"/>
                <a:gd name="T48" fmla="*/ 425 w 674"/>
                <a:gd name="T49" fmla="*/ 264 h 984"/>
                <a:gd name="T50" fmla="*/ 481 w 674"/>
                <a:gd name="T51" fmla="*/ 273 h 984"/>
                <a:gd name="T52" fmla="*/ 537 w 674"/>
                <a:gd name="T53" fmla="*/ 264 h 984"/>
                <a:gd name="T54" fmla="*/ 595 w 674"/>
                <a:gd name="T55" fmla="*/ 237 h 984"/>
                <a:gd name="T56" fmla="*/ 618 w 674"/>
                <a:gd name="T57" fmla="*/ 685 h 984"/>
                <a:gd name="T58" fmla="*/ 559 w 674"/>
                <a:gd name="T59" fmla="*/ 749 h 984"/>
                <a:gd name="T60" fmla="*/ 549 w 674"/>
                <a:gd name="T61" fmla="*/ 768 h 984"/>
                <a:gd name="T62" fmla="*/ 556 w 674"/>
                <a:gd name="T63" fmla="*/ 788 h 984"/>
                <a:gd name="T64" fmla="*/ 574 w 674"/>
                <a:gd name="T65" fmla="*/ 798 h 984"/>
                <a:gd name="T66" fmla="*/ 595 w 674"/>
                <a:gd name="T67" fmla="*/ 791 h 984"/>
                <a:gd name="T68" fmla="*/ 659 w 674"/>
                <a:gd name="T69" fmla="*/ 726 h 984"/>
                <a:gd name="T70" fmla="*/ 674 w 674"/>
                <a:gd name="T71" fmla="*/ 686 h 984"/>
                <a:gd name="T72" fmla="*/ 672 w 674"/>
                <a:gd name="T73" fmla="*/ 61 h 984"/>
                <a:gd name="T74" fmla="*/ 651 w 674"/>
                <a:gd name="T75" fmla="*/ 23 h 984"/>
                <a:gd name="T76" fmla="*/ 612 w 674"/>
                <a:gd name="T77" fmla="*/ 1 h 984"/>
                <a:gd name="T78" fmla="*/ 547 w 674"/>
                <a:gd name="T79" fmla="*/ 200 h 984"/>
                <a:gd name="T80" fmla="*/ 503 w 674"/>
                <a:gd name="T81" fmla="*/ 217 h 984"/>
                <a:gd name="T82" fmla="*/ 460 w 674"/>
                <a:gd name="T83" fmla="*/ 217 h 984"/>
                <a:gd name="T84" fmla="*/ 414 w 674"/>
                <a:gd name="T85" fmla="*/ 200 h 984"/>
                <a:gd name="T86" fmla="*/ 352 w 674"/>
                <a:gd name="T87" fmla="*/ 177 h 984"/>
                <a:gd name="T88" fmla="*/ 289 w 674"/>
                <a:gd name="T89" fmla="*/ 177 h 984"/>
                <a:gd name="T90" fmla="*/ 227 w 674"/>
                <a:gd name="T91" fmla="*/ 200 h 984"/>
                <a:gd name="T92" fmla="*/ 182 w 674"/>
                <a:gd name="T93" fmla="*/ 217 h 984"/>
                <a:gd name="T94" fmla="*/ 139 w 674"/>
                <a:gd name="T95" fmla="*/ 217 h 984"/>
                <a:gd name="T96" fmla="*/ 93 w 674"/>
                <a:gd name="T97" fmla="*/ 200 h 984"/>
                <a:gd name="T98" fmla="*/ 55 w 674"/>
                <a:gd name="T99" fmla="*/ 73 h 984"/>
                <a:gd name="T100" fmla="*/ 65 w 674"/>
                <a:gd name="T101" fmla="*/ 59 h 984"/>
                <a:gd name="T102" fmla="*/ 597 w 674"/>
                <a:gd name="T103" fmla="*/ 54 h 984"/>
                <a:gd name="T104" fmla="*/ 612 w 674"/>
                <a:gd name="T105" fmla="*/ 61 h 984"/>
                <a:gd name="T106" fmla="*/ 619 w 674"/>
                <a:gd name="T107" fmla="*/ 77 h 984"/>
                <a:gd name="T108" fmla="*/ 586 w 674"/>
                <a:gd name="T109" fmla="*/ 182 h 984"/>
                <a:gd name="T110" fmla="*/ 547 w 674"/>
                <a:gd name="T111" fmla="*/ 20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4" h="984">
                  <a:moveTo>
                    <a:pt x="597" y="0"/>
                  </a:moveTo>
                  <a:lnTo>
                    <a:pt x="76" y="0"/>
                  </a:lnTo>
                  <a:lnTo>
                    <a:pt x="69" y="0"/>
                  </a:lnTo>
                  <a:lnTo>
                    <a:pt x="62" y="1"/>
                  </a:lnTo>
                  <a:lnTo>
                    <a:pt x="53" y="4"/>
                  </a:lnTo>
                  <a:lnTo>
                    <a:pt x="47" y="5"/>
                  </a:lnTo>
                  <a:lnTo>
                    <a:pt x="33" y="13"/>
                  </a:lnTo>
                  <a:lnTo>
                    <a:pt x="23" y="23"/>
                  </a:lnTo>
                  <a:lnTo>
                    <a:pt x="13" y="34"/>
                  </a:lnTo>
                  <a:lnTo>
                    <a:pt x="6" y="47"/>
                  </a:lnTo>
                  <a:lnTo>
                    <a:pt x="3" y="54"/>
                  </a:lnTo>
                  <a:lnTo>
                    <a:pt x="2" y="61"/>
                  </a:lnTo>
                  <a:lnTo>
                    <a:pt x="0" y="69"/>
                  </a:lnTo>
                  <a:lnTo>
                    <a:pt x="0" y="77"/>
                  </a:lnTo>
                  <a:lnTo>
                    <a:pt x="0" y="675"/>
                  </a:lnTo>
                  <a:lnTo>
                    <a:pt x="0" y="686"/>
                  </a:lnTo>
                  <a:lnTo>
                    <a:pt x="2" y="696"/>
                  </a:lnTo>
                  <a:lnTo>
                    <a:pt x="4" y="708"/>
                  </a:lnTo>
                  <a:lnTo>
                    <a:pt x="9" y="718"/>
                  </a:lnTo>
                  <a:lnTo>
                    <a:pt x="14" y="726"/>
                  </a:lnTo>
                  <a:lnTo>
                    <a:pt x="20" y="735"/>
                  </a:lnTo>
                  <a:lnTo>
                    <a:pt x="27" y="744"/>
                  </a:lnTo>
                  <a:lnTo>
                    <a:pt x="35" y="752"/>
                  </a:lnTo>
                  <a:lnTo>
                    <a:pt x="270" y="958"/>
                  </a:lnTo>
                  <a:lnTo>
                    <a:pt x="277" y="964"/>
                  </a:lnTo>
                  <a:lnTo>
                    <a:pt x="284" y="970"/>
                  </a:lnTo>
                  <a:lnTo>
                    <a:pt x="293" y="974"/>
                  </a:lnTo>
                  <a:lnTo>
                    <a:pt x="302" y="977"/>
                  </a:lnTo>
                  <a:lnTo>
                    <a:pt x="310" y="980"/>
                  </a:lnTo>
                  <a:lnTo>
                    <a:pt x="319" y="983"/>
                  </a:lnTo>
                  <a:lnTo>
                    <a:pt x="327" y="983"/>
                  </a:lnTo>
                  <a:lnTo>
                    <a:pt x="336" y="984"/>
                  </a:lnTo>
                  <a:lnTo>
                    <a:pt x="346" y="983"/>
                  </a:lnTo>
                  <a:lnTo>
                    <a:pt x="355" y="983"/>
                  </a:lnTo>
                  <a:lnTo>
                    <a:pt x="363" y="980"/>
                  </a:lnTo>
                  <a:lnTo>
                    <a:pt x="372" y="977"/>
                  </a:lnTo>
                  <a:lnTo>
                    <a:pt x="381" y="974"/>
                  </a:lnTo>
                  <a:lnTo>
                    <a:pt x="389" y="970"/>
                  </a:lnTo>
                  <a:lnTo>
                    <a:pt x="396" y="964"/>
                  </a:lnTo>
                  <a:lnTo>
                    <a:pt x="404" y="958"/>
                  </a:lnTo>
                  <a:lnTo>
                    <a:pt x="504" y="870"/>
                  </a:lnTo>
                  <a:lnTo>
                    <a:pt x="508" y="866"/>
                  </a:lnTo>
                  <a:lnTo>
                    <a:pt x="511" y="862"/>
                  </a:lnTo>
                  <a:lnTo>
                    <a:pt x="513" y="856"/>
                  </a:lnTo>
                  <a:lnTo>
                    <a:pt x="514" y="852"/>
                  </a:lnTo>
                  <a:lnTo>
                    <a:pt x="514" y="846"/>
                  </a:lnTo>
                  <a:lnTo>
                    <a:pt x="513" y="840"/>
                  </a:lnTo>
                  <a:lnTo>
                    <a:pt x="510" y="836"/>
                  </a:lnTo>
                  <a:lnTo>
                    <a:pt x="507" y="832"/>
                  </a:lnTo>
                  <a:lnTo>
                    <a:pt x="503" y="827"/>
                  </a:lnTo>
                  <a:lnTo>
                    <a:pt x="498" y="824"/>
                  </a:lnTo>
                  <a:lnTo>
                    <a:pt x="494" y="823"/>
                  </a:lnTo>
                  <a:lnTo>
                    <a:pt x="488" y="821"/>
                  </a:lnTo>
                  <a:lnTo>
                    <a:pt x="483" y="823"/>
                  </a:lnTo>
                  <a:lnTo>
                    <a:pt x="478" y="823"/>
                  </a:lnTo>
                  <a:lnTo>
                    <a:pt x="473" y="826"/>
                  </a:lnTo>
                  <a:lnTo>
                    <a:pt x="468" y="829"/>
                  </a:lnTo>
                  <a:lnTo>
                    <a:pt x="368" y="918"/>
                  </a:lnTo>
                  <a:lnTo>
                    <a:pt x="361" y="922"/>
                  </a:lnTo>
                  <a:lnTo>
                    <a:pt x="353" y="927"/>
                  </a:lnTo>
                  <a:lnTo>
                    <a:pt x="345" y="928"/>
                  </a:lnTo>
                  <a:lnTo>
                    <a:pt x="336" y="929"/>
                  </a:lnTo>
                  <a:lnTo>
                    <a:pt x="329" y="928"/>
                  </a:lnTo>
                  <a:lnTo>
                    <a:pt x="320" y="927"/>
                  </a:lnTo>
                  <a:lnTo>
                    <a:pt x="313" y="922"/>
                  </a:lnTo>
                  <a:lnTo>
                    <a:pt x="306" y="918"/>
                  </a:lnTo>
                  <a:lnTo>
                    <a:pt x="70" y="711"/>
                  </a:lnTo>
                  <a:lnTo>
                    <a:pt x="63" y="703"/>
                  </a:lnTo>
                  <a:lnTo>
                    <a:pt x="59" y="695"/>
                  </a:lnTo>
                  <a:lnTo>
                    <a:pt x="56" y="685"/>
                  </a:lnTo>
                  <a:lnTo>
                    <a:pt x="55" y="675"/>
                  </a:lnTo>
                  <a:lnTo>
                    <a:pt x="55" y="241"/>
                  </a:lnTo>
                  <a:lnTo>
                    <a:pt x="60" y="244"/>
                  </a:lnTo>
                  <a:lnTo>
                    <a:pt x="68" y="247"/>
                  </a:lnTo>
                  <a:lnTo>
                    <a:pt x="85" y="257"/>
                  </a:lnTo>
                  <a:lnTo>
                    <a:pt x="105" y="264"/>
                  </a:lnTo>
                  <a:lnTo>
                    <a:pt x="116" y="269"/>
                  </a:lnTo>
                  <a:lnTo>
                    <a:pt x="129" y="272"/>
                  </a:lnTo>
                  <a:lnTo>
                    <a:pt x="144" y="273"/>
                  </a:lnTo>
                  <a:lnTo>
                    <a:pt x="161" y="273"/>
                  </a:lnTo>
                  <a:lnTo>
                    <a:pt x="178" y="273"/>
                  </a:lnTo>
                  <a:lnTo>
                    <a:pt x="193" y="272"/>
                  </a:lnTo>
                  <a:lnTo>
                    <a:pt x="205" y="269"/>
                  </a:lnTo>
                  <a:lnTo>
                    <a:pt x="217" y="264"/>
                  </a:lnTo>
                  <a:lnTo>
                    <a:pt x="237" y="257"/>
                  </a:lnTo>
                  <a:lnTo>
                    <a:pt x="254" y="247"/>
                  </a:lnTo>
                  <a:lnTo>
                    <a:pt x="267" y="240"/>
                  </a:lnTo>
                  <a:lnTo>
                    <a:pt x="282" y="234"/>
                  </a:lnTo>
                  <a:lnTo>
                    <a:pt x="290" y="231"/>
                  </a:lnTo>
                  <a:lnTo>
                    <a:pt x="299" y="230"/>
                  </a:lnTo>
                  <a:lnTo>
                    <a:pt x="309" y="228"/>
                  </a:lnTo>
                  <a:lnTo>
                    <a:pt x="320" y="228"/>
                  </a:lnTo>
                  <a:lnTo>
                    <a:pt x="332" y="228"/>
                  </a:lnTo>
                  <a:lnTo>
                    <a:pt x="342" y="230"/>
                  </a:lnTo>
                  <a:lnTo>
                    <a:pt x="352" y="231"/>
                  </a:lnTo>
                  <a:lnTo>
                    <a:pt x="359" y="234"/>
                  </a:lnTo>
                  <a:lnTo>
                    <a:pt x="373" y="240"/>
                  </a:lnTo>
                  <a:lnTo>
                    <a:pt x="388" y="247"/>
                  </a:lnTo>
                  <a:lnTo>
                    <a:pt x="405" y="257"/>
                  </a:lnTo>
                  <a:lnTo>
                    <a:pt x="425" y="264"/>
                  </a:lnTo>
                  <a:lnTo>
                    <a:pt x="437" y="269"/>
                  </a:lnTo>
                  <a:lnTo>
                    <a:pt x="450" y="272"/>
                  </a:lnTo>
                  <a:lnTo>
                    <a:pt x="464" y="273"/>
                  </a:lnTo>
                  <a:lnTo>
                    <a:pt x="481" y="273"/>
                  </a:lnTo>
                  <a:lnTo>
                    <a:pt x="497" y="273"/>
                  </a:lnTo>
                  <a:lnTo>
                    <a:pt x="513" y="272"/>
                  </a:lnTo>
                  <a:lnTo>
                    <a:pt x="526" y="269"/>
                  </a:lnTo>
                  <a:lnTo>
                    <a:pt x="537" y="264"/>
                  </a:lnTo>
                  <a:lnTo>
                    <a:pt x="557" y="257"/>
                  </a:lnTo>
                  <a:lnTo>
                    <a:pt x="574" y="247"/>
                  </a:lnTo>
                  <a:lnTo>
                    <a:pt x="585" y="241"/>
                  </a:lnTo>
                  <a:lnTo>
                    <a:pt x="595" y="237"/>
                  </a:lnTo>
                  <a:lnTo>
                    <a:pt x="606" y="233"/>
                  </a:lnTo>
                  <a:lnTo>
                    <a:pt x="619" y="230"/>
                  </a:lnTo>
                  <a:lnTo>
                    <a:pt x="619" y="675"/>
                  </a:lnTo>
                  <a:lnTo>
                    <a:pt x="618" y="685"/>
                  </a:lnTo>
                  <a:lnTo>
                    <a:pt x="615" y="695"/>
                  </a:lnTo>
                  <a:lnTo>
                    <a:pt x="610" y="703"/>
                  </a:lnTo>
                  <a:lnTo>
                    <a:pt x="603" y="711"/>
                  </a:lnTo>
                  <a:lnTo>
                    <a:pt x="559" y="749"/>
                  </a:lnTo>
                  <a:lnTo>
                    <a:pt x="554" y="754"/>
                  </a:lnTo>
                  <a:lnTo>
                    <a:pt x="551" y="758"/>
                  </a:lnTo>
                  <a:lnTo>
                    <a:pt x="550" y="764"/>
                  </a:lnTo>
                  <a:lnTo>
                    <a:pt x="549" y="768"/>
                  </a:lnTo>
                  <a:lnTo>
                    <a:pt x="549" y="774"/>
                  </a:lnTo>
                  <a:lnTo>
                    <a:pt x="550" y="780"/>
                  </a:lnTo>
                  <a:lnTo>
                    <a:pt x="553" y="784"/>
                  </a:lnTo>
                  <a:lnTo>
                    <a:pt x="556" y="788"/>
                  </a:lnTo>
                  <a:lnTo>
                    <a:pt x="560" y="793"/>
                  </a:lnTo>
                  <a:lnTo>
                    <a:pt x="564" y="796"/>
                  </a:lnTo>
                  <a:lnTo>
                    <a:pt x="569" y="797"/>
                  </a:lnTo>
                  <a:lnTo>
                    <a:pt x="574" y="798"/>
                  </a:lnTo>
                  <a:lnTo>
                    <a:pt x="579" y="798"/>
                  </a:lnTo>
                  <a:lnTo>
                    <a:pt x="585" y="797"/>
                  </a:lnTo>
                  <a:lnTo>
                    <a:pt x="589" y="794"/>
                  </a:lnTo>
                  <a:lnTo>
                    <a:pt x="595" y="791"/>
                  </a:lnTo>
                  <a:lnTo>
                    <a:pt x="639" y="752"/>
                  </a:lnTo>
                  <a:lnTo>
                    <a:pt x="646" y="744"/>
                  </a:lnTo>
                  <a:lnTo>
                    <a:pt x="653" y="735"/>
                  </a:lnTo>
                  <a:lnTo>
                    <a:pt x="659" y="726"/>
                  </a:lnTo>
                  <a:lnTo>
                    <a:pt x="665" y="718"/>
                  </a:lnTo>
                  <a:lnTo>
                    <a:pt x="668" y="708"/>
                  </a:lnTo>
                  <a:lnTo>
                    <a:pt x="671" y="696"/>
                  </a:lnTo>
                  <a:lnTo>
                    <a:pt x="674" y="686"/>
                  </a:lnTo>
                  <a:lnTo>
                    <a:pt x="674" y="675"/>
                  </a:lnTo>
                  <a:lnTo>
                    <a:pt x="674" y="77"/>
                  </a:lnTo>
                  <a:lnTo>
                    <a:pt x="674" y="69"/>
                  </a:lnTo>
                  <a:lnTo>
                    <a:pt x="672" y="61"/>
                  </a:lnTo>
                  <a:lnTo>
                    <a:pt x="671" y="54"/>
                  </a:lnTo>
                  <a:lnTo>
                    <a:pt x="668" y="47"/>
                  </a:lnTo>
                  <a:lnTo>
                    <a:pt x="661" y="34"/>
                  </a:lnTo>
                  <a:lnTo>
                    <a:pt x="651" y="23"/>
                  </a:lnTo>
                  <a:lnTo>
                    <a:pt x="639" y="13"/>
                  </a:lnTo>
                  <a:lnTo>
                    <a:pt x="626" y="5"/>
                  </a:lnTo>
                  <a:lnTo>
                    <a:pt x="619" y="4"/>
                  </a:lnTo>
                  <a:lnTo>
                    <a:pt x="612" y="1"/>
                  </a:lnTo>
                  <a:lnTo>
                    <a:pt x="605" y="0"/>
                  </a:lnTo>
                  <a:lnTo>
                    <a:pt x="597" y="0"/>
                  </a:lnTo>
                  <a:lnTo>
                    <a:pt x="597" y="0"/>
                  </a:lnTo>
                  <a:close/>
                  <a:moveTo>
                    <a:pt x="547" y="200"/>
                  </a:moveTo>
                  <a:lnTo>
                    <a:pt x="534" y="207"/>
                  </a:lnTo>
                  <a:lnTo>
                    <a:pt x="520" y="213"/>
                  </a:lnTo>
                  <a:lnTo>
                    <a:pt x="511" y="215"/>
                  </a:lnTo>
                  <a:lnTo>
                    <a:pt x="503" y="217"/>
                  </a:lnTo>
                  <a:lnTo>
                    <a:pt x="493" y="218"/>
                  </a:lnTo>
                  <a:lnTo>
                    <a:pt x="481" y="218"/>
                  </a:lnTo>
                  <a:lnTo>
                    <a:pt x="470" y="218"/>
                  </a:lnTo>
                  <a:lnTo>
                    <a:pt x="460" y="217"/>
                  </a:lnTo>
                  <a:lnTo>
                    <a:pt x="450" y="215"/>
                  </a:lnTo>
                  <a:lnTo>
                    <a:pt x="442" y="213"/>
                  </a:lnTo>
                  <a:lnTo>
                    <a:pt x="428" y="207"/>
                  </a:lnTo>
                  <a:lnTo>
                    <a:pt x="414" y="200"/>
                  </a:lnTo>
                  <a:lnTo>
                    <a:pt x="396" y="191"/>
                  </a:lnTo>
                  <a:lnTo>
                    <a:pt x="376" y="182"/>
                  </a:lnTo>
                  <a:lnTo>
                    <a:pt x="365" y="179"/>
                  </a:lnTo>
                  <a:lnTo>
                    <a:pt x="352" y="177"/>
                  </a:lnTo>
                  <a:lnTo>
                    <a:pt x="338" y="175"/>
                  </a:lnTo>
                  <a:lnTo>
                    <a:pt x="320" y="174"/>
                  </a:lnTo>
                  <a:lnTo>
                    <a:pt x="305" y="175"/>
                  </a:lnTo>
                  <a:lnTo>
                    <a:pt x="289" y="177"/>
                  </a:lnTo>
                  <a:lnTo>
                    <a:pt x="276" y="179"/>
                  </a:lnTo>
                  <a:lnTo>
                    <a:pt x="264" y="182"/>
                  </a:lnTo>
                  <a:lnTo>
                    <a:pt x="244" y="191"/>
                  </a:lnTo>
                  <a:lnTo>
                    <a:pt x="227" y="200"/>
                  </a:lnTo>
                  <a:lnTo>
                    <a:pt x="214" y="207"/>
                  </a:lnTo>
                  <a:lnTo>
                    <a:pt x="200" y="213"/>
                  </a:lnTo>
                  <a:lnTo>
                    <a:pt x="191" y="215"/>
                  </a:lnTo>
                  <a:lnTo>
                    <a:pt x="182" y="217"/>
                  </a:lnTo>
                  <a:lnTo>
                    <a:pt x="172" y="218"/>
                  </a:lnTo>
                  <a:lnTo>
                    <a:pt x="161" y="218"/>
                  </a:lnTo>
                  <a:lnTo>
                    <a:pt x="149" y="218"/>
                  </a:lnTo>
                  <a:lnTo>
                    <a:pt x="139" y="217"/>
                  </a:lnTo>
                  <a:lnTo>
                    <a:pt x="131" y="215"/>
                  </a:lnTo>
                  <a:lnTo>
                    <a:pt x="122" y="213"/>
                  </a:lnTo>
                  <a:lnTo>
                    <a:pt x="108" y="207"/>
                  </a:lnTo>
                  <a:lnTo>
                    <a:pt x="93" y="200"/>
                  </a:lnTo>
                  <a:lnTo>
                    <a:pt x="76" y="190"/>
                  </a:lnTo>
                  <a:lnTo>
                    <a:pt x="55" y="181"/>
                  </a:lnTo>
                  <a:lnTo>
                    <a:pt x="55" y="77"/>
                  </a:lnTo>
                  <a:lnTo>
                    <a:pt x="55" y="73"/>
                  </a:lnTo>
                  <a:lnTo>
                    <a:pt x="56" y="69"/>
                  </a:lnTo>
                  <a:lnTo>
                    <a:pt x="59" y="64"/>
                  </a:lnTo>
                  <a:lnTo>
                    <a:pt x="60" y="61"/>
                  </a:lnTo>
                  <a:lnTo>
                    <a:pt x="65" y="59"/>
                  </a:lnTo>
                  <a:lnTo>
                    <a:pt x="68" y="56"/>
                  </a:lnTo>
                  <a:lnTo>
                    <a:pt x="72" y="56"/>
                  </a:lnTo>
                  <a:lnTo>
                    <a:pt x="76" y="54"/>
                  </a:lnTo>
                  <a:lnTo>
                    <a:pt x="597" y="54"/>
                  </a:lnTo>
                  <a:lnTo>
                    <a:pt x="602" y="56"/>
                  </a:lnTo>
                  <a:lnTo>
                    <a:pt x="606" y="56"/>
                  </a:lnTo>
                  <a:lnTo>
                    <a:pt x="609" y="59"/>
                  </a:lnTo>
                  <a:lnTo>
                    <a:pt x="612" y="61"/>
                  </a:lnTo>
                  <a:lnTo>
                    <a:pt x="615" y="64"/>
                  </a:lnTo>
                  <a:lnTo>
                    <a:pt x="618" y="69"/>
                  </a:lnTo>
                  <a:lnTo>
                    <a:pt x="619" y="73"/>
                  </a:lnTo>
                  <a:lnTo>
                    <a:pt x="619" y="77"/>
                  </a:lnTo>
                  <a:lnTo>
                    <a:pt x="619" y="175"/>
                  </a:lnTo>
                  <a:lnTo>
                    <a:pt x="607" y="177"/>
                  </a:lnTo>
                  <a:lnTo>
                    <a:pt x="596" y="179"/>
                  </a:lnTo>
                  <a:lnTo>
                    <a:pt x="586" y="182"/>
                  </a:lnTo>
                  <a:lnTo>
                    <a:pt x="577" y="185"/>
                  </a:lnTo>
                  <a:lnTo>
                    <a:pt x="562" y="192"/>
                  </a:lnTo>
                  <a:lnTo>
                    <a:pt x="547" y="200"/>
                  </a:lnTo>
                  <a:lnTo>
                    <a:pt x="547" y="20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8" name="Freeform 412">
              <a:extLst>
                <a:ext uri="{FF2B5EF4-FFF2-40B4-BE49-F238E27FC236}">
                  <a16:creationId xmlns:a16="http://schemas.microsoft.com/office/drawing/2014/main" id="{1CDFE99F-C23E-FB43-B391-09D7FB88E160}"/>
                </a:ext>
              </a:extLst>
            </p:cNvPr>
            <p:cNvSpPr>
              <a:spLocks/>
            </p:cNvSpPr>
            <p:nvPr/>
          </p:nvSpPr>
          <p:spPr bwMode="auto">
            <a:xfrm>
              <a:off x="4441826" y="2736850"/>
              <a:ext cx="31750" cy="31750"/>
            </a:xfrm>
            <a:custGeom>
              <a:avLst/>
              <a:gdLst>
                <a:gd name="T0" fmla="*/ 59 w 59"/>
                <a:gd name="T1" fmla="*/ 30 h 59"/>
                <a:gd name="T2" fmla="*/ 59 w 59"/>
                <a:gd name="T3" fmla="*/ 36 h 59"/>
                <a:gd name="T4" fmla="*/ 56 w 59"/>
                <a:gd name="T5" fmla="*/ 41 h 59"/>
                <a:gd name="T6" fmla="*/ 53 w 59"/>
                <a:gd name="T7" fmla="*/ 46 h 59"/>
                <a:gd name="T8" fmla="*/ 50 w 59"/>
                <a:gd name="T9" fmla="*/ 50 h 59"/>
                <a:gd name="T10" fmla="*/ 46 w 59"/>
                <a:gd name="T11" fmla="*/ 54 h 59"/>
                <a:gd name="T12" fmla="*/ 40 w 59"/>
                <a:gd name="T13" fmla="*/ 57 h 59"/>
                <a:gd name="T14" fmla="*/ 36 w 59"/>
                <a:gd name="T15" fmla="*/ 59 h 59"/>
                <a:gd name="T16" fmla="*/ 29 w 59"/>
                <a:gd name="T17" fmla="*/ 59 h 59"/>
                <a:gd name="T18" fmla="*/ 23 w 59"/>
                <a:gd name="T19" fmla="*/ 59 h 59"/>
                <a:gd name="T20" fmla="*/ 17 w 59"/>
                <a:gd name="T21" fmla="*/ 57 h 59"/>
                <a:gd name="T22" fmla="*/ 13 w 59"/>
                <a:gd name="T23" fmla="*/ 54 h 59"/>
                <a:gd name="T24" fmla="*/ 9 w 59"/>
                <a:gd name="T25" fmla="*/ 50 h 59"/>
                <a:gd name="T26" fmla="*/ 4 w 59"/>
                <a:gd name="T27" fmla="*/ 46 h 59"/>
                <a:gd name="T28" fmla="*/ 2 w 59"/>
                <a:gd name="T29" fmla="*/ 41 h 59"/>
                <a:gd name="T30" fmla="*/ 0 w 59"/>
                <a:gd name="T31" fmla="*/ 36 h 59"/>
                <a:gd name="T32" fmla="*/ 0 w 59"/>
                <a:gd name="T33" fmla="*/ 30 h 59"/>
                <a:gd name="T34" fmla="*/ 0 w 59"/>
                <a:gd name="T35" fmla="*/ 24 h 59"/>
                <a:gd name="T36" fmla="*/ 2 w 59"/>
                <a:gd name="T37" fmla="*/ 18 h 59"/>
                <a:gd name="T38" fmla="*/ 4 w 59"/>
                <a:gd name="T39" fmla="*/ 13 h 59"/>
                <a:gd name="T40" fmla="*/ 9 w 59"/>
                <a:gd name="T41" fmla="*/ 8 h 59"/>
                <a:gd name="T42" fmla="*/ 13 w 59"/>
                <a:gd name="T43" fmla="*/ 5 h 59"/>
                <a:gd name="T44" fmla="*/ 17 w 59"/>
                <a:gd name="T45" fmla="*/ 3 h 59"/>
                <a:gd name="T46" fmla="*/ 23 w 59"/>
                <a:gd name="T47" fmla="*/ 1 h 59"/>
                <a:gd name="T48" fmla="*/ 29 w 59"/>
                <a:gd name="T49" fmla="*/ 0 h 59"/>
                <a:gd name="T50" fmla="*/ 36 w 59"/>
                <a:gd name="T51" fmla="*/ 1 h 59"/>
                <a:gd name="T52" fmla="*/ 40 w 59"/>
                <a:gd name="T53" fmla="*/ 3 h 59"/>
                <a:gd name="T54" fmla="*/ 46 w 59"/>
                <a:gd name="T55" fmla="*/ 5 h 59"/>
                <a:gd name="T56" fmla="*/ 50 w 59"/>
                <a:gd name="T57" fmla="*/ 8 h 59"/>
                <a:gd name="T58" fmla="*/ 53 w 59"/>
                <a:gd name="T59" fmla="*/ 13 h 59"/>
                <a:gd name="T60" fmla="*/ 56 w 59"/>
                <a:gd name="T61" fmla="*/ 18 h 59"/>
                <a:gd name="T62" fmla="*/ 59 w 59"/>
                <a:gd name="T63" fmla="*/ 24 h 59"/>
                <a:gd name="T64" fmla="*/ 59 w 59"/>
                <a:gd name="T65"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59">
                  <a:moveTo>
                    <a:pt x="59" y="30"/>
                  </a:moveTo>
                  <a:lnTo>
                    <a:pt x="59" y="36"/>
                  </a:lnTo>
                  <a:lnTo>
                    <a:pt x="56" y="41"/>
                  </a:lnTo>
                  <a:lnTo>
                    <a:pt x="53" y="46"/>
                  </a:lnTo>
                  <a:lnTo>
                    <a:pt x="50" y="50"/>
                  </a:lnTo>
                  <a:lnTo>
                    <a:pt x="46" y="54"/>
                  </a:lnTo>
                  <a:lnTo>
                    <a:pt x="40" y="57"/>
                  </a:lnTo>
                  <a:lnTo>
                    <a:pt x="36" y="59"/>
                  </a:lnTo>
                  <a:lnTo>
                    <a:pt x="29" y="59"/>
                  </a:lnTo>
                  <a:lnTo>
                    <a:pt x="23" y="59"/>
                  </a:lnTo>
                  <a:lnTo>
                    <a:pt x="17" y="57"/>
                  </a:lnTo>
                  <a:lnTo>
                    <a:pt x="13" y="54"/>
                  </a:lnTo>
                  <a:lnTo>
                    <a:pt x="9" y="50"/>
                  </a:lnTo>
                  <a:lnTo>
                    <a:pt x="4" y="46"/>
                  </a:lnTo>
                  <a:lnTo>
                    <a:pt x="2" y="41"/>
                  </a:lnTo>
                  <a:lnTo>
                    <a:pt x="0" y="36"/>
                  </a:lnTo>
                  <a:lnTo>
                    <a:pt x="0" y="30"/>
                  </a:lnTo>
                  <a:lnTo>
                    <a:pt x="0" y="24"/>
                  </a:lnTo>
                  <a:lnTo>
                    <a:pt x="2" y="18"/>
                  </a:lnTo>
                  <a:lnTo>
                    <a:pt x="4" y="13"/>
                  </a:lnTo>
                  <a:lnTo>
                    <a:pt x="9" y="8"/>
                  </a:lnTo>
                  <a:lnTo>
                    <a:pt x="13" y="5"/>
                  </a:lnTo>
                  <a:lnTo>
                    <a:pt x="17" y="3"/>
                  </a:lnTo>
                  <a:lnTo>
                    <a:pt x="23" y="1"/>
                  </a:lnTo>
                  <a:lnTo>
                    <a:pt x="29" y="0"/>
                  </a:lnTo>
                  <a:lnTo>
                    <a:pt x="36" y="1"/>
                  </a:lnTo>
                  <a:lnTo>
                    <a:pt x="40" y="3"/>
                  </a:lnTo>
                  <a:lnTo>
                    <a:pt x="46" y="5"/>
                  </a:lnTo>
                  <a:lnTo>
                    <a:pt x="50" y="8"/>
                  </a:lnTo>
                  <a:lnTo>
                    <a:pt x="53" y="13"/>
                  </a:lnTo>
                  <a:lnTo>
                    <a:pt x="56" y="18"/>
                  </a:lnTo>
                  <a:lnTo>
                    <a:pt x="59" y="24"/>
                  </a:lnTo>
                  <a:lnTo>
                    <a:pt x="59" y="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9" name="Freeform 413">
              <a:extLst>
                <a:ext uri="{FF2B5EF4-FFF2-40B4-BE49-F238E27FC236}">
                  <a16:creationId xmlns:a16="http://schemas.microsoft.com/office/drawing/2014/main" id="{EC13A3A3-233B-E34F-AD0E-E97228D4C113}"/>
                </a:ext>
              </a:extLst>
            </p:cNvPr>
            <p:cNvSpPr>
              <a:spLocks/>
            </p:cNvSpPr>
            <p:nvPr/>
          </p:nvSpPr>
          <p:spPr bwMode="auto">
            <a:xfrm>
              <a:off x="4522788" y="2820988"/>
              <a:ext cx="31750" cy="31750"/>
            </a:xfrm>
            <a:custGeom>
              <a:avLst/>
              <a:gdLst>
                <a:gd name="T0" fmla="*/ 59 w 59"/>
                <a:gd name="T1" fmla="*/ 29 h 59"/>
                <a:gd name="T2" fmla="*/ 59 w 59"/>
                <a:gd name="T3" fmla="*/ 36 h 59"/>
                <a:gd name="T4" fmla="*/ 57 w 59"/>
                <a:gd name="T5" fmla="*/ 41 h 59"/>
                <a:gd name="T6" fmla="*/ 54 w 59"/>
                <a:gd name="T7" fmla="*/ 46 h 59"/>
                <a:gd name="T8" fmla="*/ 50 w 59"/>
                <a:gd name="T9" fmla="*/ 51 h 59"/>
                <a:gd name="T10" fmla="*/ 46 w 59"/>
                <a:gd name="T11" fmla="*/ 55 h 59"/>
                <a:gd name="T12" fmla="*/ 41 w 59"/>
                <a:gd name="T13" fmla="*/ 57 h 59"/>
                <a:gd name="T14" fmla="*/ 36 w 59"/>
                <a:gd name="T15" fmla="*/ 59 h 59"/>
                <a:gd name="T16" fmla="*/ 30 w 59"/>
                <a:gd name="T17" fmla="*/ 59 h 59"/>
                <a:gd name="T18" fmla="*/ 24 w 59"/>
                <a:gd name="T19" fmla="*/ 59 h 59"/>
                <a:gd name="T20" fmla="*/ 18 w 59"/>
                <a:gd name="T21" fmla="*/ 57 h 59"/>
                <a:gd name="T22" fmla="*/ 13 w 59"/>
                <a:gd name="T23" fmla="*/ 55 h 59"/>
                <a:gd name="T24" fmla="*/ 8 w 59"/>
                <a:gd name="T25" fmla="*/ 51 h 59"/>
                <a:gd name="T26" fmla="*/ 5 w 59"/>
                <a:gd name="T27" fmla="*/ 46 h 59"/>
                <a:gd name="T28" fmla="*/ 3 w 59"/>
                <a:gd name="T29" fmla="*/ 41 h 59"/>
                <a:gd name="T30" fmla="*/ 1 w 59"/>
                <a:gd name="T31" fmla="*/ 36 h 59"/>
                <a:gd name="T32" fmla="*/ 0 w 59"/>
                <a:gd name="T33" fmla="*/ 29 h 59"/>
                <a:gd name="T34" fmla="*/ 1 w 59"/>
                <a:gd name="T35" fmla="*/ 23 h 59"/>
                <a:gd name="T36" fmla="*/ 3 w 59"/>
                <a:gd name="T37" fmla="*/ 18 h 59"/>
                <a:gd name="T38" fmla="*/ 5 w 59"/>
                <a:gd name="T39" fmla="*/ 13 h 59"/>
                <a:gd name="T40" fmla="*/ 8 w 59"/>
                <a:gd name="T41" fmla="*/ 9 h 59"/>
                <a:gd name="T42" fmla="*/ 13 w 59"/>
                <a:gd name="T43" fmla="*/ 5 h 59"/>
                <a:gd name="T44" fmla="*/ 18 w 59"/>
                <a:gd name="T45" fmla="*/ 3 h 59"/>
                <a:gd name="T46" fmla="*/ 24 w 59"/>
                <a:gd name="T47" fmla="*/ 0 h 59"/>
                <a:gd name="T48" fmla="*/ 30 w 59"/>
                <a:gd name="T49" fmla="*/ 0 h 59"/>
                <a:gd name="T50" fmla="*/ 36 w 59"/>
                <a:gd name="T51" fmla="*/ 0 h 59"/>
                <a:gd name="T52" fmla="*/ 41 w 59"/>
                <a:gd name="T53" fmla="*/ 3 h 59"/>
                <a:gd name="T54" fmla="*/ 46 w 59"/>
                <a:gd name="T55" fmla="*/ 5 h 59"/>
                <a:gd name="T56" fmla="*/ 50 w 59"/>
                <a:gd name="T57" fmla="*/ 9 h 59"/>
                <a:gd name="T58" fmla="*/ 54 w 59"/>
                <a:gd name="T59" fmla="*/ 13 h 59"/>
                <a:gd name="T60" fmla="*/ 57 w 59"/>
                <a:gd name="T61" fmla="*/ 18 h 59"/>
                <a:gd name="T62" fmla="*/ 59 w 59"/>
                <a:gd name="T63" fmla="*/ 23 h 59"/>
                <a:gd name="T64" fmla="*/ 59 w 59"/>
                <a:gd name="T65"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59">
                  <a:moveTo>
                    <a:pt x="59" y="29"/>
                  </a:moveTo>
                  <a:lnTo>
                    <a:pt x="59" y="36"/>
                  </a:lnTo>
                  <a:lnTo>
                    <a:pt x="57" y="41"/>
                  </a:lnTo>
                  <a:lnTo>
                    <a:pt x="54" y="46"/>
                  </a:lnTo>
                  <a:lnTo>
                    <a:pt x="50" y="51"/>
                  </a:lnTo>
                  <a:lnTo>
                    <a:pt x="46" y="55"/>
                  </a:lnTo>
                  <a:lnTo>
                    <a:pt x="41" y="57"/>
                  </a:lnTo>
                  <a:lnTo>
                    <a:pt x="36" y="59"/>
                  </a:lnTo>
                  <a:lnTo>
                    <a:pt x="30" y="59"/>
                  </a:lnTo>
                  <a:lnTo>
                    <a:pt x="24" y="59"/>
                  </a:lnTo>
                  <a:lnTo>
                    <a:pt x="18" y="57"/>
                  </a:lnTo>
                  <a:lnTo>
                    <a:pt x="13" y="55"/>
                  </a:lnTo>
                  <a:lnTo>
                    <a:pt x="8" y="51"/>
                  </a:lnTo>
                  <a:lnTo>
                    <a:pt x="5" y="46"/>
                  </a:lnTo>
                  <a:lnTo>
                    <a:pt x="3" y="41"/>
                  </a:lnTo>
                  <a:lnTo>
                    <a:pt x="1" y="36"/>
                  </a:lnTo>
                  <a:lnTo>
                    <a:pt x="0" y="29"/>
                  </a:lnTo>
                  <a:lnTo>
                    <a:pt x="1" y="23"/>
                  </a:lnTo>
                  <a:lnTo>
                    <a:pt x="3" y="18"/>
                  </a:lnTo>
                  <a:lnTo>
                    <a:pt x="5" y="13"/>
                  </a:lnTo>
                  <a:lnTo>
                    <a:pt x="8" y="9"/>
                  </a:lnTo>
                  <a:lnTo>
                    <a:pt x="13" y="5"/>
                  </a:lnTo>
                  <a:lnTo>
                    <a:pt x="18" y="3"/>
                  </a:lnTo>
                  <a:lnTo>
                    <a:pt x="24" y="0"/>
                  </a:lnTo>
                  <a:lnTo>
                    <a:pt x="30" y="0"/>
                  </a:lnTo>
                  <a:lnTo>
                    <a:pt x="36" y="0"/>
                  </a:lnTo>
                  <a:lnTo>
                    <a:pt x="41" y="3"/>
                  </a:lnTo>
                  <a:lnTo>
                    <a:pt x="46" y="5"/>
                  </a:lnTo>
                  <a:lnTo>
                    <a:pt x="50" y="9"/>
                  </a:lnTo>
                  <a:lnTo>
                    <a:pt x="54" y="13"/>
                  </a:lnTo>
                  <a:lnTo>
                    <a:pt x="57" y="18"/>
                  </a:lnTo>
                  <a:lnTo>
                    <a:pt x="59" y="23"/>
                  </a:lnTo>
                  <a:lnTo>
                    <a:pt x="59" y="2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0" name="Freeform 414">
              <a:extLst>
                <a:ext uri="{FF2B5EF4-FFF2-40B4-BE49-F238E27FC236}">
                  <a16:creationId xmlns:a16="http://schemas.microsoft.com/office/drawing/2014/main" id="{8AC209A1-7679-7F46-84AC-955F0CE97BEE}"/>
                </a:ext>
              </a:extLst>
            </p:cNvPr>
            <p:cNvSpPr>
              <a:spLocks/>
            </p:cNvSpPr>
            <p:nvPr/>
          </p:nvSpPr>
          <p:spPr bwMode="auto">
            <a:xfrm>
              <a:off x="4564063" y="2781300"/>
              <a:ext cx="31750" cy="31750"/>
            </a:xfrm>
            <a:custGeom>
              <a:avLst/>
              <a:gdLst>
                <a:gd name="T0" fmla="*/ 59 w 59"/>
                <a:gd name="T1" fmla="*/ 28 h 59"/>
                <a:gd name="T2" fmla="*/ 59 w 59"/>
                <a:gd name="T3" fmla="*/ 34 h 59"/>
                <a:gd name="T4" fmla="*/ 58 w 59"/>
                <a:gd name="T5" fmla="*/ 40 h 59"/>
                <a:gd name="T6" fmla="*/ 55 w 59"/>
                <a:gd name="T7" fmla="*/ 46 h 59"/>
                <a:gd name="T8" fmla="*/ 51 w 59"/>
                <a:gd name="T9" fmla="*/ 50 h 59"/>
                <a:gd name="T10" fmla="*/ 46 w 59"/>
                <a:gd name="T11" fmla="*/ 53 h 59"/>
                <a:gd name="T12" fmla="*/ 42 w 59"/>
                <a:gd name="T13" fmla="*/ 56 h 59"/>
                <a:gd name="T14" fmla="*/ 36 w 59"/>
                <a:gd name="T15" fmla="*/ 57 h 59"/>
                <a:gd name="T16" fmla="*/ 30 w 59"/>
                <a:gd name="T17" fmla="*/ 59 h 59"/>
                <a:gd name="T18" fmla="*/ 25 w 59"/>
                <a:gd name="T19" fmla="*/ 57 h 59"/>
                <a:gd name="T20" fmla="*/ 19 w 59"/>
                <a:gd name="T21" fmla="*/ 56 h 59"/>
                <a:gd name="T22" fmla="*/ 13 w 59"/>
                <a:gd name="T23" fmla="*/ 53 h 59"/>
                <a:gd name="T24" fmla="*/ 9 w 59"/>
                <a:gd name="T25" fmla="*/ 50 h 59"/>
                <a:gd name="T26" fmla="*/ 6 w 59"/>
                <a:gd name="T27" fmla="*/ 46 h 59"/>
                <a:gd name="T28" fmla="*/ 3 w 59"/>
                <a:gd name="T29" fmla="*/ 40 h 59"/>
                <a:gd name="T30" fmla="*/ 2 w 59"/>
                <a:gd name="T31" fmla="*/ 34 h 59"/>
                <a:gd name="T32" fmla="*/ 0 w 59"/>
                <a:gd name="T33" fmla="*/ 28 h 59"/>
                <a:gd name="T34" fmla="*/ 2 w 59"/>
                <a:gd name="T35" fmla="*/ 23 h 59"/>
                <a:gd name="T36" fmla="*/ 3 w 59"/>
                <a:gd name="T37" fmla="*/ 17 h 59"/>
                <a:gd name="T38" fmla="*/ 6 w 59"/>
                <a:gd name="T39" fmla="*/ 12 h 59"/>
                <a:gd name="T40" fmla="*/ 9 w 59"/>
                <a:gd name="T41" fmla="*/ 8 h 59"/>
                <a:gd name="T42" fmla="*/ 13 w 59"/>
                <a:gd name="T43" fmla="*/ 4 h 59"/>
                <a:gd name="T44" fmla="*/ 19 w 59"/>
                <a:gd name="T45" fmla="*/ 1 h 59"/>
                <a:gd name="T46" fmla="*/ 25 w 59"/>
                <a:gd name="T47" fmla="*/ 0 h 59"/>
                <a:gd name="T48" fmla="*/ 30 w 59"/>
                <a:gd name="T49" fmla="*/ 0 h 59"/>
                <a:gd name="T50" fmla="*/ 36 w 59"/>
                <a:gd name="T51" fmla="*/ 0 h 59"/>
                <a:gd name="T52" fmla="*/ 42 w 59"/>
                <a:gd name="T53" fmla="*/ 1 h 59"/>
                <a:gd name="T54" fmla="*/ 46 w 59"/>
                <a:gd name="T55" fmla="*/ 4 h 59"/>
                <a:gd name="T56" fmla="*/ 51 w 59"/>
                <a:gd name="T57" fmla="*/ 8 h 59"/>
                <a:gd name="T58" fmla="*/ 55 w 59"/>
                <a:gd name="T59" fmla="*/ 12 h 59"/>
                <a:gd name="T60" fmla="*/ 58 w 59"/>
                <a:gd name="T61" fmla="*/ 17 h 59"/>
                <a:gd name="T62" fmla="*/ 59 w 59"/>
                <a:gd name="T63" fmla="*/ 23 h 59"/>
                <a:gd name="T64" fmla="*/ 59 w 59"/>
                <a:gd name="T65"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59">
                  <a:moveTo>
                    <a:pt x="59" y="28"/>
                  </a:moveTo>
                  <a:lnTo>
                    <a:pt x="59" y="34"/>
                  </a:lnTo>
                  <a:lnTo>
                    <a:pt x="58" y="40"/>
                  </a:lnTo>
                  <a:lnTo>
                    <a:pt x="55" y="46"/>
                  </a:lnTo>
                  <a:lnTo>
                    <a:pt x="51" y="50"/>
                  </a:lnTo>
                  <a:lnTo>
                    <a:pt x="46" y="53"/>
                  </a:lnTo>
                  <a:lnTo>
                    <a:pt x="42" y="56"/>
                  </a:lnTo>
                  <a:lnTo>
                    <a:pt x="36" y="57"/>
                  </a:lnTo>
                  <a:lnTo>
                    <a:pt x="30" y="59"/>
                  </a:lnTo>
                  <a:lnTo>
                    <a:pt x="25" y="57"/>
                  </a:lnTo>
                  <a:lnTo>
                    <a:pt x="19" y="56"/>
                  </a:lnTo>
                  <a:lnTo>
                    <a:pt x="13" y="53"/>
                  </a:lnTo>
                  <a:lnTo>
                    <a:pt x="9" y="50"/>
                  </a:lnTo>
                  <a:lnTo>
                    <a:pt x="6" y="46"/>
                  </a:lnTo>
                  <a:lnTo>
                    <a:pt x="3" y="40"/>
                  </a:lnTo>
                  <a:lnTo>
                    <a:pt x="2" y="34"/>
                  </a:lnTo>
                  <a:lnTo>
                    <a:pt x="0" y="28"/>
                  </a:lnTo>
                  <a:lnTo>
                    <a:pt x="2" y="23"/>
                  </a:lnTo>
                  <a:lnTo>
                    <a:pt x="3" y="17"/>
                  </a:lnTo>
                  <a:lnTo>
                    <a:pt x="6" y="12"/>
                  </a:lnTo>
                  <a:lnTo>
                    <a:pt x="9" y="8"/>
                  </a:lnTo>
                  <a:lnTo>
                    <a:pt x="13" y="4"/>
                  </a:lnTo>
                  <a:lnTo>
                    <a:pt x="19" y="1"/>
                  </a:lnTo>
                  <a:lnTo>
                    <a:pt x="25" y="0"/>
                  </a:lnTo>
                  <a:lnTo>
                    <a:pt x="30" y="0"/>
                  </a:lnTo>
                  <a:lnTo>
                    <a:pt x="36" y="0"/>
                  </a:lnTo>
                  <a:lnTo>
                    <a:pt x="42" y="1"/>
                  </a:lnTo>
                  <a:lnTo>
                    <a:pt x="46" y="4"/>
                  </a:lnTo>
                  <a:lnTo>
                    <a:pt x="51" y="8"/>
                  </a:lnTo>
                  <a:lnTo>
                    <a:pt x="55" y="12"/>
                  </a:lnTo>
                  <a:lnTo>
                    <a:pt x="58" y="17"/>
                  </a:lnTo>
                  <a:lnTo>
                    <a:pt x="59" y="23"/>
                  </a:lnTo>
                  <a:lnTo>
                    <a:pt x="59" y="2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 name="Freeform 415">
              <a:extLst>
                <a:ext uri="{FF2B5EF4-FFF2-40B4-BE49-F238E27FC236}">
                  <a16:creationId xmlns:a16="http://schemas.microsoft.com/office/drawing/2014/main" id="{25E8A826-78B1-014F-AC84-EBEBE1350E9D}"/>
                </a:ext>
              </a:extLst>
            </p:cNvPr>
            <p:cNvSpPr>
              <a:spLocks/>
            </p:cNvSpPr>
            <p:nvPr/>
          </p:nvSpPr>
          <p:spPr bwMode="auto">
            <a:xfrm>
              <a:off x="4492626" y="2906713"/>
              <a:ext cx="30163" cy="31750"/>
            </a:xfrm>
            <a:custGeom>
              <a:avLst/>
              <a:gdLst>
                <a:gd name="T0" fmla="*/ 59 w 59"/>
                <a:gd name="T1" fmla="*/ 29 h 59"/>
                <a:gd name="T2" fmla="*/ 59 w 59"/>
                <a:gd name="T3" fmla="*/ 35 h 59"/>
                <a:gd name="T4" fmla="*/ 57 w 59"/>
                <a:gd name="T5" fmla="*/ 40 h 59"/>
                <a:gd name="T6" fmla="*/ 54 w 59"/>
                <a:gd name="T7" fmla="*/ 46 h 59"/>
                <a:gd name="T8" fmla="*/ 50 w 59"/>
                <a:gd name="T9" fmla="*/ 50 h 59"/>
                <a:gd name="T10" fmla="*/ 46 w 59"/>
                <a:gd name="T11" fmla="*/ 53 h 59"/>
                <a:gd name="T12" fmla="*/ 42 w 59"/>
                <a:gd name="T13" fmla="*/ 56 h 59"/>
                <a:gd name="T14" fmla="*/ 36 w 59"/>
                <a:gd name="T15" fmla="*/ 58 h 59"/>
                <a:gd name="T16" fmla="*/ 30 w 59"/>
                <a:gd name="T17" fmla="*/ 59 h 59"/>
                <a:gd name="T18" fmla="*/ 24 w 59"/>
                <a:gd name="T19" fmla="*/ 58 h 59"/>
                <a:gd name="T20" fmla="*/ 19 w 59"/>
                <a:gd name="T21" fmla="*/ 56 h 59"/>
                <a:gd name="T22" fmla="*/ 13 w 59"/>
                <a:gd name="T23" fmla="*/ 53 h 59"/>
                <a:gd name="T24" fmla="*/ 8 w 59"/>
                <a:gd name="T25" fmla="*/ 50 h 59"/>
                <a:gd name="T26" fmla="*/ 6 w 59"/>
                <a:gd name="T27" fmla="*/ 46 h 59"/>
                <a:gd name="T28" fmla="*/ 3 w 59"/>
                <a:gd name="T29" fmla="*/ 40 h 59"/>
                <a:gd name="T30" fmla="*/ 1 w 59"/>
                <a:gd name="T31" fmla="*/ 35 h 59"/>
                <a:gd name="T32" fmla="*/ 0 w 59"/>
                <a:gd name="T33" fmla="*/ 29 h 59"/>
                <a:gd name="T34" fmla="*/ 1 w 59"/>
                <a:gd name="T35" fmla="*/ 23 h 59"/>
                <a:gd name="T36" fmla="*/ 3 w 59"/>
                <a:gd name="T37" fmla="*/ 17 h 59"/>
                <a:gd name="T38" fmla="*/ 6 w 59"/>
                <a:gd name="T39" fmla="*/ 13 h 59"/>
                <a:gd name="T40" fmla="*/ 8 w 59"/>
                <a:gd name="T41" fmla="*/ 9 h 59"/>
                <a:gd name="T42" fmla="*/ 13 w 59"/>
                <a:gd name="T43" fmla="*/ 4 h 59"/>
                <a:gd name="T44" fmla="*/ 19 w 59"/>
                <a:gd name="T45" fmla="*/ 1 h 59"/>
                <a:gd name="T46" fmla="*/ 24 w 59"/>
                <a:gd name="T47" fmla="*/ 0 h 59"/>
                <a:gd name="T48" fmla="*/ 30 w 59"/>
                <a:gd name="T49" fmla="*/ 0 h 59"/>
                <a:gd name="T50" fmla="*/ 36 w 59"/>
                <a:gd name="T51" fmla="*/ 0 h 59"/>
                <a:gd name="T52" fmla="*/ 42 w 59"/>
                <a:gd name="T53" fmla="*/ 1 h 59"/>
                <a:gd name="T54" fmla="*/ 46 w 59"/>
                <a:gd name="T55" fmla="*/ 4 h 59"/>
                <a:gd name="T56" fmla="*/ 50 w 59"/>
                <a:gd name="T57" fmla="*/ 9 h 59"/>
                <a:gd name="T58" fmla="*/ 54 w 59"/>
                <a:gd name="T59" fmla="*/ 13 h 59"/>
                <a:gd name="T60" fmla="*/ 57 w 59"/>
                <a:gd name="T61" fmla="*/ 17 h 59"/>
                <a:gd name="T62" fmla="*/ 59 w 59"/>
                <a:gd name="T63" fmla="*/ 23 h 59"/>
                <a:gd name="T64" fmla="*/ 59 w 59"/>
                <a:gd name="T65"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59">
                  <a:moveTo>
                    <a:pt x="59" y="29"/>
                  </a:moveTo>
                  <a:lnTo>
                    <a:pt x="59" y="35"/>
                  </a:lnTo>
                  <a:lnTo>
                    <a:pt x="57" y="40"/>
                  </a:lnTo>
                  <a:lnTo>
                    <a:pt x="54" y="46"/>
                  </a:lnTo>
                  <a:lnTo>
                    <a:pt x="50" y="50"/>
                  </a:lnTo>
                  <a:lnTo>
                    <a:pt x="46" y="53"/>
                  </a:lnTo>
                  <a:lnTo>
                    <a:pt x="42" y="56"/>
                  </a:lnTo>
                  <a:lnTo>
                    <a:pt x="36" y="58"/>
                  </a:lnTo>
                  <a:lnTo>
                    <a:pt x="30" y="59"/>
                  </a:lnTo>
                  <a:lnTo>
                    <a:pt x="24" y="58"/>
                  </a:lnTo>
                  <a:lnTo>
                    <a:pt x="19" y="56"/>
                  </a:lnTo>
                  <a:lnTo>
                    <a:pt x="13" y="53"/>
                  </a:lnTo>
                  <a:lnTo>
                    <a:pt x="8" y="50"/>
                  </a:lnTo>
                  <a:lnTo>
                    <a:pt x="6" y="46"/>
                  </a:lnTo>
                  <a:lnTo>
                    <a:pt x="3" y="40"/>
                  </a:lnTo>
                  <a:lnTo>
                    <a:pt x="1" y="35"/>
                  </a:lnTo>
                  <a:lnTo>
                    <a:pt x="0" y="29"/>
                  </a:lnTo>
                  <a:lnTo>
                    <a:pt x="1" y="23"/>
                  </a:lnTo>
                  <a:lnTo>
                    <a:pt x="3" y="17"/>
                  </a:lnTo>
                  <a:lnTo>
                    <a:pt x="6" y="13"/>
                  </a:lnTo>
                  <a:lnTo>
                    <a:pt x="8" y="9"/>
                  </a:lnTo>
                  <a:lnTo>
                    <a:pt x="13" y="4"/>
                  </a:lnTo>
                  <a:lnTo>
                    <a:pt x="19" y="1"/>
                  </a:lnTo>
                  <a:lnTo>
                    <a:pt x="24" y="0"/>
                  </a:lnTo>
                  <a:lnTo>
                    <a:pt x="30" y="0"/>
                  </a:lnTo>
                  <a:lnTo>
                    <a:pt x="36" y="0"/>
                  </a:lnTo>
                  <a:lnTo>
                    <a:pt x="42" y="1"/>
                  </a:lnTo>
                  <a:lnTo>
                    <a:pt x="46" y="4"/>
                  </a:lnTo>
                  <a:lnTo>
                    <a:pt x="50" y="9"/>
                  </a:lnTo>
                  <a:lnTo>
                    <a:pt x="54" y="13"/>
                  </a:lnTo>
                  <a:lnTo>
                    <a:pt x="57" y="17"/>
                  </a:lnTo>
                  <a:lnTo>
                    <a:pt x="59" y="23"/>
                  </a:lnTo>
                  <a:lnTo>
                    <a:pt x="59" y="2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sp>
        <p:nvSpPr>
          <p:cNvPr id="2" name="TextBox 1">
            <a:extLst>
              <a:ext uri="{FF2B5EF4-FFF2-40B4-BE49-F238E27FC236}">
                <a16:creationId xmlns:a16="http://schemas.microsoft.com/office/drawing/2014/main" id="{BBECDB46-151E-8C47-913D-FCFB89E09FD8}"/>
              </a:ext>
            </a:extLst>
          </p:cNvPr>
          <p:cNvSpPr txBox="1"/>
          <p:nvPr/>
        </p:nvSpPr>
        <p:spPr>
          <a:xfrm>
            <a:off x="4752762" y="3979046"/>
            <a:ext cx="3195504" cy="523220"/>
          </a:xfrm>
          <a:prstGeom prst="rect">
            <a:avLst/>
          </a:prstGeom>
          <a:noFill/>
        </p:spPr>
        <p:txBody>
          <a:bodyPr wrap="square" rtlCol="0">
            <a:spAutoFit/>
          </a:bodyPr>
          <a:lstStyle/>
          <a:p>
            <a:pPr algn="ctr"/>
            <a:r>
              <a:rPr lang="en-US" sz="1400" dirty="0">
                <a:solidFill>
                  <a:srgbClr val="407742"/>
                </a:solidFill>
              </a:rPr>
              <a:t>FutureGrown</a:t>
            </a:r>
            <a:r>
              <a:rPr lang="en-US" sz="1400" baseline="30000" dirty="0">
                <a:solidFill>
                  <a:srgbClr val="407742"/>
                </a:solidFill>
              </a:rPr>
              <a:t>TM</a:t>
            </a:r>
          </a:p>
          <a:p>
            <a:pPr algn="ctr"/>
            <a:r>
              <a:rPr lang="en-US" sz="1400" dirty="0" err="1">
                <a:solidFill>
                  <a:srgbClr val="407742"/>
                </a:solidFill>
              </a:rPr>
              <a:t>BioOxi</a:t>
            </a:r>
            <a:r>
              <a:rPr lang="en-US" sz="1400" baseline="30000" dirty="0" err="1">
                <a:solidFill>
                  <a:srgbClr val="407742"/>
                </a:solidFill>
              </a:rPr>
              <a:t>TM</a:t>
            </a:r>
            <a:endParaRPr lang="en-US" sz="1400" dirty="0">
              <a:solidFill>
                <a:srgbClr val="407742"/>
              </a:solidFill>
            </a:endParaRPr>
          </a:p>
        </p:txBody>
      </p:sp>
      <p:sp>
        <p:nvSpPr>
          <p:cNvPr id="43" name="Rectangle 831">
            <a:extLst>
              <a:ext uri="{FF2B5EF4-FFF2-40B4-BE49-F238E27FC236}">
                <a16:creationId xmlns:a16="http://schemas.microsoft.com/office/drawing/2014/main" id="{62B1FCFC-3755-674D-BF02-C885D6185D6D}"/>
              </a:ext>
            </a:extLst>
          </p:cNvPr>
          <p:cNvSpPr>
            <a:spLocks noChangeArrowheads="1"/>
          </p:cNvSpPr>
          <p:nvPr/>
        </p:nvSpPr>
        <p:spPr bwMode="auto">
          <a:xfrm>
            <a:off x="314691" y="4231236"/>
            <a:ext cx="33659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en-US" altLang="en-US" sz="1400" b="1" i="0" u="none" strike="noStrike" cap="none" normalizeH="0" baseline="0" dirty="0">
                <a:ln>
                  <a:noFill/>
                </a:ln>
                <a:solidFill>
                  <a:schemeClr val="bg2">
                    <a:lumMod val="75000"/>
                  </a:schemeClr>
                </a:solidFill>
                <a:effectLst/>
                <a:latin typeface="NeueHaasGroteskText Pro"/>
              </a:rPr>
              <a:t>Dietary Supplements</a:t>
            </a:r>
          </a:p>
          <a:p>
            <a:pPr algn="ctr"/>
            <a:r>
              <a:rPr kumimoji="0" lang="en-US" altLang="en-US" sz="1400" b="1" i="0" u="none" strike="noStrike" cap="none" normalizeH="0" baseline="0" dirty="0">
                <a:ln>
                  <a:noFill/>
                </a:ln>
                <a:solidFill>
                  <a:schemeClr val="bg2">
                    <a:lumMod val="75000"/>
                  </a:schemeClr>
                </a:solidFill>
                <a:effectLst/>
                <a:latin typeface="NeueHaasGroteskText Pro"/>
              </a:rPr>
              <a:t>~$1.5 billion market</a:t>
            </a:r>
            <a:br>
              <a:rPr lang="en-US" altLang="en-US" sz="1400" b="1" i="0" u="none" strike="noStrike" cap="none" normalizeH="0" baseline="0" dirty="0">
                <a:ln>
                  <a:noFill/>
                </a:ln>
                <a:solidFill>
                  <a:schemeClr val="bg2">
                    <a:lumMod val="75000"/>
                  </a:schemeClr>
                </a:solidFill>
                <a:effectLst/>
                <a:latin typeface="NeueHaasGroteskText Pro" panose="020B0504020202020204" pitchFamily="34" charset="0"/>
              </a:rPr>
            </a:br>
            <a:r>
              <a:rPr lang="en-US" altLang="en-US" sz="1400" i="1" dirty="0">
                <a:solidFill>
                  <a:schemeClr val="bg2">
                    <a:lumMod val="75000"/>
                  </a:schemeClr>
                </a:solidFill>
                <a:latin typeface="NeueHaasGroteskText Pro"/>
              </a:rPr>
              <a:t>Replaces </a:t>
            </a:r>
            <a:r>
              <a:rPr kumimoji="0" lang="en-US" altLang="en-US" sz="1400" b="0" i="1" u="none" strike="noStrike" cap="none" normalizeH="0" baseline="0" dirty="0">
                <a:ln>
                  <a:noFill/>
                </a:ln>
                <a:solidFill>
                  <a:schemeClr val="bg2">
                    <a:lumMod val="75000"/>
                  </a:schemeClr>
                </a:solidFill>
                <a:effectLst/>
                <a:latin typeface="NeueHaasGroteskText Pro"/>
              </a:rPr>
              <a:t>extracted / synthetic ingredients and brings new natural ingredients to market</a:t>
            </a:r>
          </a:p>
        </p:txBody>
      </p:sp>
      <p:sp>
        <p:nvSpPr>
          <p:cNvPr id="44" name="Rectangle 795">
            <a:extLst>
              <a:ext uri="{FF2B5EF4-FFF2-40B4-BE49-F238E27FC236}">
                <a16:creationId xmlns:a16="http://schemas.microsoft.com/office/drawing/2014/main" id="{66528E1D-4C8F-A647-A5B4-18A86681FC84}"/>
              </a:ext>
            </a:extLst>
          </p:cNvPr>
          <p:cNvSpPr>
            <a:spLocks noChangeArrowheads="1"/>
          </p:cNvSpPr>
          <p:nvPr/>
        </p:nvSpPr>
        <p:spPr bwMode="auto">
          <a:xfrm>
            <a:off x="9009890" y="4225601"/>
            <a:ext cx="259966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en-US" altLang="en-US" sz="1400" b="1" i="0" u="none" strike="noStrike" cap="none" normalizeH="0" baseline="0" dirty="0">
                <a:ln>
                  <a:noFill/>
                </a:ln>
                <a:solidFill>
                  <a:schemeClr val="bg2">
                    <a:lumMod val="75000"/>
                  </a:schemeClr>
                </a:solidFill>
                <a:effectLst/>
                <a:latin typeface="NeueHaasGroteskText Pro"/>
              </a:rPr>
              <a:t>Food &amp; Feed </a:t>
            </a:r>
          </a:p>
          <a:p>
            <a:pPr algn="ctr"/>
            <a:r>
              <a:rPr kumimoji="0" lang="en-US" altLang="en-US" sz="1400" b="1" i="0" u="none" strike="noStrike" cap="none" normalizeH="0" baseline="0" dirty="0">
                <a:ln>
                  <a:noFill/>
                </a:ln>
                <a:solidFill>
                  <a:schemeClr val="bg2">
                    <a:lumMod val="75000"/>
                  </a:schemeClr>
                </a:solidFill>
                <a:effectLst/>
                <a:latin typeface="NeueHaasGroteskText Pro"/>
              </a:rPr>
              <a:t>&gt;$3.0 billion market</a:t>
            </a:r>
            <a:br>
              <a:rPr lang="en-US" altLang="en-US" sz="1400" b="1" i="0" u="none" strike="noStrike" cap="none" normalizeH="0" baseline="0" dirty="0">
                <a:ln>
                  <a:noFill/>
                </a:ln>
                <a:solidFill>
                  <a:schemeClr val="bg2">
                    <a:lumMod val="75000"/>
                  </a:schemeClr>
                </a:solidFill>
                <a:effectLst/>
                <a:latin typeface="NeueHaasGroteskText Pro" panose="020B0504020202020204" pitchFamily="34" charset="0"/>
              </a:rPr>
            </a:br>
            <a:r>
              <a:rPr lang="en-US" altLang="en-US" sz="1400" i="1" u="none" strike="noStrike" cap="none" normalizeH="0" baseline="0" dirty="0">
                <a:ln>
                  <a:noFill/>
                </a:ln>
                <a:solidFill>
                  <a:schemeClr val="bg2">
                    <a:lumMod val="75000"/>
                  </a:schemeClr>
                </a:solidFill>
                <a:effectLst/>
                <a:latin typeface="NeueHaasGroteskText Pro" panose="020B0504020202020204" pitchFamily="34" charset="0"/>
              </a:rPr>
              <a:t>Replaces synthetic with natural </a:t>
            </a:r>
            <a:r>
              <a:rPr kumimoji="0" lang="en-US" altLang="en-US" sz="1400" i="1" u="none" strike="noStrike" cap="none" normalizeH="0" baseline="0" dirty="0">
                <a:ln>
                  <a:noFill/>
                </a:ln>
                <a:solidFill>
                  <a:schemeClr val="bg2">
                    <a:lumMod val="75000"/>
                  </a:schemeClr>
                </a:solidFill>
                <a:effectLst/>
                <a:latin typeface="NeueHaasGroteskText Pro"/>
              </a:rPr>
              <a:t>food and coloring ingredients</a:t>
            </a:r>
            <a:endParaRPr kumimoji="0" lang="en-US" altLang="en-US" sz="2400" i="1" u="none" strike="noStrike" cap="none" normalizeH="0" baseline="0" dirty="0">
              <a:ln>
                <a:noFill/>
              </a:ln>
              <a:solidFill>
                <a:schemeClr val="bg2">
                  <a:lumMod val="75000"/>
                </a:schemeClr>
              </a:solidFill>
              <a:effectLst/>
              <a:latin typeface="NeueHaasGroteskText Pro"/>
            </a:endParaRPr>
          </a:p>
        </p:txBody>
      </p:sp>
      <p:sp>
        <p:nvSpPr>
          <p:cNvPr id="45" name="Rectangle 791">
            <a:extLst>
              <a:ext uri="{FF2B5EF4-FFF2-40B4-BE49-F238E27FC236}">
                <a16:creationId xmlns:a16="http://schemas.microsoft.com/office/drawing/2014/main" id="{1B52EDC5-1543-9640-A285-2C54DAC66DF1}"/>
              </a:ext>
            </a:extLst>
          </p:cNvPr>
          <p:cNvSpPr>
            <a:spLocks noChangeArrowheads="1"/>
          </p:cNvSpPr>
          <p:nvPr/>
        </p:nvSpPr>
        <p:spPr bwMode="auto">
          <a:xfrm>
            <a:off x="1291876" y="1875704"/>
            <a:ext cx="308631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en-US" altLang="en-US" sz="1400" b="1" i="0" u="none" strike="noStrike" cap="none" normalizeH="0" baseline="0" dirty="0">
                <a:ln>
                  <a:noFill/>
                </a:ln>
                <a:solidFill>
                  <a:schemeClr val="bg2">
                    <a:lumMod val="75000"/>
                  </a:schemeClr>
                </a:solidFill>
                <a:effectLst/>
                <a:latin typeface="NeueHaasGroteskText Pro" panose="020B0504020202020204" pitchFamily="34" charset="0"/>
              </a:rPr>
              <a:t>Pharmaceutical APIs</a:t>
            </a:r>
          </a:p>
          <a:p>
            <a:pPr algn="ctr"/>
            <a:r>
              <a:rPr kumimoji="0" lang="en-US" altLang="en-US" sz="1400" b="1" i="0" u="none" strike="noStrike" cap="none" normalizeH="0" baseline="0" dirty="0">
                <a:ln>
                  <a:noFill/>
                </a:ln>
                <a:solidFill>
                  <a:schemeClr val="bg2">
                    <a:lumMod val="75000"/>
                  </a:schemeClr>
                </a:solidFill>
                <a:effectLst/>
                <a:latin typeface="NeueHaasGroteskText Pro" panose="020B0504020202020204" pitchFamily="34" charset="0"/>
              </a:rPr>
              <a:t>&gt;$5 billion market</a:t>
            </a:r>
            <a:br>
              <a:rPr kumimoji="0" lang="en-US" altLang="en-US" sz="1400" b="1" i="0" u="none" strike="noStrike" cap="none" normalizeH="0" baseline="0" dirty="0">
                <a:ln>
                  <a:noFill/>
                </a:ln>
                <a:solidFill>
                  <a:schemeClr val="bg2">
                    <a:lumMod val="75000"/>
                  </a:schemeClr>
                </a:solidFill>
                <a:effectLst/>
                <a:latin typeface="NeueHaasGroteskText Pro" panose="020B0504020202020204" pitchFamily="34" charset="0"/>
              </a:rPr>
            </a:br>
            <a:r>
              <a:rPr kumimoji="0" lang="en-US" altLang="en-US" sz="1400" b="0" i="1" u="none" strike="noStrike" cap="none" normalizeH="0" baseline="0" dirty="0">
                <a:ln>
                  <a:noFill/>
                </a:ln>
                <a:solidFill>
                  <a:schemeClr val="bg2">
                    <a:lumMod val="75000"/>
                  </a:schemeClr>
                </a:solidFill>
                <a:effectLst/>
                <a:latin typeface="NeueHaasGroteskText Pro" panose="020B0504020202020204" pitchFamily="34" charset="0"/>
              </a:rPr>
              <a:t>Replaces synthetic processes with efficient, cost-effective, sustainable routes </a:t>
            </a:r>
            <a:endParaRPr kumimoji="0" lang="en-US" altLang="en-US" sz="2400" b="0" i="1" u="none" strike="noStrike" cap="none" normalizeH="0" baseline="0" dirty="0">
              <a:ln>
                <a:noFill/>
              </a:ln>
              <a:solidFill>
                <a:schemeClr val="bg2">
                  <a:lumMod val="75000"/>
                </a:schemeClr>
              </a:solidFill>
              <a:effectLst/>
            </a:endParaRPr>
          </a:p>
        </p:txBody>
      </p:sp>
      <p:sp>
        <p:nvSpPr>
          <p:cNvPr id="4" name="Regular Pentagon 3">
            <a:extLst>
              <a:ext uri="{FF2B5EF4-FFF2-40B4-BE49-F238E27FC236}">
                <a16:creationId xmlns:a16="http://schemas.microsoft.com/office/drawing/2014/main" id="{5D142BCA-9A2C-C742-946B-963CD484233A}"/>
              </a:ext>
            </a:extLst>
          </p:cNvPr>
          <p:cNvSpPr>
            <a:spLocks noChangeAspect="1"/>
          </p:cNvSpPr>
          <p:nvPr/>
        </p:nvSpPr>
        <p:spPr>
          <a:xfrm>
            <a:off x="5265524" y="2539734"/>
            <a:ext cx="2059211" cy="1961153"/>
          </a:xfrm>
          <a:prstGeom prst="pentagon">
            <a:avLst/>
          </a:prstGeom>
          <a:noFill/>
          <a:ln w="25400">
            <a:solidFill>
              <a:srgbClr val="407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gular Pentagon 52">
            <a:extLst>
              <a:ext uri="{FF2B5EF4-FFF2-40B4-BE49-F238E27FC236}">
                <a16:creationId xmlns:a16="http://schemas.microsoft.com/office/drawing/2014/main" id="{0CF2016C-C81F-DB48-8207-B8C48925E9F4}"/>
              </a:ext>
            </a:extLst>
          </p:cNvPr>
          <p:cNvSpPr>
            <a:spLocks noChangeAspect="1"/>
          </p:cNvSpPr>
          <p:nvPr/>
        </p:nvSpPr>
        <p:spPr>
          <a:xfrm flipH="1" flipV="1">
            <a:off x="5499967" y="4664284"/>
            <a:ext cx="1596016" cy="1520015"/>
          </a:xfrm>
          <a:prstGeom prst="pentagon">
            <a:avLst/>
          </a:prstGeom>
          <a:noFill/>
          <a:ln w="254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4" name="Regular Pentagon 53">
            <a:extLst>
              <a:ext uri="{FF2B5EF4-FFF2-40B4-BE49-F238E27FC236}">
                <a16:creationId xmlns:a16="http://schemas.microsoft.com/office/drawing/2014/main" id="{EA1F665B-A1C5-EF4B-A710-27F8234B6BAE}"/>
              </a:ext>
            </a:extLst>
          </p:cNvPr>
          <p:cNvSpPr>
            <a:spLocks noChangeAspect="1"/>
          </p:cNvSpPr>
          <p:nvPr/>
        </p:nvSpPr>
        <p:spPr>
          <a:xfrm flipV="1">
            <a:off x="6542454" y="1563655"/>
            <a:ext cx="1596016" cy="1520015"/>
          </a:xfrm>
          <a:prstGeom prst="pentagon">
            <a:avLst/>
          </a:prstGeom>
          <a:noFill/>
          <a:ln w="254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5" name="Regular Pentagon 54">
            <a:extLst>
              <a:ext uri="{FF2B5EF4-FFF2-40B4-BE49-F238E27FC236}">
                <a16:creationId xmlns:a16="http://schemas.microsoft.com/office/drawing/2014/main" id="{DB4C2E50-EA9B-2F4D-967B-1104B74D73DA}"/>
              </a:ext>
            </a:extLst>
          </p:cNvPr>
          <p:cNvSpPr>
            <a:spLocks noChangeAspect="1"/>
          </p:cNvSpPr>
          <p:nvPr/>
        </p:nvSpPr>
        <p:spPr>
          <a:xfrm flipV="1">
            <a:off x="7150787" y="3446025"/>
            <a:ext cx="1596016" cy="1520015"/>
          </a:xfrm>
          <a:prstGeom prst="pentagon">
            <a:avLst/>
          </a:prstGeom>
          <a:noFill/>
          <a:ln w="254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6" name="Regular Pentagon 55">
            <a:extLst>
              <a:ext uri="{FF2B5EF4-FFF2-40B4-BE49-F238E27FC236}">
                <a16:creationId xmlns:a16="http://schemas.microsoft.com/office/drawing/2014/main" id="{B194DE3F-D0A3-444A-92DB-CFF2E50BE2D6}"/>
              </a:ext>
            </a:extLst>
          </p:cNvPr>
          <p:cNvSpPr>
            <a:spLocks noChangeAspect="1"/>
          </p:cNvSpPr>
          <p:nvPr/>
        </p:nvSpPr>
        <p:spPr>
          <a:xfrm flipV="1">
            <a:off x="4463364" y="1549804"/>
            <a:ext cx="1596016" cy="1520015"/>
          </a:xfrm>
          <a:prstGeom prst="pentagon">
            <a:avLst/>
          </a:prstGeom>
          <a:noFill/>
          <a:ln w="254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7" name="Regular Pentagon 56">
            <a:extLst>
              <a:ext uri="{FF2B5EF4-FFF2-40B4-BE49-F238E27FC236}">
                <a16:creationId xmlns:a16="http://schemas.microsoft.com/office/drawing/2014/main" id="{F0EFC7B3-E68F-9B40-8850-252B9052571E}"/>
              </a:ext>
            </a:extLst>
          </p:cNvPr>
          <p:cNvSpPr>
            <a:spLocks noChangeAspect="1"/>
          </p:cNvSpPr>
          <p:nvPr/>
        </p:nvSpPr>
        <p:spPr>
          <a:xfrm flipV="1">
            <a:off x="3837604" y="3474232"/>
            <a:ext cx="1596016" cy="1520015"/>
          </a:xfrm>
          <a:prstGeom prst="pentagon">
            <a:avLst/>
          </a:prstGeom>
          <a:noFill/>
          <a:ln w="254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65" name="Slide Number Placeholder 2">
            <a:extLst>
              <a:ext uri="{FF2B5EF4-FFF2-40B4-BE49-F238E27FC236}">
                <a16:creationId xmlns:a16="http://schemas.microsoft.com/office/drawing/2014/main" id="{55FEF4A9-E6E7-B348-9705-A6A41147E80B}"/>
              </a:ext>
            </a:extLst>
          </p:cNvPr>
          <p:cNvSpPr txBox="1">
            <a:spLocks/>
          </p:cNvSpPr>
          <p:nvPr/>
        </p:nvSpPr>
        <p:spPr>
          <a:xfrm>
            <a:off x="11563025" y="6431191"/>
            <a:ext cx="457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9D169A-B190-48E2-9496-E22BD1B97CF0}" type="slidenum">
              <a:rPr lang="en-CA" sz="800" smtClean="0"/>
              <a:pPr algn="r"/>
              <a:t>5</a:t>
            </a:fld>
            <a:endParaRPr lang="en-CA" sz="800" dirty="0"/>
          </a:p>
        </p:txBody>
      </p:sp>
      <p:sp>
        <p:nvSpPr>
          <p:cNvPr id="3" name="Right Arrow 2">
            <a:extLst>
              <a:ext uri="{FF2B5EF4-FFF2-40B4-BE49-F238E27FC236}">
                <a16:creationId xmlns:a16="http://schemas.microsoft.com/office/drawing/2014/main" id="{02DB6C8A-3171-4B4F-ABC8-0464B6137A3C}"/>
              </a:ext>
            </a:extLst>
          </p:cNvPr>
          <p:cNvSpPr/>
          <p:nvPr/>
        </p:nvSpPr>
        <p:spPr>
          <a:xfrm rot="18348622">
            <a:off x="6765254" y="2388317"/>
            <a:ext cx="171914" cy="910226"/>
          </a:xfrm>
          <a:prstGeom prst="rightArrow">
            <a:avLst/>
          </a:prstGeom>
          <a:solidFill>
            <a:srgbClr val="407742"/>
          </a:solidFill>
          <a:ln>
            <a:solidFill>
              <a:srgbClr val="407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a:extLst>
              <a:ext uri="{FF2B5EF4-FFF2-40B4-BE49-F238E27FC236}">
                <a16:creationId xmlns:a16="http://schemas.microsoft.com/office/drawing/2014/main" id="{5E01B4B9-7502-0B40-9632-5C06B2AB9F2B}"/>
              </a:ext>
            </a:extLst>
          </p:cNvPr>
          <p:cNvSpPr/>
          <p:nvPr/>
        </p:nvSpPr>
        <p:spPr>
          <a:xfrm rot="14073168">
            <a:off x="5632061" y="2400505"/>
            <a:ext cx="171914" cy="910226"/>
          </a:xfrm>
          <a:prstGeom prst="rightArrow">
            <a:avLst/>
          </a:prstGeom>
          <a:solidFill>
            <a:srgbClr val="407742"/>
          </a:solidFill>
          <a:ln>
            <a:solidFill>
              <a:srgbClr val="407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a:extLst>
              <a:ext uri="{FF2B5EF4-FFF2-40B4-BE49-F238E27FC236}">
                <a16:creationId xmlns:a16="http://schemas.microsoft.com/office/drawing/2014/main" id="{604F8F4C-C3C6-9C42-B2C1-74A85673D6BE}"/>
              </a:ext>
            </a:extLst>
          </p:cNvPr>
          <p:cNvSpPr/>
          <p:nvPr/>
        </p:nvSpPr>
        <p:spPr>
          <a:xfrm rot="9743076">
            <a:off x="5283397" y="3451786"/>
            <a:ext cx="171914" cy="910226"/>
          </a:xfrm>
          <a:prstGeom prst="rightArrow">
            <a:avLst/>
          </a:prstGeom>
          <a:solidFill>
            <a:srgbClr val="407742"/>
          </a:solidFill>
          <a:ln>
            <a:solidFill>
              <a:srgbClr val="407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a:extLst>
              <a:ext uri="{FF2B5EF4-FFF2-40B4-BE49-F238E27FC236}">
                <a16:creationId xmlns:a16="http://schemas.microsoft.com/office/drawing/2014/main" id="{CF8872F1-D078-4745-BDD9-481E8AC19BC7}"/>
              </a:ext>
            </a:extLst>
          </p:cNvPr>
          <p:cNvSpPr/>
          <p:nvPr/>
        </p:nvSpPr>
        <p:spPr>
          <a:xfrm rot="5400000">
            <a:off x="6210783" y="4126975"/>
            <a:ext cx="171914" cy="910226"/>
          </a:xfrm>
          <a:prstGeom prst="rightArrow">
            <a:avLst/>
          </a:prstGeom>
          <a:solidFill>
            <a:srgbClr val="407742"/>
          </a:solidFill>
          <a:ln>
            <a:solidFill>
              <a:srgbClr val="407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a:extLst>
              <a:ext uri="{FF2B5EF4-FFF2-40B4-BE49-F238E27FC236}">
                <a16:creationId xmlns:a16="http://schemas.microsoft.com/office/drawing/2014/main" id="{0F8CB6FA-0B9A-7F4C-AE27-049A060034A8}"/>
              </a:ext>
            </a:extLst>
          </p:cNvPr>
          <p:cNvSpPr/>
          <p:nvPr/>
        </p:nvSpPr>
        <p:spPr>
          <a:xfrm rot="1056630">
            <a:off x="7134827" y="3419095"/>
            <a:ext cx="171914" cy="910226"/>
          </a:xfrm>
          <a:prstGeom prst="rightArrow">
            <a:avLst/>
          </a:prstGeom>
          <a:solidFill>
            <a:srgbClr val="407742"/>
          </a:solidFill>
          <a:ln>
            <a:solidFill>
              <a:srgbClr val="407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93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E40BB69-8E48-8DBD-4DCC-83BF43651BCC}"/>
              </a:ext>
            </a:extLst>
          </p:cNvPr>
          <p:cNvGraphicFramePr>
            <a:graphicFrameLocks noGrp="1"/>
          </p:cNvGraphicFramePr>
          <p:nvPr>
            <p:extLst>
              <p:ext uri="{D42A27DB-BD31-4B8C-83A1-F6EECF244321}">
                <p14:modId xmlns:p14="http://schemas.microsoft.com/office/powerpoint/2010/main" val="1705202877"/>
              </p:ext>
            </p:extLst>
          </p:nvPr>
        </p:nvGraphicFramePr>
        <p:xfrm>
          <a:off x="1472497" y="1455925"/>
          <a:ext cx="9143833" cy="4079240"/>
        </p:xfrm>
        <a:graphic>
          <a:graphicData uri="http://schemas.openxmlformats.org/drawingml/2006/table">
            <a:tbl>
              <a:tblPr firstRow="1" bandRow="1">
                <a:tableStyleId>{00A15C55-8517-42AA-B614-E9B94910E393}</a:tableStyleId>
              </a:tblPr>
              <a:tblGrid>
                <a:gridCol w="4196783">
                  <a:extLst>
                    <a:ext uri="{9D8B030D-6E8A-4147-A177-3AD203B41FA5}">
                      <a16:colId xmlns:a16="http://schemas.microsoft.com/office/drawing/2014/main" val="3262101820"/>
                    </a:ext>
                  </a:extLst>
                </a:gridCol>
                <a:gridCol w="1910080">
                  <a:extLst>
                    <a:ext uri="{9D8B030D-6E8A-4147-A177-3AD203B41FA5}">
                      <a16:colId xmlns:a16="http://schemas.microsoft.com/office/drawing/2014/main" val="1328585655"/>
                    </a:ext>
                  </a:extLst>
                </a:gridCol>
                <a:gridCol w="1595120">
                  <a:extLst>
                    <a:ext uri="{9D8B030D-6E8A-4147-A177-3AD203B41FA5}">
                      <a16:colId xmlns:a16="http://schemas.microsoft.com/office/drawing/2014/main" val="1005398406"/>
                    </a:ext>
                  </a:extLst>
                </a:gridCol>
                <a:gridCol w="1441850">
                  <a:extLst>
                    <a:ext uri="{9D8B030D-6E8A-4147-A177-3AD203B41FA5}">
                      <a16:colId xmlns:a16="http://schemas.microsoft.com/office/drawing/2014/main" val="1054748373"/>
                    </a:ext>
                  </a:extLst>
                </a:gridCol>
              </a:tblGrid>
              <a:tr h="370840">
                <a:tc>
                  <a:txBody>
                    <a:bodyPr/>
                    <a:lstStyle/>
                    <a:p>
                      <a:r>
                        <a:rPr lang="en-US" dirty="0"/>
                        <a:t>Ingredient</a:t>
                      </a:r>
                    </a:p>
                  </a:txBody>
                  <a:tcPr/>
                </a:tc>
                <a:tc>
                  <a:txBody>
                    <a:bodyPr/>
                    <a:lstStyle/>
                    <a:p>
                      <a:pPr algn="ctr"/>
                      <a:r>
                        <a:rPr lang="en-US" dirty="0"/>
                        <a:t>R&amp;D</a:t>
                      </a:r>
                    </a:p>
                  </a:txBody>
                  <a:tcPr/>
                </a:tc>
                <a:tc>
                  <a:txBody>
                    <a:bodyPr/>
                    <a:lstStyle/>
                    <a:p>
                      <a:pPr algn="ctr"/>
                      <a:r>
                        <a:rPr lang="en-US" dirty="0"/>
                        <a:t>Pilot</a:t>
                      </a:r>
                    </a:p>
                  </a:txBody>
                  <a:tcPr/>
                </a:tc>
                <a:tc>
                  <a:txBody>
                    <a:bodyPr/>
                    <a:lstStyle/>
                    <a:p>
                      <a:pPr algn="ctr"/>
                      <a:r>
                        <a:rPr lang="en-US" dirty="0"/>
                        <a:t>Commercial</a:t>
                      </a:r>
                    </a:p>
                  </a:txBody>
                  <a:tcPr/>
                </a:tc>
                <a:extLst>
                  <a:ext uri="{0D108BD9-81ED-4DB2-BD59-A6C34878D82A}">
                    <a16:rowId xmlns:a16="http://schemas.microsoft.com/office/drawing/2014/main" val="2394860996"/>
                  </a:ext>
                </a:extLst>
              </a:tr>
              <a:tr h="370840">
                <a:tc>
                  <a:txBody>
                    <a:bodyPr/>
                    <a:lstStyle/>
                    <a:p>
                      <a:r>
                        <a:rPr lang="en-US" dirty="0">
                          <a:solidFill>
                            <a:schemeClr val="accent1"/>
                          </a:solidFill>
                        </a:rPr>
                        <a:t>Cannabigerol</a:t>
                      </a:r>
                    </a:p>
                  </a:txBody>
                  <a:tcPr/>
                </a:tc>
                <a:tc gridSpan="3">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7291905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rPr>
                        <a:t>Dietary / Pharma API (w/confidential)</a:t>
                      </a:r>
                    </a:p>
                  </a:txBody>
                  <a:tcPr/>
                </a:tc>
                <a:tc gridSpan="3">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855674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rPr>
                        <a:t>New proprietary program</a:t>
                      </a:r>
                    </a:p>
                  </a:txBody>
                  <a:tcPr/>
                </a:tc>
                <a:tc gridSpan="3">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976258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rPr>
                        <a:t>New partnered program (w/undisclosed)</a:t>
                      </a:r>
                    </a:p>
                  </a:txBody>
                  <a:tcPr/>
                </a:tc>
                <a:tc gridSpan="3">
                  <a:txBody>
                    <a:bodyPr/>
                    <a:lstStyle/>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3956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07742"/>
                          </a:solidFill>
                        </a:rPr>
                        <a:t>UDCA (w/Sandhill One)</a:t>
                      </a:r>
                    </a:p>
                  </a:txBody>
                  <a:tcPr/>
                </a:tc>
                <a:tc gridSpan="3">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061315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07742"/>
                          </a:solidFill>
                        </a:rPr>
                        <a:t>Food ingredient (w/Kalsec)</a:t>
                      </a:r>
                    </a:p>
                  </a:txBody>
                  <a:tcPr/>
                </a:tc>
                <a:tc gridSpan="3">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7353254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07742"/>
                          </a:solidFill>
                        </a:rPr>
                        <a:t>New partnered program (w/undisclosed)</a:t>
                      </a:r>
                    </a:p>
                  </a:txBody>
                  <a:tcPr/>
                </a:tc>
                <a:tc gridSpan="3">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924420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07742"/>
                          </a:solidFill>
                        </a:rPr>
                        <a:t>New partnered program (w/undisclosed)</a:t>
                      </a:r>
                    </a:p>
                  </a:txBody>
                  <a:tcPr/>
                </a:tc>
                <a:tc gridSpan="3">
                  <a:txBody>
                    <a:bodyPr/>
                    <a:lstStyle/>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62049043"/>
                  </a:ext>
                </a:extLst>
              </a:tr>
              <a:tr h="370840">
                <a:tc>
                  <a:txBody>
                    <a:bodyPr/>
                    <a:lstStyle/>
                    <a:p>
                      <a:r>
                        <a:rPr lang="en-US" dirty="0">
                          <a:solidFill>
                            <a:srgbClr val="407742"/>
                          </a:solidFill>
                        </a:rPr>
                        <a:t>Proprietary program</a:t>
                      </a:r>
                    </a:p>
                  </a:txBody>
                  <a:tcPr/>
                </a:tc>
                <a:tc gridSpan="3">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36540911"/>
                  </a:ext>
                </a:extLst>
              </a:tr>
              <a:tr h="370840">
                <a:tc>
                  <a:txBody>
                    <a:bodyPr/>
                    <a:lstStyle/>
                    <a:p>
                      <a:r>
                        <a:rPr lang="en-US" dirty="0">
                          <a:solidFill>
                            <a:srgbClr val="407742"/>
                          </a:solidFill>
                        </a:rPr>
                        <a:t>Beverage ingredient (w/Kalsec)</a:t>
                      </a:r>
                    </a:p>
                  </a:txBody>
                  <a:tcPr/>
                </a:tc>
                <a:tc gridSpan="3">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552688523"/>
                  </a:ext>
                </a:extLst>
              </a:tr>
            </a:tbl>
          </a:graphicData>
        </a:graphic>
      </p:graphicFrame>
      <p:sp>
        <p:nvSpPr>
          <p:cNvPr id="31" name="Title 1">
            <a:extLst>
              <a:ext uri="{FF2B5EF4-FFF2-40B4-BE49-F238E27FC236}">
                <a16:creationId xmlns:a16="http://schemas.microsoft.com/office/drawing/2014/main" id="{2BC19FEC-1068-EB41-8433-6C7851701A1D}"/>
              </a:ext>
            </a:extLst>
          </p:cNvPr>
          <p:cNvSpPr txBox="1">
            <a:spLocks/>
          </p:cNvSpPr>
          <p:nvPr/>
        </p:nvSpPr>
        <p:spPr>
          <a:xfrm>
            <a:off x="336496" y="211079"/>
            <a:ext cx="10386922" cy="683819"/>
          </a:xfrm>
          <a:prstGeom prst="rect">
            <a:avLst/>
          </a:prstGeom>
        </p:spPr>
        <p:txBody>
          <a:bodyPr/>
          <a:lstStyle>
            <a:lvl1pPr algn="l" defTabSz="914400" rtl="0" eaLnBrk="1" latinLnBrk="0" hangingPunct="1">
              <a:lnSpc>
                <a:spcPct val="100000"/>
              </a:lnSpc>
              <a:spcBef>
                <a:spcPct val="0"/>
              </a:spcBef>
              <a:buNone/>
              <a:defRPr sz="2300" kern="1200">
                <a:solidFill>
                  <a:schemeClr val="accent3"/>
                </a:solidFill>
                <a:latin typeface="+mn-lt"/>
                <a:ea typeface="+mj-ea"/>
                <a:cs typeface="+mj-cs"/>
              </a:defRPr>
            </a:lvl1pPr>
          </a:lstStyle>
          <a:p>
            <a:r>
              <a:rPr lang="en-CA" sz="2200" b="1" dirty="0">
                <a:solidFill>
                  <a:srgbClr val="448555"/>
                </a:solidFill>
                <a:latin typeface="+mj-lt"/>
              </a:rPr>
              <a:t>WILLOW’S PIPELINE</a:t>
            </a:r>
          </a:p>
          <a:p>
            <a:r>
              <a:rPr lang="en-US" altLang="en-US" sz="2200" dirty="0">
                <a:solidFill>
                  <a:srgbClr val="448555"/>
                </a:solidFill>
                <a:latin typeface="+mj-lt"/>
              </a:rPr>
              <a:t>F</a:t>
            </a:r>
            <a:r>
              <a:rPr kumimoji="0" lang="en-US" altLang="en-US" sz="2200" i="0" u="none" strike="noStrike" cap="none" normalizeH="0" baseline="0" dirty="0">
                <a:ln>
                  <a:noFill/>
                </a:ln>
                <a:solidFill>
                  <a:srgbClr val="448555"/>
                </a:solidFill>
                <a:effectLst/>
                <a:latin typeface="+mj-lt"/>
              </a:rPr>
              <a:t>UNCTIONAL </a:t>
            </a:r>
            <a:r>
              <a:rPr lang="en-US" altLang="en-US" sz="2200" dirty="0">
                <a:solidFill>
                  <a:srgbClr val="448555"/>
                </a:solidFill>
                <a:latin typeface="+mj-lt"/>
              </a:rPr>
              <a:t>I</a:t>
            </a:r>
            <a:r>
              <a:rPr kumimoji="0" lang="en-US" altLang="en-US" sz="2200" i="0" u="none" strike="noStrike" cap="none" normalizeH="0" baseline="0" dirty="0">
                <a:ln>
                  <a:noFill/>
                </a:ln>
                <a:solidFill>
                  <a:srgbClr val="448555"/>
                </a:solidFill>
                <a:effectLst/>
                <a:latin typeface="+mj-lt"/>
              </a:rPr>
              <a:t>NGREDIENTS REPLACING </a:t>
            </a:r>
            <a:r>
              <a:rPr lang="en-US" altLang="en-US" sz="2200" dirty="0">
                <a:solidFill>
                  <a:srgbClr val="448555"/>
                </a:solidFill>
                <a:latin typeface="+mj-lt"/>
              </a:rPr>
              <a:t>U</a:t>
            </a:r>
            <a:r>
              <a:rPr kumimoji="0" lang="en-US" altLang="en-US" sz="2200" i="0" u="none" strike="noStrike" cap="none" normalizeH="0" baseline="0" dirty="0">
                <a:ln>
                  <a:noFill/>
                </a:ln>
                <a:solidFill>
                  <a:srgbClr val="448555"/>
                </a:solidFill>
                <a:effectLst/>
                <a:latin typeface="+mj-lt"/>
              </a:rPr>
              <a:t>NSUSTAINABLE PLANT AND ANIMAL </a:t>
            </a:r>
            <a:r>
              <a:rPr lang="en-US" altLang="en-US" sz="2200" dirty="0">
                <a:solidFill>
                  <a:srgbClr val="448555"/>
                </a:solidFill>
                <a:latin typeface="+mj-lt"/>
              </a:rPr>
              <a:t>S</a:t>
            </a:r>
            <a:r>
              <a:rPr kumimoji="0" lang="en-US" altLang="en-US" sz="2200" i="0" u="none" strike="noStrike" cap="none" normalizeH="0" baseline="0" dirty="0">
                <a:ln>
                  <a:noFill/>
                </a:ln>
                <a:solidFill>
                  <a:srgbClr val="448555"/>
                </a:solidFill>
                <a:effectLst/>
                <a:latin typeface="+mj-lt"/>
              </a:rPr>
              <a:t>OURCES</a:t>
            </a:r>
            <a:endParaRPr lang="en-CA" sz="2200" b="1" dirty="0">
              <a:solidFill>
                <a:srgbClr val="448555"/>
              </a:solidFill>
              <a:latin typeface="+mj-lt"/>
            </a:endParaRPr>
          </a:p>
        </p:txBody>
      </p:sp>
      <p:sp>
        <p:nvSpPr>
          <p:cNvPr id="25" name="Striped Right Arrow 24">
            <a:extLst>
              <a:ext uri="{FF2B5EF4-FFF2-40B4-BE49-F238E27FC236}">
                <a16:creationId xmlns:a16="http://schemas.microsoft.com/office/drawing/2014/main" id="{38E025B9-2819-A90C-51B3-6CA30FEEBD37}"/>
              </a:ext>
            </a:extLst>
          </p:cNvPr>
          <p:cNvSpPr/>
          <p:nvPr/>
        </p:nvSpPr>
        <p:spPr>
          <a:xfrm>
            <a:off x="5669365" y="3360967"/>
            <a:ext cx="1581221" cy="291644"/>
          </a:xfrm>
          <a:prstGeom prst="stripedRightArrow">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solidFill>
              <a:srgbClr val="448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riped Right Arrow 26">
            <a:extLst>
              <a:ext uri="{FF2B5EF4-FFF2-40B4-BE49-F238E27FC236}">
                <a16:creationId xmlns:a16="http://schemas.microsoft.com/office/drawing/2014/main" id="{77074BCD-E5F4-917A-3ADE-B7A7C55180DB}"/>
              </a:ext>
            </a:extLst>
          </p:cNvPr>
          <p:cNvSpPr/>
          <p:nvPr/>
        </p:nvSpPr>
        <p:spPr>
          <a:xfrm>
            <a:off x="5672075" y="2248340"/>
            <a:ext cx="554736" cy="289560"/>
          </a:xfrm>
          <a:prstGeom prst="stripedRightArrow">
            <a:avLst/>
          </a:prstGeom>
          <a:gradFill flip="none" rotWithShape="1">
            <a:gsLst>
              <a:gs pos="0">
                <a:schemeClr val="accent5">
                  <a:lumMod val="0"/>
                  <a:lumOff val="100000"/>
                </a:schemeClr>
              </a:gs>
              <a:gs pos="35000">
                <a:schemeClr val="accent5">
                  <a:lumMod val="0"/>
                  <a:lumOff val="100000"/>
                </a:schemeClr>
              </a:gs>
              <a:gs pos="100000">
                <a:schemeClr val="accent1"/>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riped Right Arrow 27">
            <a:extLst>
              <a:ext uri="{FF2B5EF4-FFF2-40B4-BE49-F238E27FC236}">
                <a16:creationId xmlns:a16="http://schemas.microsoft.com/office/drawing/2014/main" id="{FD870F3A-D9A3-3745-56C3-9D753359CE1B}"/>
              </a:ext>
            </a:extLst>
          </p:cNvPr>
          <p:cNvSpPr/>
          <p:nvPr/>
        </p:nvSpPr>
        <p:spPr>
          <a:xfrm>
            <a:off x="5664347" y="4111606"/>
            <a:ext cx="433766" cy="289561"/>
          </a:xfrm>
          <a:prstGeom prst="stripedRightArrow">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solidFill>
              <a:srgbClr val="448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riped Right Arrow 28">
            <a:extLst>
              <a:ext uri="{FF2B5EF4-FFF2-40B4-BE49-F238E27FC236}">
                <a16:creationId xmlns:a16="http://schemas.microsoft.com/office/drawing/2014/main" id="{AECD3AFC-BDD5-AF09-0E0C-B3186079595E}"/>
              </a:ext>
            </a:extLst>
          </p:cNvPr>
          <p:cNvSpPr/>
          <p:nvPr/>
        </p:nvSpPr>
        <p:spPr>
          <a:xfrm>
            <a:off x="5674019" y="4865085"/>
            <a:ext cx="472658" cy="269082"/>
          </a:xfrm>
          <a:prstGeom prst="stripedRightArrow">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solidFill>
              <a:srgbClr val="448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triped Right Arrow 31">
            <a:extLst>
              <a:ext uri="{FF2B5EF4-FFF2-40B4-BE49-F238E27FC236}">
                <a16:creationId xmlns:a16="http://schemas.microsoft.com/office/drawing/2014/main" id="{A23C4988-1E6C-83FA-50D8-10D46B7F20CD}"/>
              </a:ext>
            </a:extLst>
          </p:cNvPr>
          <p:cNvSpPr/>
          <p:nvPr/>
        </p:nvSpPr>
        <p:spPr>
          <a:xfrm>
            <a:off x="5669849" y="2643953"/>
            <a:ext cx="558377" cy="290209"/>
          </a:xfrm>
          <a:prstGeom prst="stripedRightArrow">
            <a:avLst/>
          </a:prstGeom>
          <a:gradFill flip="none" rotWithShape="1">
            <a:gsLst>
              <a:gs pos="0">
                <a:schemeClr val="accent5">
                  <a:lumMod val="0"/>
                  <a:lumOff val="100000"/>
                </a:schemeClr>
              </a:gs>
              <a:gs pos="35000">
                <a:schemeClr val="accent5">
                  <a:lumMod val="0"/>
                  <a:lumOff val="100000"/>
                </a:schemeClr>
              </a:gs>
              <a:gs pos="100000">
                <a:schemeClr val="accent1"/>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riped Right Arrow 32">
            <a:extLst>
              <a:ext uri="{FF2B5EF4-FFF2-40B4-BE49-F238E27FC236}">
                <a16:creationId xmlns:a16="http://schemas.microsoft.com/office/drawing/2014/main" id="{430E2EF6-AB44-6873-F7BA-DA68A113F324}"/>
              </a:ext>
            </a:extLst>
          </p:cNvPr>
          <p:cNvSpPr/>
          <p:nvPr/>
        </p:nvSpPr>
        <p:spPr>
          <a:xfrm>
            <a:off x="5669849" y="1861691"/>
            <a:ext cx="4946481" cy="288221"/>
          </a:xfrm>
          <a:prstGeom prst="stripedRightArrow">
            <a:avLst/>
          </a:prstGeom>
          <a:gradFill flip="none" rotWithShape="1">
            <a:gsLst>
              <a:gs pos="0">
                <a:schemeClr val="accent5">
                  <a:lumMod val="0"/>
                  <a:lumOff val="100000"/>
                </a:schemeClr>
              </a:gs>
              <a:gs pos="35000">
                <a:schemeClr val="accent5">
                  <a:lumMod val="0"/>
                  <a:lumOff val="100000"/>
                </a:schemeClr>
              </a:gs>
              <a:gs pos="100000">
                <a:schemeClr val="accent1"/>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lide Number Placeholder 2">
            <a:extLst>
              <a:ext uri="{FF2B5EF4-FFF2-40B4-BE49-F238E27FC236}">
                <a16:creationId xmlns:a16="http://schemas.microsoft.com/office/drawing/2014/main" id="{8C29D9E2-3FD3-F54C-9614-EDCD5054BE1D}"/>
              </a:ext>
            </a:extLst>
          </p:cNvPr>
          <p:cNvSpPr txBox="1">
            <a:spLocks/>
          </p:cNvSpPr>
          <p:nvPr/>
        </p:nvSpPr>
        <p:spPr>
          <a:xfrm>
            <a:off x="11563025" y="6431191"/>
            <a:ext cx="457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9D169A-B190-48E2-9496-E22BD1B97CF0}" type="slidenum">
              <a:rPr lang="en-CA" sz="800" smtClean="0"/>
              <a:pPr algn="r"/>
              <a:t>6</a:t>
            </a:fld>
            <a:endParaRPr lang="en-CA" sz="800" dirty="0"/>
          </a:p>
        </p:txBody>
      </p:sp>
      <p:sp>
        <p:nvSpPr>
          <p:cNvPr id="35" name="Striped Right Arrow 34">
            <a:extLst>
              <a:ext uri="{FF2B5EF4-FFF2-40B4-BE49-F238E27FC236}">
                <a16:creationId xmlns:a16="http://schemas.microsoft.com/office/drawing/2014/main" id="{E7BE26C0-260A-A54B-B195-EE8C46AF4001}"/>
              </a:ext>
            </a:extLst>
          </p:cNvPr>
          <p:cNvSpPr/>
          <p:nvPr/>
        </p:nvSpPr>
        <p:spPr>
          <a:xfrm>
            <a:off x="5664299" y="3716062"/>
            <a:ext cx="762548" cy="289560"/>
          </a:xfrm>
          <a:prstGeom prst="stripedRightArrow">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solidFill>
              <a:srgbClr val="448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triped Right Arrow 35">
            <a:extLst>
              <a:ext uri="{FF2B5EF4-FFF2-40B4-BE49-F238E27FC236}">
                <a16:creationId xmlns:a16="http://schemas.microsoft.com/office/drawing/2014/main" id="{07D6B4E4-E449-AD4A-BC8F-D5F771C18467}"/>
              </a:ext>
            </a:extLst>
          </p:cNvPr>
          <p:cNvSpPr/>
          <p:nvPr/>
        </p:nvSpPr>
        <p:spPr>
          <a:xfrm>
            <a:off x="5672605" y="5200193"/>
            <a:ext cx="554206" cy="269082"/>
          </a:xfrm>
          <a:prstGeom prst="stripedRightArrow">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solidFill>
              <a:srgbClr val="448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E1C4A9D-C6FC-3C4A-A7D1-C949FE784F54}"/>
              </a:ext>
            </a:extLst>
          </p:cNvPr>
          <p:cNvSpPr txBox="1"/>
          <p:nvPr/>
        </p:nvSpPr>
        <p:spPr>
          <a:xfrm>
            <a:off x="6216802" y="2590313"/>
            <a:ext cx="3356816" cy="369332"/>
          </a:xfrm>
          <a:prstGeom prst="rect">
            <a:avLst/>
          </a:prstGeom>
          <a:noFill/>
        </p:spPr>
        <p:txBody>
          <a:bodyPr wrap="square" rtlCol="0">
            <a:spAutoFit/>
          </a:bodyPr>
          <a:lstStyle/>
          <a:p>
            <a:r>
              <a:rPr lang="en-US" dirty="0">
                <a:solidFill>
                  <a:schemeClr val="tx1">
                    <a:lumMod val="75000"/>
                    <a:lumOff val="25000"/>
                  </a:schemeClr>
                </a:solidFill>
              </a:rPr>
              <a:t>Ongoing partnering discussions</a:t>
            </a:r>
          </a:p>
        </p:txBody>
      </p:sp>
      <p:sp>
        <p:nvSpPr>
          <p:cNvPr id="10" name="TextBox 9">
            <a:extLst>
              <a:ext uri="{FF2B5EF4-FFF2-40B4-BE49-F238E27FC236}">
                <a16:creationId xmlns:a16="http://schemas.microsoft.com/office/drawing/2014/main" id="{FC7902AD-36EA-734E-91BD-F5A53B6B2955}"/>
              </a:ext>
            </a:extLst>
          </p:cNvPr>
          <p:cNvSpPr txBox="1"/>
          <p:nvPr/>
        </p:nvSpPr>
        <p:spPr>
          <a:xfrm rot="16200000">
            <a:off x="177183" y="2484197"/>
            <a:ext cx="1520273" cy="369332"/>
          </a:xfrm>
          <a:prstGeom prst="rect">
            <a:avLst/>
          </a:prstGeom>
          <a:noFill/>
        </p:spPr>
        <p:txBody>
          <a:bodyPr wrap="square" rtlCol="0">
            <a:spAutoFit/>
          </a:bodyPr>
          <a:lstStyle/>
          <a:p>
            <a:pPr algn="ctr"/>
            <a:r>
              <a:rPr lang="en-US" dirty="0">
                <a:solidFill>
                  <a:schemeClr val="accent1"/>
                </a:solidFill>
              </a:rPr>
              <a:t>Biosynthesis</a:t>
            </a:r>
          </a:p>
        </p:txBody>
      </p:sp>
      <p:sp>
        <p:nvSpPr>
          <p:cNvPr id="39" name="TextBox 38">
            <a:extLst>
              <a:ext uri="{FF2B5EF4-FFF2-40B4-BE49-F238E27FC236}">
                <a16:creationId xmlns:a16="http://schemas.microsoft.com/office/drawing/2014/main" id="{60A6153F-43D3-304D-87F4-123453CE02C7}"/>
              </a:ext>
            </a:extLst>
          </p:cNvPr>
          <p:cNvSpPr txBox="1"/>
          <p:nvPr/>
        </p:nvSpPr>
        <p:spPr>
          <a:xfrm rot="16200000">
            <a:off x="-35705" y="4283903"/>
            <a:ext cx="1946047" cy="369332"/>
          </a:xfrm>
          <a:prstGeom prst="rect">
            <a:avLst/>
          </a:prstGeom>
          <a:noFill/>
        </p:spPr>
        <p:txBody>
          <a:bodyPr wrap="square" rtlCol="0">
            <a:spAutoFit/>
          </a:bodyPr>
          <a:lstStyle/>
          <a:p>
            <a:pPr algn="ctr"/>
            <a:r>
              <a:rPr lang="en-US" dirty="0">
                <a:solidFill>
                  <a:srgbClr val="407742"/>
                </a:solidFill>
              </a:rPr>
              <a:t>Bioconversion</a:t>
            </a:r>
          </a:p>
        </p:txBody>
      </p:sp>
      <p:sp>
        <p:nvSpPr>
          <p:cNvPr id="5" name="Left Brace 4">
            <a:extLst>
              <a:ext uri="{FF2B5EF4-FFF2-40B4-BE49-F238E27FC236}">
                <a16:creationId xmlns:a16="http://schemas.microsoft.com/office/drawing/2014/main" id="{B094B59E-055A-6242-9C8D-CEA98E182D98}"/>
              </a:ext>
            </a:extLst>
          </p:cNvPr>
          <p:cNvSpPr/>
          <p:nvPr/>
        </p:nvSpPr>
        <p:spPr>
          <a:xfrm>
            <a:off x="1176916" y="1861691"/>
            <a:ext cx="240649" cy="1428068"/>
          </a:xfrm>
          <a:prstGeom prst="lef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Left Brace 39">
            <a:extLst>
              <a:ext uri="{FF2B5EF4-FFF2-40B4-BE49-F238E27FC236}">
                <a16:creationId xmlns:a16="http://schemas.microsoft.com/office/drawing/2014/main" id="{EA6F12C8-85B5-6745-8527-7A8559787CF3}"/>
              </a:ext>
            </a:extLst>
          </p:cNvPr>
          <p:cNvSpPr/>
          <p:nvPr/>
        </p:nvSpPr>
        <p:spPr>
          <a:xfrm>
            <a:off x="1176916" y="3337637"/>
            <a:ext cx="240649" cy="2143996"/>
          </a:xfrm>
          <a:prstGeom prst="leftBrace">
            <a:avLst/>
          </a:prstGeom>
          <a:ln w="31750">
            <a:solidFill>
              <a:srgbClr val="4077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triped Right Arrow 40">
            <a:extLst>
              <a:ext uri="{FF2B5EF4-FFF2-40B4-BE49-F238E27FC236}">
                <a16:creationId xmlns:a16="http://schemas.microsoft.com/office/drawing/2014/main" id="{A3E54600-5C83-B048-95CD-6ABAA28D0EDA}"/>
              </a:ext>
            </a:extLst>
          </p:cNvPr>
          <p:cNvSpPr/>
          <p:nvPr/>
        </p:nvSpPr>
        <p:spPr>
          <a:xfrm>
            <a:off x="5669852" y="2999549"/>
            <a:ext cx="558377" cy="290209"/>
          </a:xfrm>
          <a:prstGeom prst="stripedRightArrow">
            <a:avLst/>
          </a:prstGeom>
          <a:gradFill flip="none" rotWithShape="1">
            <a:gsLst>
              <a:gs pos="0">
                <a:schemeClr val="accent5">
                  <a:lumMod val="0"/>
                  <a:lumOff val="100000"/>
                </a:schemeClr>
              </a:gs>
              <a:gs pos="35000">
                <a:schemeClr val="accent5">
                  <a:lumMod val="0"/>
                  <a:lumOff val="100000"/>
                </a:schemeClr>
              </a:gs>
              <a:gs pos="100000">
                <a:schemeClr val="accent1"/>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163B523-6440-464A-9D5C-901518CD29E1}"/>
              </a:ext>
            </a:extLst>
          </p:cNvPr>
          <p:cNvSpPr txBox="1"/>
          <p:nvPr/>
        </p:nvSpPr>
        <p:spPr>
          <a:xfrm>
            <a:off x="6206491" y="2968305"/>
            <a:ext cx="3356816" cy="369332"/>
          </a:xfrm>
          <a:prstGeom prst="rect">
            <a:avLst/>
          </a:prstGeom>
          <a:noFill/>
        </p:spPr>
        <p:txBody>
          <a:bodyPr wrap="square" rtlCol="0">
            <a:spAutoFit/>
          </a:bodyPr>
          <a:lstStyle/>
          <a:p>
            <a:r>
              <a:rPr lang="en-US" dirty="0">
                <a:solidFill>
                  <a:schemeClr val="tx1">
                    <a:lumMod val="75000"/>
                    <a:lumOff val="25000"/>
                  </a:schemeClr>
                </a:solidFill>
              </a:rPr>
              <a:t>Late-stage negotiations</a:t>
            </a:r>
          </a:p>
        </p:txBody>
      </p:sp>
      <p:sp>
        <p:nvSpPr>
          <p:cNvPr id="38" name="TextBox 37">
            <a:extLst>
              <a:ext uri="{FF2B5EF4-FFF2-40B4-BE49-F238E27FC236}">
                <a16:creationId xmlns:a16="http://schemas.microsoft.com/office/drawing/2014/main" id="{550C5786-B7A0-DF41-84F9-23F740A9B657}"/>
              </a:ext>
            </a:extLst>
          </p:cNvPr>
          <p:cNvSpPr txBox="1"/>
          <p:nvPr/>
        </p:nvSpPr>
        <p:spPr>
          <a:xfrm>
            <a:off x="6096000" y="4063428"/>
            <a:ext cx="3356816" cy="369332"/>
          </a:xfrm>
          <a:prstGeom prst="rect">
            <a:avLst/>
          </a:prstGeom>
          <a:noFill/>
        </p:spPr>
        <p:txBody>
          <a:bodyPr wrap="square" rtlCol="0">
            <a:spAutoFit/>
          </a:bodyPr>
          <a:lstStyle/>
          <a:p>
            <a:r>
              <a:rPr lang="en-US" dirty="0">
                <a:solidFill>
                  <a:schemeClr val="tx1">
                    <a:lumMod val="75000"/>
                    <a:lumOff val="25000"/>
                  </a:schemeClr>
                </a:solidFill>
              </a:rPr>
              <a:t>Late-stage negotiations</a:t>
            </a:r>
          </a:p>
        </p:txBody>
      </p:sp>
      <p:sp>
        <p:nvSpPr>
          <p:cNvPr id="47" name="TextBox 46">
            <a:extLst>
              <a:ext uri="{FF2B5EF4-FFF2-40B4-BE49-F238E27FC236}">
                <a16:creationId xmlns:a16="http://schemas.microsoft.com/office/drawing/2014/main" id="{6027661B-B828-0949-8D63-5EF3CFB06DA6}"/>
              </a:ext>
            </a:extLst>
          </p:cNvPr>
          <p:cNvSpPr txBox="1"/>
          <p:nvPr/>
        </p:nvSpPr>
        <p:spPr>
          <a:xfrm>
            <a:off x="6111861" y="4436392"/>
            <a:ext cx="3356816" cy="369332"/>
          </a:xfrm>
          <a:prstGeom prst="rect">
            <a:avLst/>
          </a:prstGeom>
          <a:noFill/>
        </p:spPr>
        <p:txBody>
          <a:bodyPr wrap="square" rtlCol="0">
            <a:spAutoFit/>
          </a:bodyPr>
          <a:lstStyle/>
          <a:p>
            <a:r>
              <a:rPr lang="en-US" dirty="0">
                <a:solidFill>
                  <a:schemeClr val="tx1">
                    <a:lumMod val="75000"/>
                    <a:lumOff val="25000"/>
                  </a:schemeClr>
                </a:solidFill>
              </a:rPr>
              <a:t>Late-stage negotiations</a:t>
            </a:r>
          </a:p>
        </p:txBody>
      </p:sp>
      <p:sp>
        <p:nvSpPr>
          <p:cNvPr id="48" name="Striped Right Arrow 47">
            <a:extLst>
              <a:ext uri="{FF2B5EF4-FFF2-40B4-BE49-F238E27FC236}">
                <a16:creationId xmlns:a16="http://schemas.microsoft.com/office/drawing/2014/main" id="{672D49E8-79B2-D747-A325-26F0F0730D33}"/>
              </a:ext>
            </a:extLst>
          </p:cNvPr>
          <p:cNvSpPr/>
          <p:nvPr/>
        </p:nvSpPr>
        <p:spPr>
          <a:xfrm>
            <a:off x="5668263" y="4485972"/>
            <a:ext cx="433766" cy="289561"/>
          </a:xfrm>
          <a:prstGeom prst="stripedRightArrow">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solidFill>
              <a:srgbClr val="448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triped Right Arrow 41">
            <a:extLst>
              <a:ext uri="{FF2B5EF4-FFF2-40B4-BE49-F238E27FC236}">
                <a16:creationId xmlns:a16="http://schemas.microsoft.com/office/drawing/2014/main" id="{82B0A9CF-1810-A84A-ACFE-D2C28AC5A0E4}"/>
              </a:ext>
            </a:extLst>
          </p:cNvPr>
          <p:cNvSpPr/>
          <p:nvPr/>
        </p:nvSpPr>
        <p:spPr>
          <a:xfrm>
            <a:off x="7250586" y="3363860"/>
            <a:ext cx="3356816" cy="286833"/>
          </a:xfrm>
          <a:prstGeom prst="stripedRightArrow">
            <a:avLst/>
          </a:prstGeom>
          <a:noFill/>
          <a:ln>
            <a:solidFill>
              <a:srgbClr val="44855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triped Right Arrow 45">
            <a:extLst>
              <a:ext uri="{FF2B5EF4-FFF2-40B4-BE49-F238E27FC236}">
                <a16:creationId xmlns:a16="http://schemas.microsoft.com/office/drawing/2014/main" id="{E94DDB01-88AE-2640-9BA8-105FB97D3062}"/>
              </a:ext>
            </a:extLst>
          </p:cNvPr>
          <p:cNvSpPr/>
          <p:nvPr/>
        </p:nvSpPr>
        <p:spPr>
          <a:xfrm>
            <a:off x="6226810" y="5207158"/>
            <a:ext cx="4380591" cy="269082"/>
          </a:xfrm>
          <a:prstGeom prst="stripedRightArrow">
            <a:avLst/>
          </a:prstGeom>
          <a:noFill/>
          <a:ln>
            <a:solidFill>
              <a:srgbClr val="44855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triped Right Arrow 48">
            <a:extLst>
              <a:ext uri="{FF2B5EF4-FFF2-40B4-BE49-F238E27FC236}">
                <a16:creationId xmlns:a16="http://schemas.microsoft.com/office/drawing/2014/main" id="{5A78E82B-3C31-164D-8DF2-6509255E7D4F}"/>
              </a:ext>
            </a:extLst>
          </p:cNvPr>
          <p:cNvSpPr/>
          <p:nvPr/>
        </p:nvSpPr>
        <p:spPr>
          <a:xfrm>
            <a:off x="6439824" y="3714516"/>
            <a:ext cx="4167578" cy="286832"/>
          </a:xfrm>
          <a:prstGeom prst="stripedRightArrow">
            <a:avLst/>
          </a:prstGeom>
          <a:noFill/>
          <a:ln>
            <a:solidFill>
              <a:srgbClr val="44855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40316E5-9E0B-8C49-B3DA-A660BDE3E028}"/>
              </a:ext>
            </a:extLst>
          </p:cNvPr>
          <p:cNvSpPr txBox="1"/>
          <p:nvPr/>
        </p:nvSpPr>
        <p:spPr>
          <a:xfrm>
            <a:off x="10639590" y="3340954"/>
            <a:ext cx="1234393" cy="369332"/>
          </a:xfrm>
          <a:prstGeom prst="rect">
            <a:avLst/>
          </a:prstGeom>
          <a:noFill/>
        </p:spPr>
        <p:txBody>
          <a:bodyPr wrap="square" rtlCol="0">
            <a:spAutoFit/>
          </a:bodyPr>
          <a:lstStyle/>
          <a:p>
            <a:r>
              <a:rPr lang="en-US" dirty="0">
                <a:solidFill>
                  <a:srgbClr val="407742"/>
                </a:solidFill>
              </a:rPr>
              <a:t>2H2024</a:t>
            </a:r>
          </a:p>
        </p:txBody>
      </p:sp>
      <p:sp>
        <p:nvSpPr>
          <p:cNvPr id="52" name="TextBox 51">
            <a:extLst>
              <a:ext uri="{FF2B5EF4-FFF2-40B4-BE49-F238E27FC236}">
                <a16:creationId xmlns:a16="http://schemas.microsoft.com/office/drawing/2014/main" id="{97040CE7-520C-9341-8A13-B38A8797420B}"/>
              </a:ext>
            </a:extLst>
          </p:cNvPr>
          <p:cNvSpPr txBox="1"/>
          <p:nvPr/>
        </p:nvSpPr>
        <p:spPr>
          <a:xfrm>
            <a:off x="10630551" y="3673361"/>
            <a:ext cx="1234393" cy="369332"/>
          </a:xfrm>
          <a:prstGeom prst="rect">
            <a:avLst/>
          </a:prstGeom>
          <a:noFill/>
        </p:spPr>
        <p:txBody>
          <a:bodyPr wrap="square" rtlCol="0">
            <a:spAutoFit/>
          </a:bodyPr>
          <a:lstStyle/>
          <a:p>
            <a:r>
              <a:rPr lang="en-US" dirty="0">
                <a:solidFill>
                  <a:srgbClr val="407742"/>
                </a:solidFill>
              </a:rPr>
              <a:t>2H2024</a:t>
            </a:r>
          </a:p>
        </p:txBody>
      </p:sp>
      <p:sp>
        <p:nvSpPr>
          <p:cNvPr id="53" name="TextBox 52">
            <a:extLst>
              <a:ext uri="{FF2B5EF4-FFF2-40B4-BE49-F238E27FC236}">
                <a16:creationId xmlns:a16="http://schemas.microsoft.com/office/drawing/2014/main" id="{7B72F443-B50C-9C45-BB3A-354B57B2A2CE}"/>
              </a:ext>
            </a:extLst>
          </p:cNvPr>
          <p:cNvSpPr txBox="1"/>
          <p:nvPr/>
        </p:nvSpPr>
        <p:spPr>
          <a:xfrm>
            <a:off x="10616330" y="5134167"/>
            <a:ext cx="1234393" cy="369332"/>
          </a:xfrm>
          <a:prstGeom prst="rect">
            <a:avLst/>
          </a:prstGeom>
          <a:noFill/>
        </p:spPr>
        <p:txBody>
          <a:bodyPr wrap="square" rtlCol="0">
            <a:spAutoFit/>
          </a:bodyPr>
          <a:lstStyle/>
          <a:p>
            <a:r>
              <a:rPr lang="en-US" dirty="0">
                <a:solidFill>
                  <a:srgbClr val="407742"/>
                </a:solidFill>
              </a:rPr>
              <a:t>1H2024</a:t>
            </a:r>
          </a:p>
        </p:txBody>
      </p:sp>
      <p:sp>
        <p:nvSpPr>
          <p:cNvPr id="54" name="TextBox 53">
            <a:extLst>
              <a:ext uri="{FF2B5EF4-FFF2-40B4-BE49-F238E27FC236}">
                <a16:creationId xmlns:a16="http://schemas.microsoft.com/office/drawing/2014/main" id="{63220D20-5BFA-B544-A809-09228C6DF4BC}"/>
              </a:ext>
            </a:extLst>
          </p:cNvPr>
          <p:cNvSpPr txBox="1"/>
          <p:nvPr/>
        </p:nvSpPr>
        <p:spPr>
          <a:xfrm>
            <a:off x="10639590" y="1821173"/>
            <a:ext cx="1234393" cy="369332"/>
          </a:xfrm>
          <a:prstGeom prst="rect">
            <a:avLst/>
          </a:prstGeom>
          <a:noFill/>
        </p:spPr>
        <p:txBody>
          <a:bodyPr wrap="square" rtlCol="0">
            <a:spAutoFit/>
          </a:bodyPr>
          <a:lstStyle/>
          <a:p>
            <a:r>
              <a:rPr lang="en-US" dirty="0">
                <a:solidFill>
                  <a:schemeClr val="accent1"/>
                </a:solidFill>
              </a:rPr>
              <a:t>Launched</a:t>
            </a:r>
          </a:p>
        </p:txBody>
      </p:sp>
    </p:spTree>
    <p:extLst>
      <p:ext uri="{BB962C8B-B14F-4D97-AF65-F5344CB8AC3E}">
        <p14:creationId xmlns:p14="http://schemas.microsoft.com/office/powerpoint/2010/main" val="3822053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 name="Rectangle 735">
            <a:extLst>
              <a:ext uri="{FF2B5EF4-FFF2-40B4-BE49-F238E27FC236}">
                <a16:creationId xmlns:a16="http://schemas.microsoft.com/office/drawing/2014/main" id="{B5BC9073-2D38-348B-4D7F-10D6F30C7BF3}"/>
              </a:ext>
            </a:extLst>
          </p:cNvPr>
          <p:cNvSpPr>
            <a:spLocks noChangeArrowheads="1"/>
          </p:cNvSpPr>
          <p:nvPr/>
        </p:nvSpPr>
        <p:spPr bwMode="auto">
          <a:xfrm>
            <a:off x="490423" y="424209"/>
            <a:ext cx="78486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448555"/>
                </a:solidFill>
                <a:effectLst/>
                <a:latin typeface="+mj-lt"/>
              </a:rPr>
              <a:t>PATH TO COMMERCIAL SUCCESS</a:t>
            </a:r>
            <a:endParaRPr kumimoji="0" lang="en-US" altLang="en-US" sz="2200" b="0" i="0" u="none" cap="none" normalizeH="0" dirty="0">
              <a:ln>
                <a:noFill/>
              </a:ln>
              <a:solidFill>
                <a:srgbClr val="448555"/>
              </a:solidFill>
              <a:effectLst/>
              <a:latin typeface="+mj-lt"/>
            </a:endParaRPr>
          </a:p>
        </p:txBody>
      </p:sp>
      <p:sp>
        <p:nvSpPr>
          <p:cNvPr id="769" name="Rectangle 9239">
            <a:extLst>
              <a:ext uri="{FF2B5EF4-FFF2-40B4-BE49-F238E27FC236}">
                <a16:creationId xmlns:a16="http://schemas.microsoft.com/office/drawing/2014/main" id="{C7C60688-4BCD-21EB-8784-FC48EA1F691E}"/>
              </a:ext>
            </a:extLst>
          </p:cNvPr>
          <p:cNvSpPr>
            <a:spLocks noChangeArrowheads="1"/>
          </p:cNvSpPr>
          <p:nvPr/>
        </p:nvSpPr>
        <p:spPr bwMode="auto">
          <a:xfrm>
            <a:off x="731838" y="6532563"/>
            <a:ext cx="130644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effectLst/>
                <a:latin typeface="NeueHaasGroteskText Pro" panose="020B0504020202020204" pitchFamily="34" charset="0"/>
              </a:rPr>
              <a:t>TSX: WLLW /  OTCQB: CANSF</a:t>
            </a:r>
            <a:endParaRPr kumimoji="0" lang="en-US" altLang="en-US" sz="1800" b="0" i="0" u="none" strike="noStrike" cap="none" normalizeH="0" baseline="0" dirty="0">
              <a:ln>
                <a:noFill/>
              </a:ln>
              <a:effectLst/>
              <a:latin typeface="Arial" panose="020B0604020202020204" pitchFamily="34" charset="0"/>
            </a:endParaRPr>
          </a:p>
        </p:txBody>
      </p:sp>
      <p:sp>
        <p:nvSpPr>
          <p:cNvPr id="33" name="Rectangle 879">
            <a:extLst>
              <a:ext uri="{FF2B5EF4-FFF2-40B4-BE49-F238E27FC236}">
                <a16:creationId xmlns:a16="http://schemas.microsoft.com/office/drawing/2014/main" id="{3666B251-67F3-B2EC-55D1-FC3486404972}"/>
              </a:ext>
            </a:extLst>
          </p:cNvPr>
          <p:cNvSpPr>
            <a:spLocks noChangeArrowheads="1"/>
          </p:cNvSpPr>
          <p:nvPr/>
        </p:nvSpPr>
        <p:spPr bwMode="auto">
          <a:xfrm>
            <a:off x="2996615" y="1712476"/>
            <a:ext cx="819078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628650" lvl="1" indent="-171450">
              <a:spcAft>
                <a:spcPts val="600"/>
              </a:spcAft>
              <a:buClr>
                <a:schemeClr val="accent6">
                  <a:lumMod val="75000"/>
                </a:schemeClr>
              </a:buClr>
              <a:buFont typeface="Arial" panose="020B0604020202020204" pitchFamily="34" charset="0"/>
              <a:buChar char="•"/>
            </a:pPr>
            <a:r>
              <a:rPr lang="en-US" altLang="en-US" sz="1600" dirty="0">
                <a:solidFill>
                  <a:srgbClr val="000000"/>
                </a:solidFill>
                <a:latin typeface="NeueHaasGroteskText Pro"/>
              </a:rPr>
              <a:t>Continue to grow and diversify pipeline of ingredients </a:t>
            </a:r>
          </a:p>
          <a:p>
            <a:pPr marL="628650" lvl="1" indent="-171450">
              <a:spcAft>
                <a:spcPts val="600"/>
              </a:spcAft>
              <a:buClr>
                <a:schemeClr val="accent6">
                  <a:lumMod val="75000"/>
                </a:schemeClr>
              </a:buClr>
              <a:buFont typeface="Arial" panose="020B0604020202020204" pitchFamily="34" charset="0"/>
              <a:buChar char="•"/>
            </a:pPr>
            <a:r>
              <a:rPr lang="en-US" altLang="en-US" sz="1600" dirty="0">
                <a:solidFill>
                  <a:srgbClr val="000000"/>
                </a:solidFill>
                <a:latin typeface="NeueHaasGroteskText Pro"/>
              </a:rPr>
              <a:t>Execute on current programs to enable commercial launch and revenue in 2024</a:t>
            </a:r>
          </a:p>
          <a:p>
            <a:pPr marL="628650" lvl="1" indent="-171450">
              <a:spcAft>
                <a:spcPts val="600"/>
              </a:spcAft>
              <a:buClr>
                <a:schemeClr val="accent6">
                  <a:lumMod val="75000"/>
                </a:schemeClr>
              </a:buClr>
              <a:buFont typeface="Arial" panose="020B0604020202020204" pitchFamily="34" charset="0"/>
              <a:buChar char="•"/>
            </a:pPr>
            <a:r>
              <a:rPr lang="en-US" altLang="en-US" sz="1600" dirty="0">
                <a:solidFill>
                  <a:srgbClr val="000000"/>
                </a:solidFill>
                <a:latin typeface="NeueHaasGroteskText Pro"/>
              </a:rPr>
              <a:t>Grow R&amp;D and milestone revenue through additional and expanded partnerships </a:t>
            </a:r>
          </a:p>
        </p:txBody>
      </p:sp>
      <p:sp>
        <p:nvSpPr>
          <p:cNvPr id="54" name="Rectangle 891">
            <a:extLst>
              <a:ext uri="{FF2B5EF4-FFF2-40B4-BE49-F238E27FC236}">
                <a16:creationId xmlns:a16="http://schemas.microsoft.com/office/drawing/2014/main" id="{100ED817-F1A6-A7DB-9ED4-8A73F81F23DD}"/>
              </a:ext>
            </a:extLst>
          </p:cNvPr>
          <p:cNvSpPr>
            <a:spLocks noChangeArrowheads="1"/>
          </p:cNvSpPr>
          <p:nvPr/>
        </p:nvSpPr>
        <p:spPr bwMode="auto">
          <a:xfrm>
            <a:off x="2996615" y="3023651"/>
            <a:ext cx="747405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628650" lvl="1" indent="-171450">
              <a:spcAft>
                <a:spcPts val="600"/>
              </a:spcAft>
              <a:buClr>
                <a:schemeClr val="accent6">
                  <a:lumMod val="75000"/>
                </a:schemeClr>
              </a:buClr>
              <a:buFont typeface="Arial" panose="020B0604020202020204" pitchFamily="34" charset="0"/>
              <a:buChar char="•"/>
            </a:pPr>
            <a:r>
              <a:rPr lang="en-US" altLang="en-US" sz="1600" dirty="0">
                <a:solidFill>
                  <a:srgbClr val="000000"/>
                </a:solidFill>
                <a:latin typeface="NeueHaasGroteskText Pro"/>
              </a:rPr>
              <a:t>First commercial revenues from partnered product(s) </a:t>
            </a:r>
          </a:p>
          <a:p>
            <a:pPr marL="628650" lvl="1" indent="-171450">
              <a:spcAft>
                <a:spcPts val="600"/>
              </a:spcAft>
              <a:buClr>
                <a:schemeClr val="accent6">
                  <a:lumMod val="75000"/>
                </a:schemeClr>
              </a:buClr>
              <a:buFont typeface="Arial" panose="020B0604020202020204" pitchFamily="34" charset="0"/>
              <a:buChar char="•"/>
            </a:pPr>
            <a:r>
              <a:rPr lang="en-US" altLang="en-US" sz="1600" dirty="0">
                <a:solidFill>
                  <a:srgbClr val="000000"/>
                </a:solidFill>
                <a:latin typeface="NeueHaasGroteskText Pro"/>
              </a:rPr>
              <a:t>Grow R&amp;D and product revenue</a:t>
            </a:r>
          </a:p>
          <a:p>
            <a:pPr marL="628650" lvl="1" indent="-171450">
              <a:spcAft>
                <a:spcPts val="600"/>
              </a:spcAft>
              <a:buClr>
                <a:schemeClr val="accent6">
                  <a:lumMod val="75000"/>
                </a:schemeClr>
              </a:buClr>
              <a:buFont typeface="Arial" panose="020B0604020202020204" pitchFamily="34" charset="0"/>
              <a:buChar char="•"/>
            </a:pPr>
            <a:r>
              <a:rPr lang="en-US" altLang="en-US" sz="1600" dirty="0">
                <a:solidFill>
                  <a:srgbClr val="000000"/>
                </a:solidFill>
                <a:latin typeface="NeueHaasGroteskText Pro"/>
              </a:rPr>
              <a:t>Grow R&amp;D team and manufacturing network to enable broader pipeline</a:t>
            </a:r>
          </a:p>
        </p:txBody>
      </p:sp>
      <p:sp>
        <p:nvSpPr>
          <p:cNvPr id="55" name="Line 499">
            <a:extLst>
              <a:ext uri="{FF2B5EF4-FFF2-40B4-BE49-F238E27FC236}">
                <a16:creationId xmlns:a16="http://schemas.microsoft.com/office/drawing/2014/main" id="{7C202F5E-3584-FDE6-6874-74EDCEE047E5}"/>
              </a:ext>
            </a:extLst>
          </p:cNvPr>
          <p:cNvSpPr>
            <a:spLocks noChangeShapeType="1"/>
          </p:cNvSpPr>
          <p:nvPr/>
        </p:nvSpPr>
        <p:spPr bwMode="auto">
          <a:xfrm>
            <a:off x="730946" y="2798495"/>
            <a:ext cx="10744200" cy="0"/>
          </a:xfrm>
          <a:prstGeom prst="line">
            <a:avLst/>
          </a:prstGeom>
          <a:noFill/>
          <a:ln w="14288">
            <a:solidFill>
              <a:srgbClr val="A9ABA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58" name="Rectangle: Rounded Corners 57">
            <a:extLst>
              <a:ext uri="{FF2B5EF4-FFF2-40B4-BE49-F238E27FC236}">
                <a16:creationId xmlns:a16="http://schemas.microsoft.com/office/drawing/2014/main" id="{1062501D-41A4-886F-05D2-AA838D4BC8B2}"/>
              </a:ext>
            </a:extLst>
          </p:cNvPr>
          <p:cNvSpPr/>
          <p:nvPr/>
        </p:nvSpPr>
        <p:spPr>
          <a:xfrm>
            <a:off x="983156" y="1573871"/>
            <a:ext cx="2013459" cy="113450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2023</a:t>
            </a:r>
          </a:p>
        </p:txBody>
      </p:sp>
      <p:sp>
        <p:nvSpPr>
          <p:cNvPr id="59" name="Rectangle: Rounded Corners 58">
            <a:extLst>
              <a:ext uri="{FF2B5EF4-FFF2-40B4-BE49-F238E27FC236}">
                <a16:creationId xmlns:a16="http://schemas.microsoft.com/office/drawing/2014/main" id="{2D6E6B89-65B8-6221-551D-C8895ED380BA}"/>
              </a:ext>
            </a:extLst>
          </p:cNvPr>
          <p:cNvSpPr/>
          <p:nvPr/>
        </p:nvSpPr>
        <p:spPr>
          <a:xfrm>
            <a:off x="983156" y="2900604"/>
            <a:ext cx="2013459" cy="116380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2024</a:t>
            </a:r>
          </a:p>
        </p:txBody>
      </p:sp>
      <p:sp>
        <p:nvSpPr>
          <p:cNvPr id="21" name="Slide Number Placeholder 2">
            <a:extLst>
              <a:ext uri="{FF2B5EF4-FFF2-40B4-BE49-F238E27FC236}">
                <a16:creationId xmlns:a16="http://schemas.microsoft.com/office/drawing/2014/main" id="{9AA533C5-3230-B642-9F58-589E77A9EAF4}"/>
              </a:ext>
            </a:extLst>
          </p:cNvPr>
          <p:cNvSpPr txBox="1">
            <a:spLocks/>
          </p:cNvSpPr>
          <p:nvPr/>
        </p:nvSpPr>
        <p:spPr>
          <a:xfrm>
            <a:off x="11563025" y="6431191"/>
            <a:ext cx="457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9D169A-B190-48E2-9496-E22BD1B97CF0}" type="slidenum">
              <a:rPr lang="en-CA" sz="800" smtClean="0"/>
              <a:pPr algn="r"/>
              <a:t>7</a:t>
            </a:fld>
            <a:endParaRPr lang="en-CA" sz="800" dirty="0"/>
          </a:p>
        </p:txBody>
      </p:sp>
      <p:sp>
        <p:nvSpPr>
          <p:cNvPr id="13" name="Rectangle 891">
            <a:extLst>
              <a:ext uri="{FF2B5EF4-FFF2-40B4-BE49-F238E27FC236}">
                <a16:creationId xmlns:a16="http://schemas.microsoft.com/office/drawing/2014/main" id="{A72FEA53-9490-AF43-88CC-ACAB9270DD05}"/>
              </a:ext>
            </a:extLst>
          </p:cNvPr>
          <p:cNvSpPr>
            <a:spLocks noChangeArrowheads="1"/>
          </p:cNvSpPr>
          <p:nvPr/>
        </p:nvSpPr>
        <p:spPr bwMode="auto">
          <a:xfrm>
            <a:off x="2996615" y="4408349"/>
            <a:ext cx="747405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628650" lvl="1" indent="-171450">
              <a:spcAft>
                <a:spcPts val="600"/>
              </a:spcAft>
              <a:buClr>
                <a:schemeClr val="accent6">
                  <a:lumMod val="75000"/>
                </a:schemeClr>
              </a:buClr>
              <a:buFont typeface="Arial" panose="020B0604020202020204" pitchFamily="34" charset="0"/>
              <a:buChar char="•"/>
            </a:pPr>
            <a:r>
              <a:rPr lang="en-US" altLang="en-US" sz="1600" dirty="0">
                <a:solidFill>
                  <a:srgbClr val="000000"/>
                </a:solidFill>
                <a:latin typeface="NeueHaasGroteskText Pro"/>
              </a:rPr>
              <a:t>Substantial growth in product revenue from Bioconversion programs</a:t>
            </a:r>
          </a:p>
          <a:p>
            <a:pPr marL="628650" lvl="1" indent="-171450">
              <a:spcAft>
                <a:spcPts val="600"/>
              </a:spcAft>
              <a:buClr>
                <a:schemeClr val="accent6">
                  <a:lumMod val="75000"/>
                </a:schemeClr>
              </a:buClr>
              <a:buFont typeface="Arial" panose="020B0604020202020204" pitchFamily="34" charset="0"/>
              <a:buChar char="•"/>
            </a:pPr>
            <a:r>
              <a:rPr lang="en-US" altLang="en-US" sz="1600" dirty="0">
                <a:solidFill>
                  <a:srgbClr val="000000"/>
                </a:solidFill>
                <a:latin typeface="NeueHaasGroteskText Pro"/>
              </a:rPr>
              <a:t>Initial product revenue from partnered Biosynthesis programs</a:t>
            </a:r>
          </a:p>
          <a:p>
            <a:pPr marL="628650" lvl="1" indent="-171450">
              <a:spcAft>
                <a:spcPts val="600"/>
              </a:spcAft>
              <a:buClr>
                <a:schemeClr val="accent6">
                  <a:lumMod val="75000"/>
                </a:schemeClr>
              </a:buClr>
              <a:buFont typeface="Arial" panose="020B0604020202020204" pitchFamily="34" charset="0"/>
              <a:buChar char="•"/>
            </a:pPr>
            <a:r>
              <a:rPr lang="en-US" altLang="en-US" sz="1600" dirty="0">
                <a:solidFill>
                  <a:srgbClr val="000000"/>
                </a:solidFill>
                <a:latin typeface="NeueHaasGroteskText Pro"/>
              </a:rPr>
              <a:t>Healthy mix of R&amp;D, Product, and Royalty revenue</a:t>
            </a:r>
          </a:p>
        </p:txBody>
      </p:sp>
      <p:sp>
        <p:nvSpPr>
          <p:cNvPr id="14" name="Line 499">
            <a:extLst>
              <a:ext uri="{FF2B5EF4-FFF2-40B4-BE49-F238E27FC236}">
                <a16:creationId xmlns:a16="http://schemas.microsoft.com/office/drawing/2014/main" id="{29A83857-AAF0-3046-9C3B-30388D8BA0AA}"/>
              </a:ext>
            </a:extLst>
          </p:cNvPr>
          <p:cNvSpPr>
            <a:spLocks noChangeShapeType="1"/>
          </p:cNvSpPr>
          <p:nvPr/>
        </p:nvSpPr>
        <p:spPr bwMode="auto">
          <a:xfrm>
            <a:off x="730946" y="4168651"/>
            <a:ext cx="10744200" cy="0"/>
          </a:xfrm>
          <a:prstGeom prst="line">
            <a:avLst/>
          </a:prstGeom>
          <a:noFill/>
          <a:ln w="14288">
            <a:solidFill>
              <a:srgbClr val="A9ABA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5" name="Rectangle: Rounded Corners 58">
            <a:extLst>
              <a:ext uri="{FF2B5EF4-FFF2-40B4-BE49-F238E27FC236}">
                <a16:creationId xmlns:a16="http://schemas.microsoft.com/office/drawing/2014/main" id="{46B9007B-AC4D-0240-9404-F679CCDAF525}"/>
              </a:ext>
            </a:extLst>
          </p:cNvPr>
          <p:cNvSpPr/>
          <p:nvPr/>
        </p:nvSpPr>
        <p:spPr>
          <a:xfrm>
            <a:off x="983156" y="4257881"/>
            <a:ext cx="2013459" cy="116380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2025</a:t>
            </a:r>
          </a:p>
        </p:txBody>
      </p:sp>
    </p:spTree>
    <p:extLst>
      <p:ext uri="{BB962C8B-B14F-4D97-AF65-F5344CB8AC3E}">
        <p14:creationId xmlns:p14="http://schemas.microsoft.com/office/powerpoint/2010/main" val="796726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a:extLst>
              <a:ext uri="{FF2B5EF4-FFF2-40B4-BE49-F238E27FC236}">
                <a16:creationId xmlns:a16="http://schemas.microsoft.com/office/drawing/2014/main" id="{FD020D7A-5311-1E5A-DD31-6D10A1D6324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0638" y="3213100"/>
            <a:ext cx="62611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73" name="Rectangle 130">
            <a:extLst>
              <a:ext uri="{FF2B5EF4-FFF2-40B4-BE49-F238E27FC236}">
                <a16:creationId xmlns:a16="http://schemas.microsoft.com/office/drawing/2014/main" id="{0C6394E5-DA76-0FC7-959A-CE1DB296B661}"/>
              </a:ext>
            </a:extLst>
          </p:cNvPr>
          <p:cNvSpPr>
            <a:spLocks noChangeArrowheads="1"/>
          </p:cNvSpPr>
          <p:nvPr/>
        </p:nvSpPr>
        <p:spPr bwMode="auto">
          <a:xfrm>
            <a:off x="6951337" y="3590283"/>
            <a:ext cx="4611688" cy="390525"/>
          </a:xfrm>
          <a:prstGeom prst="rect">
            <a:avLst/>
          </a:prstGeom>
          <a:solidFill>
            <a:srgbClr val="E7E6E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Willow Reader"/>
              <a:ea typeface="+mn-ea"/>
              <a:cs typeface="+mn-cs"/>
            </a:endParaRPr>
          </a:p>
        </p:txBody>
      </p:sp>
      <p:sp>
        <p:nvSpPr>
          <p:cNvPr id="15475" name="Rectangle 132">
            <a:extLst>
              <a:ext uri="{FF2B5EF4-FFF2-40B4-BE49-F238E27FC236}">
                <a16:creationId xmlns:a16="http://schemas.microsoft.com/office/drawing/2014/main" id="{F1EE6EE1-80A9-02DB-E634-6B448D737C4E}"/>
              </a:ext>
            </a:extLst>
          </p:cNvPr>
          <p:cNvSpPr>
            <a:spLocks noChangeArrowheads="1"/>
          </p:cNvSpPr>
          <p:nvPr/>
        </p:nvSpPr>
        <p:spPr bwMode="auto">
          <a:xfrm>
            <a:off x="6951337" y="2380483"/>
            <a:ext cx="4611688" cy="392113"/>
          </a:xfrm>
          <a:prstGeom prst="rect">
            <a:avLst/>
          </a:prstGeom>
          <a:solidFill>
            <a:srgbClr val="F1F1F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Willow Reader"/>
              <a:ea typeface="+mn-ea"/>
              <a:cs typeface="+mn-cs"/>
            </a:endParaRPr>
          </a:p>
        </p:txBody>
      </p:sp>
      <p:sp>
        <p:nvSpPr>
          <p:cNvPr id="15476" name="Rectangle 133">
            <a:extLst>
              <a:ext uri="{FF2B5EF4-FFF2-40B4-BE49-F238E27FC236}">
                <a16:creationId xmlns:a16="http://schemas.microsoft.com/office/drawing/2014/main" id="{117A0ED6-C529-412E-F266-9EC1209EFB4A}"/>
              </a:ext>
            </a:extLst>
          </p:cNvPr>
          <p:cNvSpPr>
            <a:spLocks noChangeArrowheads="1"/>
          </p:cNvSpPr>
          <p:nvPr/>
        </p:nvSpPr>
        <p:spPr bwMode="auto">
          <a:xfrm>
            <a:off x="6951337" y="1978500"/>
            <a:ext cx="4611688" cy="390525"/>
          </a:xfrm>
          <a:prstGeom prst="rect">
            <a:avLst/>
          </a:prstGeom>
          <a:solidFill>
            <a:srgbClr val="E7E6E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Willow Reader"/>
              <a:ea typeface="+mn-ea"/>
              <a:cs typeface="+mn-cs"/>
            </a:endParaRPr>
          </a:p>
        </p:txBody>
      </p:sp>
      <p:sp>
        <p:nvSpPr>
          <p:cNvPr id="15477" name="Rectangle 134">
            <a:extLst>
              <a:ext uri="{FF2B5EF4-FFF2-40B4-BE49-F238E27FC236}">
                <a16:creationId xmlns:a16="http://schemas.microsoft.com/office/drawing/2014/main" id="{EE9F8B9E-AF18-DC86-55F5-DB498B1F0032}"/>
              </a:ext>
            </a:extLst>
          </p:cNvPr>
          <p:cNvSpPr>
            <a:spLocks noChangeArrowheads="1"/>
          </p:cNvSpPr>
          <p:nvPr/>
        </p:nvSpPr>
        <p:spPr bwMode="auto">
          <a:xfrm>
            <a:off x="6951337" y="1527758"/>
            <a:ext cx="4611688" cy="439738"/>
          </a:xfrm>
          <a:prstGeom prst="rect">
            <a:avLst/>
          </a:prstGeom>
          <a:solidFill>
            <a:srgbClr val="4A956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Willow Reader"/>
              <a:ea typeface="+mn-ea"/>
              <a:cs typeface="+mn-cs"/>
            </a:endParaRPr>
          </a:p>
        </p:txBody>
      </p:sp>
      <p:sp>
        <p:nvSpPr>
          <p:cNvPr id="926" name="Rectangle 256">
            <a:extLst>
              <a:ext uri="{FF2B5EF4-FFF2-40B4-BE49-F238E27FC236}">
                <a16:creationId xmlns:a16="http://schemas.microsoft.com/office/drawing/2014/main" id="{29EEEE88-1B75-C145-F0E1-56F95BA09D22}"/>
              </a:ext>
            </a:extLst>
          </p:cNvPr>
          <p:cNvSpPr>
            <a:spLocks noChangeArrowheads="1"/>
          </p:cNvSpPr>
          <p:nvPr/>
        </p:nvSpPr>
        <p:spPr bwMode="auto">
          <a:xfrm>
            <a:off x="6951337" y="3188521"/>
            <a:ext cx="4611688" cy="392113"/>
          </a:xfrm>
          <a:prstGeom prst="rect">
            <a:avLst/>
          </a:prstGeom>
          <a:solidFill>
            <a:srgbClr val="F1F1F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Willow Reader"/>
              <a:ea typeface="+mn-ea"/>
              <a:cs typeface="+mn-cs"/>
            </a:endParaRPr>
          </a:p>
        </p:txBody>
      </p:sp>
      <p:sp>
        <p:nvSpPr>
          <p:cNvPr id="17" name="Freeform 1217">
            <a:extLst>
              <a:ext uri="{FF2B5EF4-FFF2-40B4-BE49-F238E27FC236}">
                <a16:creationId xmlns:a16="http://schemas.microsoft.com/office/drawing/2014/main" id="{7A25DA53-EAD7-C1FA-D63A-6F6CBB0D2984}"/>
              </a:ext>
            </a:extLst>
          </p:cNvPr>
          <p:cNvSpPr>
            <a:spLocks/>
          </p:cNvSpPr>
          <p:nvPr/>
        </p:nvSpPr>
        <p:spPr bwMode="auto">
          <a:xfrm>
            <a:off x="556430" y="1510419"/>
            <a:ext cx="120650" cy="212725"/>
          </a:xfrm>
          <a:custGeom>
            <a:avLst/>
            <a:gdLst>
              <a:gd name="T0" fmla="*/ 228 w 228"/>
              <a:gd name="T1" fmla="*/ 200 h 402"/>
              <a:gd name="T2" fmla="*/ 115 w 228"/>
              <a:gd name="T3" fmla="*/ 101 h 402"/>
              <a:gd name="T4" fmla="*/ 0 w 228"/>
              <a:gd name="T5" fmla="*/ 0 h 402"/>
              <a:gd name="T6" fmla="*/ 0 w 228"/>
              <a:gd name="T7" fmla="*/ 200 h 402"/>
              <a:gd name="T8" fmla="*/ 0 w 228"/>
              <a:gd name="T9" fmla="*/ 402 h 402"/>
              <a:gd name="T10" fmla="*/ 115 w 228"/>
              <a:gd name="T11" fmla="*/ 301 h 402"/>
              <a:gd name="T12" fmla="*/ 228 w 228"/>
              <a:gd name="T13" fmla="*/ 200 h 402"/>
            </a:gdLst>
            <a:ahLst/>
            <a:cxnLst>
              <a:cxn ang="0">
                <a:pos x="T0" y="T1"/>
              </a:cxn>
              <a:cxn ang="0">
                <a:pos x="T2" y="T3"/>
              </a:cxn>
              <a:cxn ang="0">
                <a:pos x="T4" y="T5"/>
              </a:cxn>
              <a:cxn ang="0">
                <a:pos x="T6" y="T7"/>
              </a:cxn>
              <a:cxn ang="0">
                <a:pos x="T8" y="T9"/>
              </a:cxn>
              <a:cxn ang="0">
                <a:pos x="T10" y="T11"/>
              </a:cxn>
              <a:cxn ang="0">
                <a:pos x="T12" y="T13"/>
              </a:cxn>
            </a:cxnLst>
            <a:rect l="0" t="0" r="r" b="b"/>
            <a:pathLst>
              <a:path w="228" h="402">
                <a:moveTo>
                  <a:pt x="228" y="200"/>
                </a:moveTo>
                <a:lnTo>
                  <a:pt x="115" y="101"/>
                </a:lnTo>
                <a:lnTo>
                  <a:pt x="0" y="0"/>
                </a:lnTo>
                <a:lnTo>
                  <a:pt x="0" y="200"/>
                </a:lnTo>
                <a:lnTo>
                  <a:pt x="0" y="402"/>
                </a:lnTo>
                <a:lnTo>
                  <a:pt x="115" y="301"/>
                </a:lnTo>
                <a:lnTo>
                  <a:pt x="228" y="200"/>
                </a:lnTo>
                <a:close/>
              </a:path>
            </a:pathLst>
          </a:custGeom>
          <a:solidFill>
            <a:srgbClr val="4A9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Willow Reader"/>
              <a:ea typeface="+mn-ea"/>
              <a:cs typeface="+mn-cs"/>
            </a:endParaRPr>
          </a:p>
        </p:txBody>
      </p:sp>
      <p:sp>
        <p:nvSpPr>
          <p:cNvPr id="18" name="Freeform 1218">
            <a:extLst>
              <a:ext uri="{FF2B5EF4-FFF2-40B4-BE49-F238E27FC236}">
                <a16:creationId xmlns:a16="http://schemas.microsoft.com/office/drawing/2014/main" id="{C042C0C9-E7C7-6475-CB22-1D6774192204}"/>
              </a:ext>
            </a:extLst>
          </p:cNvPr>
          <p:cNvSpPr>
            <a:spLocks/>
          </p:cNvSpPr>
          <p:nvPr/>
        </p:nvSpPr>
        <p:spPr bwMode="auto">
          <a:xfrm>
            <a:off x="556430" y="2124351"/>
            <a:ext cx="120650" cy="212725"/>
          </a:xfrm>
          <a:custGeom>
            <a:avLst/>
            <a:gdLst>
              <a:gd name="T0" fmla="*/ 228 w 228"/>
              <a:gd name="T1" fmla="*/ 202 h 402"/>
              <a:gd name="T2" fmla="*/ 115 w 228"/>
              <a:gd name="T3" fmla="*/ 101 h 402"/>
              <a:gd name="T4" fmla="*/ 0 w 228"/>
              <a:gd name="T5" fmla="*/ 0 h 402"/>
              <a:gd name="T6" fmla="*/ 0 w 228"/>
              <a:gd name="T7" fmla="*/ 202 h 402"/>
              <a:gd name="T8" fmla="*/ 0 w 228"/>
              <a:gd name="T9" fmla="*/ 402 h 402"/>
              <a:gd name="T10" fmla="*/ 115 w 228"/>
              <a:gd name="T11" fmla="*/ 301 h 402"/>
              <a:gd name="T12" fmla="*/ 228 w 228"/>
              <a:gd name="T13" fmla="*/ 202 h 402"/>
            </a:gdLst>
            <a:ahLst/>
            <a:cxnLst>
              <a:cxn ang="0">
                <a:pos x="T0" y="T1"/>
              </a:cxn>
              <a:cxn ang="0">
                <a:pos x="T2" y="T3"/>
              </a:cxn>
              <a:cxn ang="0">
                <a:pos x="T4" y="T5"/>
              </a:cxn>
              <a:cxn ang="0">
                <a:pos x="T6" y="T7"/>
              </a:cxn>
              <a:cxn ang="0">
                <a:pos x="T8" y="T9"/>
              </a:cxn>
              <a:cxn ang="0">
                <a:pos x="T10" y="T11"/>
              </a:cxn>
              <a:cxn ang="0">
                <a:pos x="T12" y="T13"/>
              </a:cxn>
            </a:cxnLst>
            <a:rect l="0" t="0" r="r" b="b"/>
            <a:pathLst>
              <a:path w="228" h="402">
                <a:moveTo>
                  <a:pt x="228" y="202"/>
                </a:moveTo>
                <a:lnTo>
                  <a:pt x="115" y="101"/>
                </a:lnTo>
                <a:lnTo>
                  <a:pt x="0" y="0"/>
                </a:lnTo>
                <a:lnTo>
                  <a:pt x="0" y="202"/>
                </a:lnTo>
                <a:lnTo>
                  <a:pt x="0" y="402"/>
                </a:lnTo>
                <a:lnTo>
                  <a:pt x="115" y="301"/>
                </a:lnTo>
                <a:lnTo>
                  <a:pt x="228" y="202"/>
                </a:lnTo>
                <a:close/>
              </a:path>
            </a:pathLst>
          </a:custGeom>
          <a:solidFill>
            <a:srgbClr val="4A9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Willow Reader"/>
              <a:ea typeface="+mn-ea"/>
              <a:cs typeface="+mn-cs"/>
            </a:endParaRPr>
          </a:p>
        </p:txBody>
      </p:sp>
      <p:sp>
        <p:nvSpPr>
          <p:cNvPr id="19" name="Freeform 1219">
            <a:extLst>
              <a:ext uri="{FF2B5EF4-FFF2-40B4-BE49-F238E27FC236}">
                <a16:creationId xmlns:a16="http://schemas.microsoft.com/office/drawing/2014/main" id="{056ABF94-D23C-7CE9-1D0C-46782A13CD46}"/>
              </a:ext>
            </a:extLst>
          </p:cNvPr>
          <p:cNvSpPr>
            <a:spLocks/>
          </p:cNvSpPr>
          <p:nvPr/>
        </p:nvSpPr>
        <p:spPr bwMode="auto">
          <a:xfrm>
            <a:off x="556430" y="2634615"/>
            <a:ext cx="120650" cy="211138"/>
          </a:xfrm>
          <a:custGeom>
            <a:avLst/>
            <a:gdLst>
              <a:gd name="T0" fmla="*/ 228 w 228"/>
              <a:gd name="T1" fmla="*/ 200 h 400"/>
              <a:gd name="T2" fmla="*/ 115 w 228"/>
              <a:gd name="T3" fmla="*/ 99 h 400"/>
              <a:gd name="T4" fmla="*/ 0 w 228"/>
              <a:gd name="T5" fmla="*/ 0 h 400"/>
              <a:gd name="T6" fmla="*/ 0 w 228"/>
              <a:gd name="T7" fmla="*/ 200 h 400"/>
              <a:gd name="T8" fmla="*/ 0 w 228"/>
              <a:gd name="T9" fmla="*/ 400 h 400"/>
              <a:gd name="T10" fmla="*/ 115 w 228"/>
              <a:gd name="T11" fmla="*/ 299 h 400"/>
              <a:gd name="T12" fmla="*/ 228 w 228"/>
              <a:gd name="T13" fmla="*/ 200 h 400"/>
            </a:gdLst>
            <a:ahLst/>
            <a:cxnLst>
              <a:cxn ang="0">
                <a:pos x="T0" y="T1"/>
              </a:cxn>
              <a:cxn ang="0">
                <a:pos x="T2" y="T3"/>
              </a:cxn>
              <a:cxn ang="0">
                <a:pos x="T4" y="T5"/>
              </a:cxn>
              <a:cxn ang="0">
                <a:pos x="T6" y="T7"/>
              </a:cxn>
              <a:cxn ang="0">
                <a:pos x="T8" y="T9"/>
              </a:cxn>
              <a:cxn ang="0">
                <a:pos x="T10" y="T11"/>
              </a:cxn>
              <a:cxn ang="0">
                <a:pos x="T12" y="T13"/>
              </a:cxn>
            </a:cxnLst>
            <a:rect l="0" t="0" r="r" b="b"/>
            <a:pathLst>
              <a:path w="228" h="400">
                <a:moveTo>
                  <a:pt x="228" y="200"/>
                </a:moveTo>
                <a:lnTo>
                  <a:pt x="115" y="99"/>
                </a:lnTo>
                <a:lnTo>
                  <a:pt x="0" y="0"/>
                </a:lnTo>
                <a:lnTo>
                  <a:pt x="0" y="200"/>
                </a:lnTo>
                <a:lnTo>
                  <a:pt x="0" y="400"/>
                </a:lnTo>
                <a:lnTo>
                  <a:pt x="115" y="299"/>
                </a:lnTo>
                <a:lnTo>
                  <a:pt x="228" y="200"/>
                </a:lnTo>
                <a:close/>
              </a:path>
            </a:pathLst>
          </a:custGeom>
          <a:solidFill>
            <a:srgbClr val="4A9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Willow Reader"/>
              <a:ea typeface="+mn-ea"/>
              <a:cs typeface="+mn-cs"/>
            </a:endParaRPr>
          </a:p>
        </p:txBody>
      </p:sp>
      <p:sp>
        <p:nvSpPr>
          <p:cNvPr id="20" name="Freeform 1220">
            <a:extLst>
              <a:ext uri="{FF2B5EF4-FFF2-40B4-BE49-F238E27FC236}">
                <a16:creationId xmlns:a16="http://schemas.microsoft.com/office/drawing/2014/main" id="{AD464ADE-2D19-18EE-4526-50E359FD7EE3}"/>
              </a:ext>
            </a:extLst>
          </p:cNvPr>
          <p:cNvSpPr>
            <a:spLocks/>
          </p:cNvSpPr>
          <p:nvPr/>
        </p:nvSpPr>
        <p:spPr bwMode="auto">
          <a:xfrm>
            <a:off x="556430" y="3091882"/>
            <a:ext cx="120650" cy="212725"/>
          </a:xfrm>
          <a:custGeom>
            <a:avLst/>
            <a:gdLst>
              <a:gd name="T0" fmla="*/ 228 w 228"/>
              <a:gd name="T1" fmla="*/ 202 h 402"/>
              <a:gd name="T2" fmla="*/ 115 w 228"/>
              <a:gd name="T3" fmla="*/ 101 h 402"/>
              <a:gd name="T4" fmla="*/ 0 w 228"/>
              <a:gd name="T5" fmla="*/ 0 h 402"/>
              <a:gd name="T6" fmla="*/ 0 w 228"/>
              <a:gd name="T7" fmla="*/ 202 h 402"/>
              <a:gd name="T8" fmla="*/ 0 w 228"/>
              <a:gd name="T9" fmla="*/ 402 h 402"/>
              <a:gd name="T10" fmla="*/ 115 w 228"/>
              <a:gd name="T11" fmla="*/ 301 h 402"/>
              <a:gd name="T12" fmla="*/ 228 w 228"/>
              <a:gd name="T13" fmla="*/ 202 h 402"/>
            </a:gdLst>
            <a:ahLst/>
            <a:cxnLst>
              <a:cxn ang="0">
                <a:pos x="T0" y="T1"/>
              </a:cxn>
              <a:cxn ang="0">
                <a:pos x="T2" y="T3"/>
              </a:cxn>
              <a:cxn ang="0">
                <a:pos x="T4" y="T5"/>
              </a:cxn>
              <a:cxn ang="0">
                <a:pos x="T6" y="T7"/>
              </a:cxn>
              <a:cxn ang="0">
                <a:pos x="T8" y="T9"/>
              </a:cxn>
              <a:cxn ang="0">
                <a:pos x="T10" y="T11"/>
              </a:cxn>
              <a:cxn ang="0">
                <a:pos x="T12" y="T13"/>
              </a:cxn>
            </a:cxnLst>
            <a:rect l="0" t="0" r="r" b="b"/>
            <a:pathLst>
              <a:path w="228" h="402">
                <a:moveTo>
                  <a:pt x="228" y="202"/>
                </a:moveTo>
                <a:lnTo>
                  <a:pt x="115" y="101"/>
                </a:lnTo>
                <a:lnTo>
                  <a:pt x="0" y="0"/>
                </a:lnTo>
                <a:lnTo>
                  <a:pt x="0" y="202"/>
                </a:lnTo>
                <a:lnTo>
                  <a:pt x="0" y="402"/>
                </a:lnTo>
                <a:lnTo>
                  <a:pt x="115" y="301"/>
                </a:lnTo>
                <a:lnTo>
                  <a:pt x="228" y="202"/>
                </a:lnTo>
                <a:close/>
              </a:path>
            </a:pathLst>
          </a:custGeom>
          <a:solidFill>
            <a:srgbClr val="4A9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Willow Reader"/>
              <a:ea typeface="+mn-ea"/>
              <a:cs typeface="+mn-cs"/>
            </a:endParaRPr>
          </a:p>
        </p:txBody>
      </p:sp>
      <p:sp>
        <p:nvSpPr>
          <p:cNvPr id="21" name="Freeform 1221">
            <a:extLst>
              <a:ext uri="{FF2B5EF4-FFF2-40B4-BE49-F238E27FC236}">
                <a16:creationId xmlns:a16="http://schemas.microsoft.com/office/drawing/2014/main" id="{F5548565-CF21-7E06-8A15-6F3C15D75DF6}"/>
              </a:ext>
            </a:extLst>
          </p:cNvPr>
          <p:cNvSpPr>
            <a:spLocks/>
          </p:cNvSpPr>
          <p:nvPr/>
        </p:nvSpPr>
        <p:spPr bwMode="auto">
          <a:xfrm>
            <a:off x="556430" y="3536385"/>
            <a:ext cx="120650" cy="211138"/>
          </a:xfrm>
          <a:custGeom>
            <a:avLst/>
            <a:gdLst>
              <a:gd name="T0" fmla="*/ 228 w 228"/>
              <a:gd name="T1" fmla="*/ 200 h 400"/>
              <a:gd name="T2" fmla="*/ 115 w 228"/>
              <a:gd name="T3" fmla="*/ 101 h 400"/>
              <a:gd name="T4" fmla="*/ 0 w 228"/>
              <a:gd name="T5" fmla="*/ 0 h 400"/>
              <a:gd name="T6" fmla="*/ 0 w 228"/>
              <a:gd name="T7" fmla="*/ 200 h 400"/>
              <a:gd name="T8" fmla="*/ 0 w 228"/>
              <a:gd name="T9" fmla="*/ 400 h 400"/>
              <a:gd name="T10" fmla="*/ 115 w 228"/>
              <a:gd name="T11" fmla="*/ 301 h 400"/>
              <a:gd name="T12" fmla="*/ 228 w 228"/>
              <a:gd name="T13" fmla="*/ 200 h 400"/>
            </a:gdLst>
            <a:ahLst/>
            <a:cxnLst>
              <a:cxn ang="0">
                <a:pos x="T0" y="T1"/>
              </a:cxn>
              <a:cxn ang="0">
                <a:pos x="T2" y="T3"/>
              </a:cxn>
              <a:cxn ang="0">
                <a:pos x="T4" y="T5"/>
              </a:cxn>
              <a:cxn ang="0">
                <a:pos x="T6" y="T7"/>
              </a:cxn>
              <a:cxn ang="0">
                <a:pos x="T8" y="T9"/>
              </a:cxn>
              <a:cxn ang="0">
                <a:pos x="T10" y="T11"/>
              </a:cxn>
              <a:cxn ang="0">
                <a:pos x="T12" y="T13"/>
              </a:cxn>
            </a:cxnLst>
            <a:rect l="0" t="0" r="r" b="b"/>
            <a:pathLst>
              <a:path w="228" h="400">
                <a:moveTo>
                  <a:pt x="228" y="200"/>
                </a:moveTo>
                <a:lnTo>
                  <a:pt x="115" y="101"/>
                </a:lnTo>
                <a:lnTo>
                  <a:pt x="0" y="0"/>
                </a:lnTo>
                <a:lnTo>
                  <a:pt x="0" y="200"/>
                </a:lnTo>
                <a:lnTo>
                  <a:pt x="0" y="400"/>
                </a:lnTo>
                <a:lnTo>
                  <a:pt x="115" y="301"/>
                </a:lnTo>
                <a:lnTo>
                  <a:pt x="228" y="200"/>
                </a:lnTo>
                <a:close/>
              </a:path>
            </a:pathLst>
          </a:custGeom>
          <a:solidFill>
            <a:srgbClr val="4A9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Willow Reader"/>
              <a:ea typeface="+mn-ea"/>
              <a:cs typeface="+mn-cs"/>
            </a:endParaRPr>
          </a:p>
        </p:txBody>
      </p:sp>
      <p:sp>
        <p:nvSpPr>
          <p:cNvPr id="49" name="Rectangle 1249">
            <a:extLst>
              <a:ext uri="{FF2B5EF4-FFF2-40B4-BE49-F238E27FC236}">
                <a16:creationId xmlns:a16="http://schemas.microsoft.com/office/drawing/2014/main" id="{B50FE68D-D101-EBB9-E476-F82CA7A25A7A}"/>
              </a:ext>
            </a:extLst>
          </p:cNvPr>
          <p:cNvSpPr>
            <a:spLocks noChangeArrowheads="1"/>
          </p:cNvSpPr>
          <p:nvPr/>
        </p:nvSpPr>
        <p:spPr bwMode="auto">
          <a:xfrm>
            <a:off x="6951337" y="2785295"/>
            <a:ext cx="4611688" cy="390525"/>
          </a:xfrm>
          <a:prstGeom prst="rect">
            <a:avLst/>
          </a:prstGeom>
          <a:solidFill>
            <a:srgbClr val="F1F1F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Willow Reader"/>
              <a:ea typeface="+mn-ea"/>
              <a:cs typeface="+mn-cs"/>
            </a:endParaRPr>
          </a:p>
        </p:txBody>
      </p:sp>
      <p:sp>
        <p:nvSpPr>
          <p:cNvPr id="15555" name="Rectangle 1282">
            <a:extLst>
              <a:ext uri="{FF2B5EF4-FFF2-40B4-BE49-F238E27FC236}">
                <a16:creationId xmlns:a16="http://schemas.microsoft.com/office/drawing/2014/main" id="{328A00D4-A85D-AC35-A9B9-1D1FFEEEDBED}"/>
              </a:ext>
            </a:extLst>
          </p:cNvPr>
          <p:cNvSpPr>
            <a:spLocks noChangeArrowheads="1"/>
          </p:cNvSpPr>
          <p:nvPr/>
        </p:nvSpPr>
        <p:spPr bwMode="auto">
          <a:xfrm>
            <a:off x="428156" y="419951"/>
            <a:ext cx="33727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448555"/>
                </a:solidFill>
                <a:effectLst/>
                <a:uLnTx/>
                <a:uFillTx/>
                <a:latin typeface="Willow Reader Medium"/>
                <a:ea typeface="+mn-ea"/>
                <a:cs typeface="+mn-cs"/>
              </a:rPr>
              <a:t>CAPITAL MARKET SUMMARY</a:t>
            </a:r>
            <a:endParaRPr kumimoji="0" lang="en-US" altLang="en-US" sz="2200" b="0" i="0" u="none" strike="noStrike" kern="1200" cap="none" spc="0" normalizeH="0" baseline="0" noProof="0" dirty="0">
              <a:ln>
                <a:noFill/>
              </a:ln>
              <a:solidFill>
                <a:srgbClr val="448555"/>
              </a:solidFill>
              <a:effectLst/>
              <a:uLnTx/>
              <a:uFillTx/>
              <a:latin typeface="Willow Reader Medium"/>
              <a:ea typeface="+mn-ea"/>
              <a:cs typeface="+mn-cs"/>
            </a:endParaRPr>
          </a:p>
        </p:txBody>
      </p:sp>
      <p:sp>
        <p:nvSpPr>
          <p:cNvPr id="15556" name="Rectangle 1283">
            <a:extLst>
              <a:ext uri="{FF2B5EF4-FFF2-40B4-BE49-F238E27FC236}">
                <a16:creationId xmlns:a16="http://schemas.microsoft.com/office/drawing/2014/main" id="{2602ED5F-62EC-6B53-161C-B01A2B3A01F1}"/>
              </a:ext>
            </a:extLst>
          </p:cNvPr>
          <p:cNvSpPr>
            <a:spLocks noChangeArrowheads="1"/>
          </p:cNvSpPr>
          <p:nvPr/>
        </p:nvSpPr>
        <p:spPr bwMode="auto">
          <a:xfrm>
            <a:off x="7036607" y="1679287"/>
            <a:ext cx="38359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NeueHaasGroteskText Pro" panose="020B0504020202020204" pitchFamily="34" charset="0"/>
                <a:ea typeface="+mn-ea"/>
                <a:cs typeface="+mn-cs"/>
              </a:rPr>
              <a:t>Willow share capitalization (TSX: WLLW) - As of May 11, 2023</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5558" name="Rectangle 1285">
            <a:extLst>
              <a:ext uri="{FF2B5EF4-FFF2-40B4-BE49-F238E27FC236}">
                <a16:creationId xmlns:a16="http://schemas.microsoft.com/office/drawing/2014/main" id="{A45A9897-45F6-7BCD-95D5-0A181A7690F3}"/>
              </a:ext>
            </a:extLst>
          </p:cNvPr>
          <p:cNvSpPr>
            <a:spLocks noChangeArrowheads="1"/>
          </p:cNvSpPr>
          <p:nvPr/>
        </p:nvSpPr>
        <p:spPr bwMode="auto">
          <a:xfrm>
            <a:off x="7094212" y="2076162"/>
            <a:ext cx="14058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NeueHaasGroteskText Pro" panose="020B0504020202020204" pitchFamily="34" charset="0"/>
                <a:ea typeface="+mn-ea"/>
                <a:cs typeface="+mn-cs"/>
              </a:rPr>
              <a:t>Basic shares outstanding</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559" name="Rectangle 1286">
            <a:extLst>
              <a:ext uri="{FF2B5EF4-FFF2-40B4-BE49-F238E27FC236}">
                <a16:creationId xmlns:a16="http://schemas.microsoft.com/office/drawing/2014/main" id="{1EB5CF56-4D97-0402-D75A-60508AEC3470}"/>
              </a:ext>
            </a:extLst>
          </p:cNvPr>
          <p:cNvSpPr>
            <a:spLocks noChangeArrowheads="1"/>
          </p:cNvSpPr>
          <p:nvPr/>
        </p:nvSpPr>
        <p:spPr bwMode="auto">
          <a:xfrm>
            <a:off x="11109203" y="2109235"/>
            <a:ext cx="29495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NeueHaasGroteskText Pro" panose="020B0504020202020204" pitchFamily="34" charset="0"/>
                <a:ea typeface="+mn-ea"/>
                <a:cs typeface="+mn-cs"/>
              </a:rPr>
              <a:t>124.2</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561" name="Rectangle 1288">
            <a:extLst>
              <a:ext uri="{FF2B5EF4-FFF2-40B4-BE49-F238E27FC236}">
                <a16:creationId xmlns:a16="http://schemas.microsoft.com/office/drawing/2014/main" id="{6B1149C6-77BB-D3A3-790A-F415138F3F7B}"/>
              </a:ext>
            </a:extLst>
          </p:cNvPr>
          <p:cNvSpPr>
            <a:spLocks noChangeArrowheads="1"/>
          </p:cNvSpPr>
          <p:nvPr/>
        </p:nvSpPr>
        <p:spPr bwMode="auto">
          <a:xfrm>
            <a:off x="11233894" y="2489855"/>
            <a:ext cx="2632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NeueHaasGroteskText Pro" panose="020B0504020202020204" pitchFamily="34" charset="0"/>
                <a:ea typeface="+mn-ea"/>
                <a:cs typeface="+mn-cs"/>
              </a:rPr>
              <a:t>9.1</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563" name="Rectangle 1290">
            <a:extLst>
              <a:ext uri="{FF2B5EF4-FFF2-40B4-BE49-F238E27FC236}">
                <a16:creationId xmlns:a16="http://schemas.microsoft.com/office/drawing/2014/main" id="{F2AD543E-4A4C-846A-D117-4C8C5198858B}"/>
              </a:ext>
            </a:extLst>
          </p:cNvPr>
          <p:cNvSpPr>
            <a:spLocks noChangeArrowheads="1"/>
          </p:cNvSpPr>
          <p:nvPr/>
        </p:nvSpPr>
        <p:spPr bwMode="auto">
          <a:xfrm>
            <a:off x="11095638" y="3708600"/>
            <a:ext cx="29495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NeueHaasGroteskText Pro" panose="020B0504020202020204" pitchFamily="34" charset="0"/>
                <a:ea typeface="+mn-ea"/>
                <a:cs typeface="+mn-cs"/>
              </a:rPr>
              <a:t>160.3</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564" name="Rectangle 1291">
            <a:extLst>
              <a:ext uri="{FF2B5EF4-FFF2-40B4-BE49-F238E27FC236}">
                <a16:creationId xmlns:a16="http://schemas.microsoft.com/office/drawing/2014/main" id="{055F4E93-9AEE-2535-C28B-7A7822051229}"/>
              </a:ext>
            </a:extLst>
          </p:cNvPr>
          <p:cNvSpPr>
            <a:spLocks noChangeArrowheads="1"/>
          </p:cNvSpPr>
          <p:nvPr/>
        </p:nvSpPr>
        <p:spPr bwMode="auto">
          <a:xfrm>
            <a:off x="7094212" y="2490679"/>
            <a:ext cx="204382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NeueHaasGroteskText Pro" panose="020B0504020202020204" pitchFamily="34" charset="0"/>
                <a:ea typeface="+mn-ea"/>
                <a:cs typeface="+mn-cs"/>
              </a:rPr>
              <a:t>Employee options, PSU’s and RSU’s¹</a:t>
            </a:r>
            <a:endPar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565" name="Rectangle 1292">
            <a:extLst>
              <a:ext uri="{FF2B5EF4-FFF2-40B4-BE49-F238E27FC236}">
                <a16:creationId xmlns:a16="http://schemas.microsoft.com/office/drawing/2014/main" id="{4FEED90E-1C8E-FF7B-DD7E-1BEDAFAD871A}"/>
              </a:ext>
            </a:extLst>
          </p:cNvPr>
          <p:cNvSpPr>
            <a:spLocks noChangeArrowheads="1"/>
          </p:cNvSpPr>
          <p:nvPr/>
        </p:nvSpPr>
        <p:spPr bwMode="auto">
          <a:xfrm>
            <a:off x="11156552" y="3297000"/>
            <a:ext cx="2067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NeueHaasGroteskText Pro" panose="020B0504020202020204" pitchFamily="34" charset="0"/>
                <a:ea typeface="+mn-ea"/>
                <a:cs typeface="+mn-cs"/>
              </a:rPr>
              <a:t>12.1</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566" name="Rectangle 1293">
            <a:extLst>
              <a:ext uri="{FF2B5EF4-FFF2-40B4-BE49-F238E27FC236}">
                <a16:creationId xmlns:a16="http://schemas.microsoft.com/office/drawing/2014/main" id="{CE385CA0-62A5-E763-6AB0-8645D27A9EE3}"/>
              </a:ext>
            </a:extLst>
          </p:cNvPr>
          <p:cNvSpPr>
            <a:spLocks noChangeArrowheads="1"/>
          </p:cNvSpPr>
          <p:nvPr/>
        </p:nvSpPr>
        <p:spPr bwMode="auto">
          <a:xfrm>
            <a:off x="7094212" y="3292187"/>
            <a:ext cx="18899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Willow Reader Medium"/>
                <a:ea typeface="+mn-ea"/>
                <a:cs typeface="+mn-cs"/>
              </a:rPr>
              <a:t>Incentive performance warrants³</a:t>
            </a:r>
          </a:p>
        </p:txBody>
      </p:sp>
      <p:sp>
        <p:nvSpPr>
          <p:cNvPr id="15568" name="Rectangle 1295">
            <a:extLst>
              <a:ext uri="{FF2B5EF4-FFF2-40B4-BE49-F238E27FC236}">
                <a16:creationId xmlns:a16="http://schemas.microsoft.com/office/drawing/2014/main" id="{B7AC2E83-2AA8-08C8-6AB2-374399AA7DB6}"/>
              </a:ext>
            </a:extLst>
          </p:cNvPr>
          <p:cNvSpPr>
            <a:spLocks noChangeArrowheads="1"/>
          </p:cNvSpPr>
          <p:nvPr/>
        </p:nvSpPr>
        <p:spPr bwMode="auto">
          <a:xfrm>
            <a:off x="7094212" y="3700906"/>
            <a:ext cx="181620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Willow Reader Medium"/>
                <a:ea typeface="+mn-ea"/>
                <a:cs typeface="+mn-cs"/>
              </a:rPr>
              <a:t>Fully diluted shares outstanding</a:t>
            </a:r>
          </a:p>
        </p:txBody>
      </p:sp>
      <p:sp>
        <p:nvSpPr>
          <p:cNvPr id="15569" name="Rectangle 1296">
            <a:extLst>
              <a:ext uri="{FF2B5EF4-FFF2-40B4-BE49-F238E27FC236}">
                <a16:creationId xmlns:a16="http://schemas.microsoft.com/office/drawing/2014/main" id="{81266FF5-DF94-14F3-0782-695C6D90ED4C}"/>
              </a:ext>
            </a:extLst>
          </p:cNvPr>
          <p:cNvSpPr>
            <a:spLocks noChangeArrowheads="1"/>
          </p:cNvSpPr>
          <p:nvPr/>
        </p:nvSpPr>
        <p:spPr bwMode="auto">
          <a:xfrm>
            <a:off x="6977524" y="4350872"/>
            <a:ext cx="4385816" cy="88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ts val="1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NeueHaasGroteskText Pro" panose="020B0504020202020204" pitchFamily="34" charset="0"/>
                <a:ea typeface="+mn-ea"/>
                <a:cs typeface="+mn-cs"/>
              </a:rPr>
              <a:t>1. Weighted average strike price of $1.18 for options.</a:t>
            </a:r>
          </a:p>
          <a:p>
            <a:pPr marL="0" marR="0" lvl="0" indent="0" algn="l" defTabSz="914400" rtl="0" eaLnBrk="0" fontAlgn="base" latinLnBrk="0" hangingPunct="0">
              <a:lnSpc>
                <a:spcPts val="1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NeueHaasGroteskText Pro" panose="020B0504020202020204" pitchFamily="34" charset="0"/>
                <a:ea typeface="+mn-ea"/>
                <a:cs typeface="+mn-cs"/>
              </a:rPr>
              <a:t>2. 15.0mm issued in the April 2019 financing to strategic investors, management and board with a 5 year term.</a:t>
            </a:r>
          </a:p>
          <a:p>
            <a:pPr marL="0" marR="0" lvl="0" indent="0" algn="l" defTabSz="914400" rtl="0" eaLnBrk="0" fontAlgn="base" latinLnBrk="0" hangingPunct="0">
              <a:lnSpc>
                <a:spcPts val="1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NeueHaasGroteskText Pro" panose="020B0504020202020204" pitchFamily="34" charset="0"/>
                <a:ea typeface="+mn-ea"/>
                <a:cs typeface="+mn-cs"/>
              </a:rPr>
              <a:t>    These warrants have a strike price of $0.88 per share. 1.0mm broker warrants issued in connection with the February</a:t>
            </a:r>
          </a:p>
          <a:p>
            <a:pPr marL="0" marR="0" lvl="0" indent="0" algn="l" defTabSz="914400" rtl="0" eaLnBrk="0" fontAlgn="base" latinLnBrk="0" hangingPunct="0">
              <a:lnSpc>
                <a:spcPts val="1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NeueHaasGroteskText Pro" panose="020B0504020202020204" pitchFamily="34" charset="0"/>
                <a:ea typeface="+mn-ea"/>
                <a:cs typeface="+mn-cs"/>
              </a:rPr>
              <a:t>    2021 financing with a 2 year term, strike price of $2.15 per warrant and  the ability for Willow to force convert at a 20</a:t>
            </a:r>
          </a:p>
          <a:p>
            <a:pPr marL="0" marR="0" lvl="0" indent="0" algn="l" defTabSz="914400" rtl="0" eaLnBrk="0" fontAlgn="base" latinLnBrk="0" hangingPunct="0">
              <a:lnSpc>
                <a:spcPts val="1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NeueHaasGroteskText Pro" panose="020B0504020202020204" pitchFamily="34" charset="0"/>
                <a:ea typeface="+mn-ea"/>
                <a:cs typeface="+mn-cs"/>
              </a:rPr>
              <a:t>    day VWAP of $3.05. Remaining warrants have a weighted average strike price of $4.00 per share. </a:t>
            </a:r>
          </a:p>
          <a:p>
            <a:pPr marL="0" marR="0" lvl="0" indent="0" algn="l" defTabSz="914400" rtl="0" eaLnBrk="0" fontAlgn="base" latinLnBrk="0" hangingPunct="0">
              <a:lnSpc>
                <a:spcPts val="1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NeueHaasGroteskText Pro" panose="020B0504020202020204" pitchFamily="34" charset="0"/>
                <a:ea typeface="+mn-ea"/>
                <a:cs typeface="+mn-cs"/>
              </a:rPr>
              <a:t>3. Additional warrants issued if the 20 day VWAP exceeds a share price of $3.50 per share and Willow is listed</a:t>
            </a:r>
          </a:p>
          <a:p>
            <a:pPr marL="0" marR="0" lvl="0" indent="0" algn="l" defTabSz="914400" rtl="0" eaLnBrk="0" fontAlgn="base" latinLnBrk="0" hangingPunct="0">
              <a:lnSpc>
                <a:spcPts val="1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NeueHaasGroteskText Pro" panose="020B0504020202020204" pitchFamily="34" charset="0"/>
                <a:ea typeface="+mn-ea"/>
                <a:cs typeface="+mn-cs"/>
              </a:rPr>
              <a:t>    on the TSX (or equivalent exchange).</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576" name="Rectangle 1303">
            <a:extLst>
              <a:ext uri="{FF2B5EF4-FFF2-40B4-BE49-F238E27FC236}">
                <a16:creationId xmlns:a16="http://schemas.microsoft.com/office/drawing/2014/main" id="{6973D84E-55AE-020A-BA8D-558A14079BD5}"/>
              </a:ext>
            </a:extLst>
          </p:cNvPr>
          <p:cNvSpPr>
            <a:spLocks noChangeArrowheads="1"/>
          </p:cNvSpPr>
          <p:nvPr/>
        </p:nvSpPr>
        <p:spPr bwMode="auto">
          <a:xfrm>
            <a:off x="781854" y="1505657"/>
            <a:ext cx="5537723" cy="45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ts val="18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000000"/>
                </a:solidFill>
                <a:effectLst/>
                <a:uLnTx/>
                <a:uFillTx/>
                <a:latin typeface="NeueHaasGroteskText Pro" panose="020B0504020202020204" pitchFamily="34" charset="0"/>
                <a:ea typeface="+mn-ea"/>
                <a:cs typeface="+mn-cs"/>
              </a:rPr>
              <a:t>Over CAD$65.0 million raised to date with Management and Board</a:t>
            </a:r>
            <a:br>
              <a:rPr kumimoji="0" lang="en-US" altLang="en-US" sz="1300" b="0" i="0" u="none" strike="noStrike" kern="1200" cap="none" spc="0" normalizeH="0" baseline="0" noProof="0" dirty="0">
                <a:ln>
                  <a:noFill/>
                </a:ln>
                <a:solidFill>
                  <a:srgbClr val="000000"/>
                </a:solidFill>
                <a:effectLst/>
                <a:uLnTx/>
                <a:uFillTx/>
                <a:latin typeface="NeueHaasGroteskText Pro" panose="020B0504020202020204" pitchFamily="34" charset="0"/>
                <a:ea typeface="+mn-ea"/>
                <a:cs typeface="+mn-cs"/>
              </a:rPr>
            </a:br>
            <a:r>
              <a:rPr kumimoji="0" lang="en-US" altLang="en-US" sz="1300" b="0" i="0" u="none" strike="noStrike" kern="1200" cap="none" spc="0" normalizeH="0" baseline="0" noProof="0" dirty="0">
                <a:ln>
                  <a:noFill/>
                </a:ln>
                <a:solidFill>
                  <a:srgbClr val="000000"/>
                </a:solidFill>
                <a:effectLst/>
                <a:uLnTx/>
                <a:uFillTx/>
                <a:latin typeface="NeueHaasGroteskText Pro" panose="020B0504020202020204" pitchFamily="34" charset="0"/>
                <a:ea typeface="+mn-ea"/>
                <a:cs typeface="+mn-cs"/>
              </a:rPr>
              <a:t>investing more than $8.0 million personally into Willow</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578" name="Rectangle 1305">
            <a:extLst>
              <a:ext uri="{FF2B5EF4-FFF2-40B4-BE49-F238E27FC236}">
                <a16:creationId xmlns:a16="http://schemas.microsoft.com/office/drawing/2014/main" id="{9F059CA7-3A58-DD67-2593-9E67E5A79B13}"/>
              </a:ext>
            </a:extLst>
          </p:cNvPr>
          <p:cNvSpPr>
            <a:spLocks noChangeArrowheads="1"/>
          </p:cNvSpPr>
          <p:nvPr/>
        </p:nvSpPr>
        <p:spPr bwMode="auto">
          <a:xfrm>
            <a:off x="787844" y="2070007"/>
            <a:ext cx="4496976" cy="44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ts val="18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000000"/>
                </a:solidFill>
                <a:effectLst/>
                <a:uLnTx/>
                <a:uFillTx/>
                <a:latin typeface="NeueHaasGroteskText Pro" panose="020B0504020202020204" pitchFamily="34" charset="0"/>
                <a:ea typeface="+mn-ea"/>
                <a:cs typeface="+mn-cs"/>
              </a:rPr>
              <a:t>Uplisted to the TSX Main Board in 2019 (TSX: WLLW) and trade on the OTCQB® Venture Market (OTCQB: CANSF)</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580" name="Rectangle 1307">
            <a:extLst>
              <a:ext uri="{FF2B5EF4-FFF2-40B4-BE49-F238E27FC236}">
                <a16:creationId xmlns:a16="http://schemas.microsoft.com/office/drawing/2014/main" id="{902BF09C-D7D6-BA83-DAFD-83D1553099A7}"/>
              </a:ext>
            </a:extLst>
          </p:cNvPr>
          <p:cNvSpPr>
            <a:spLocks noChangeArrowheads="1"/>
          </p:cNvSpPr>
          <p:nvPr/>
        </p:nvSpPr>
        <p:spPr bwMode="auto">
          <a:xfrm>
            <a:off x="781854" y="2665914"/>
            <a:ext cx="32156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000000"/>
                </a:solidFill>
                <a:effectLst/>
                <a:uLnTx/>
                <a:uFillTx/>
                <a:latin typeface="NeueHaasGroteskText Pro" panose="020B0504020202020204" pitchFamily="34" charset="0"/>
                <a:ea typeface="+mn-ea"/>
                <a:cs typeface="+mn-cs"/>
              </a:rPr>
              <a:t>$10.5 million and no debt as of March 31, 2023</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581" name="Rectangle 1308">
            <a:extLst>
              <a:ext uri="{FF2B5EF4-FFF2-40B4-BE49-F238E27FC236}">
                <a16:creationId xmlns:a16="http://schemas.microsoft.com/office/drawing/2014/main" id="{FD1623E2-E46F-5431-84B3-F6F90CAC4561}"/>
              </a:ext>
            </a:extLst>
          </p:cNvPr>
          <p:cNvSpPr>
            <a:spLocks noChangeArrowheads="1"/>
          </p:cNvSpPr>
          <p:nvPr/>
        </p:nvSpPr>
        <p:spPr bwMode="auto">
          <a:xfrm>
            <a:off x="781854" y="3081923"/>
            <a:ext cx="29719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000000"/>
                </a:solidFill>
                <a:effectLst/>
                <a:uLnTx/>
                <a:uFillTx/>
                <a:latin typeface="NeueHaasGroteskText Pro"/>
                <a:ea typeface="+mn-ea"/>
                <a:cs typeface="+mn-cs"/>
              </a:rPr>
              <a:t>Strong insider ownership at just under 30%</a:t>
            </a:r>
            <a:endParaRPr kumimoji="0" lang="en-US" altLang="en-US" sz="1800" b="0" i="0" u="none" strike="noStrike" kern="1200" cap="none" spc="0" normalizeH="0" baseline="0" noProof="0" dirty="0">
              <a:ln>
                <a:noFill/>
              </a:ln>
              <a:solidFill>
                <a:srgbClr val="000000"/>
              </a:solidFill>
              <a:effectLst/>
              <a:uLnTx/>
              <a:uFillTx/>
              <a:latin typeface="NeueHaasGroteskText Pro"/>
              <a:ea typeface="+mn-ea"/>
              <a:cs typeface="+mn-cs"/>
            </a:endParaRPr>
          </a:p>
        </p:txBody>
      </p:sp>
      <p:sp>
        <p:nvSpPr>
          <p:cNvPr id="15582" name="Rectangle 1309">
            <a:extLst>
              <a:ext uri="{FF2B5EF4-FFF2-40B4-BE49-F238E27FC236}">
                <a16:creationId xmlns:a16="http://schemas.microsoft.com/office/drawing/2014/main" id="{5EB76F66-2BEF-24B6-062B-C172381D422E}"/>
              </a:ext>
            </a:extLst>
          </p:cNvPr>
          <p:cNvSpPr>
            <a:spLocks noChangeArrowheads="1"/>
          </p:cNvSpPr>
          <p:nvPr/>
        </p:nvSpPr>
        <p:spPr bwMode="auto">
          <a:xfrm>
            <a:off x="781854" y="3512097"/>
            <a:ext cx="39928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000000"/>
                </a:solidFill>
                <a:effectLst/>
                <a:uLnTx/>
                <a:uFillTx/>
                <a:latin typeface="NeueHaasGroteskText Pro" panose="020B0504020202020204" pitchFamily="34" charset="0"/>
                <a:ea typeface="+mn-ea"/>
                <a:cs typeface="+mn-cs"/>
              </a:rPr>
              <a:t>Funded to commercialize production and expand portfolio </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591" name="Rectangle 1318">
            <a:extLst>
              <a:ext uri="{FF2B5EF4-FFF2-40B4-BE49-F238E27FC236}">
                <a16:creationId xmlns:a16="http://schemas.microsoft.com/office/drawing/2014/main" id="{160A39C7-C859-958E-3B93-15F5173655FB}"/>
              </a:ext>
            </a:extLst>
          </p:cNvPr>
          <p:cNvSpPr>
            <a:spLocks noChangeArrowheads="1"/>
          </p:cNvSpPr>
          <p:nvPr/>
        </p:nvSpPr>
        <p:spPr bwMode="auto">
          <a:xfrm>
            <a:off x="11170912" y="2892137"/>
            <a:ext cx="12663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NeueHaasGroteskText Pro" panose="020B0504020202020204" pitchFamily="34" charset="0"/>
                <a:ea typeface="+mn-ea"/>
                <a:cs typeface="+mn-cs"/>
              </a:rPr>
              <a:t>15</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592" name="Rectangle 1319">
            <a:extLst>
              <a:ext uri="{FF2B5EF4-FFF2-40B4-BE49-F238E27FC236}">
                <a16:creationId xmlns:a16="http://schemas.microsoft.com/office/drawing/2014/main" id="{B462EA02-E7D8-A87B-603B-5D1815BA6FF1}"/>
              </a:ext>
            </a:extLst>
          </p:cNvPr>
          <p:cNvSpPr>
            <a:spLocks noChangeArrowheads="1"/>
          </p:cNvSpPr>
          <p:nvPr/>
        </p:nvSpPr>
        <p:spPr bwMode="auto">
          <a:xfrm>
            <a:off x="11294737" y="2892137"/>
            <a:ext cx="11221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NeueHaasGroteskText Pro" panose="020B0504020202020204" pitchFamily="34" charset="0"/>
                <a:ea typeface="+mn-ea"/>
                <a:cs typeface="+mn-cs"/>
              </a:rPr>
              <a:t>.0</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593" name="Rectangle 1320">
            <a:extLst>
              <a:ext uri="{FF2B5EF4-FFF2-40B4-BE49-F238E27FC236}">
                <a16:creationId xmlns:a16="http://schemas.microsoft.com/office/drawing/2014/main" id="{DBD17166-1464-38E1-4157-1D453519597E}"/>
              </a:ext>
            </a:extLst>
          </p:cNvPr>
          <p:cNvSpPr>
            <a:spLocks noChangeArrowheads="1"/>
          </p:cNvSpPr>
          <p:nvPr/>
        </p:nvSpPr>
        <p:spPr bwMode="auto">
          <a:xfrm>
            <a:off x="7094212" y="2888962"/>
            <a:ext cx="133209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Willow Reader Medium"/>
                <a:ea typeface="+mn-ea"/>
                <a:cs typeface="+mn-cs"/>
              </a:rPr>
              <a:t>Performance warrants²</a:t>
            </a:r>
          </a:p>
        </p:txBody>
      </p:sp>
      <p:sp>
        <p:nvSpPr>
          <p:cNvPr id="15603" name="Rectangle 9239">
            <a:extLst>
              <a:ext uri="{FF2B5EF4-FFF2-40B4-BE49-F238E27FC236}">
                <a16:creationId xmlns:a16="http://schemas.microsoft.com/office/drawing/2014/main" id="{6709DF51-1333-D178-4E2D-F6D07B1F679F}"/>
              </a:ext>
            </a:extLst>
          </p:cNvPr>
          <p:cNvSpPr>
            <a:spLocks noChangeArrowheads="1"/>
          </p:cNvSpPr>
          <p:nvPr/>
        </p:nvSpPr>
        <p:spPr bwMode="auto">
          <a:xfrm>
            <a:off x="731838" y="6532563"/>
            <a:ext cx="130644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prstClr val="black"/>
                </a:solidFill>
                <a:effectLst/>
                <a:uLnTx/>
                <a:uFillTx/>
                <a:latin typeface="NeueHaasGroteskText Pro" panose="020B0504020202020204" pitchFamily="34" charset="0"/>
                <a:ea typeface="+mn-ea"/>
                <a:cs typeface="+mn-cs"/>
              </a:rPr>
              <a:t>TSX: WLLW /  OTCQB: CANSF</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8" name="Slide Number Placeholder 2">
            <a:extLst>
              <a:ext uri="{FF2B5EF4-FFF2-40B4-BE49-F238E27FC236}">
                <a16:creationId xmlns:a16="http://schemas.microsoft.com/office/drawing/2014/main" id="{840F1776-9A9C-4246-8899-4AADF7DB2379}"/>
              </a:ext>
            </a:extLst>
          </p:cNvPr>
          <p:cNvSpPr txBox="1">
            <a:spLocks/>
          </p:cNvSpPr>
          <p:nvPr/>
        </p:nvSpPr>
        <p:spPr>
          <a:xfrm>
            <a:off x="11563025" y="6431191"/>
            <a:ext cx="457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89D169A-B190-48E2-9496-E22BD1B97CF0}" type="slidenum">
              <a:rPr kumimoji="0" lang="en-CA" sz="800" b="0" i="0" u="none" strike="noStrike" kern="1200" cap="none" spc="0" normalizeH="0" baseline="0" noProof="0" smtClean="0">
                <a:ln>
                  <a:noFill/>
                </a:ln>
                <a:solidFill>
                  <a:prstClr val="black"/>
                </a:solidFill>
                <a:effectLst/>
                <a:uLnTx/>
                <a:uFillTx/>
                <a:latin typeface="Willow Reade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800" b="0" i="0" u="none" strike="noStrike" kern="1200" cap="none" spc="0" normalizeH="0" baseline="0" noProof="0" dirty="0">
              <a:ln>
                <a:noFill/>
              </a:ln>
              <a:solidFill>
                <a:prstClr val="black"/>
              </a:solidFill>
              <a:effectLst/>
              <a:uLnTx/>
              <a:uFillTx/>
              <a:latin typeface="Willow Reader"/>
              <a:ea typeface="+mn-ea"/>
              <a:cs typeface="+mn-cs"/>
            </a:endParaRPr>
          </a:p>
        </p:txBody>
      </p:sp>
    </p:spTree>
    <p:extLst>
      <p:ext uri="{BB962C8B-B14F-4D97-AF65-F5344CB8AC3E}">
        <p14:creationId xmlns:p14="http://schemas.microsoft.com/office/powerpoint/2010/main" val="2787040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BFACA4-2D17-4F4A-98B3-947AE6BE6EDC}"/>
              </a:ext>
            </a:extLst>
          </p:cNvPr>
          <p:cNvSpPr>
            <a:spLocks noGrp="1"/>
          </p:cNvSpPr>
          <p:nvPr>
            <p:ph type="title"/>
          </p:nvPr>
        </p:nvSpPr>
        <p:spPr/>
        <p:txBody>
          <a:bodyPr/>
          <a:lstStyle/>
          <a:p>
            <a:r>
              <a:rPr lang="en-US" dirty="0"/>
              <a:t>Thank you!</a:t>
            </a:r>
          </a:p>
        </p:txBody>
      </p:sp>
      <p:sp>
        <p:nvSpPr>
          <p:cNvPr id="4" name="Text Placeholder 3">
            <a:extLst>
              <a:ext uri="{FF2B5EF4-FFF2-40B4-BE49-F238E27FC236}">
                <a16:creationId xmlns:a16="http://schemas.microsoft.com/office/drawing/2014/main" id="{D45FE3FE-B09C-0142-98AF-70D3B02EC92B}"/>
              </a:ext>
            </a:extLst>
          </p:cNvPr>
          <p:cNvSpPr>
            <a:spLocks noGrp="1"/>
          </p:cNvSpPr>
          <p:nvPr>
            <p:ph type="body" idx="1"/>
          </p:nvPr>
        </p:nvSpPr>
        <p:spPr/>
        <p:txBody>
          <a:bodyPr>
            <a:normAutofit fontScale="77500" lnSpcReduction="20000"/>
          </a:bodyPr>
          <a:lstStyle/>
          <a:p>
            <a:endParaRPr lang="en-US"/>
          </a:p>
        </p:txBody>
      </p:sp>
      <p:sp>
        <p:nvSpPr>
          <p:cNvPr id="2" name="Slide Number Placeholder 1">
            <a:extLst>
              <a:ext uri="{FF2B5EF4-FFF2-40B4-BE49-F238E27FC236}">
                <a16:creationId xmlns:a16="http://schemas.microsoft.com/office/drawing/2014/main" id="{EE1126C4-EF0F-9440-859E-DD378CCF92CD}"/>
              </a:ext>
            </a:extLst>
          </p:cNvPr>
          <p:cNvSpPr>
            <a:spLocks noGrp="1"/>
          </p:cNvSpPr>
          <p:nvPr>
            <p:ph type="sldNum" sz="quarter" idx="4294967295"/>
          </p:nvPr>
        </p:nvSpPr>
        <p:spPr>
          <a:xfrm>
            <a:off x="11244263" y="6443663"/>
            <a:ext cx="947737" cy="365125"/>
          </a:xfrm>
        </p:spPr>
        <p:txBody>
          <a:bodyPr/>
          <a:lstStyle/>
          <a:p>
            <a:fld id="{4D92A2D1-49DA-44F4-B32E-F719F5598668}" type="slidenum">
              <a:rPr lang="en-ZA" smtClean="0"/>
              <a:pPr/>
              <a:t>9</a:t>
            </a:fld>
            <a:endParaRPr lang="en-ZA" dirty="0"/>
          </a:p>
        </p:txBody>
      </p:sp>
      <p:sp>
        <p:nvSpPr>
          <p:cNvPr id="6" name="TextBox 5">
            <a:extLst>
              <a:ext uri="{FF2B5EF4-FFF2-40B4-BE49-F238E27FC236}">
                <a16:creationId xmlns:a16="http://schemas.microsoft.com/office/drawing/2014/main" id="{1EEF87AA-552C-1E4E-A1EA-17DBF1F02A4D}"/>
              </a:ext>
            </a:extLst>
          </p:cNvPr>
          <p:cNvSpPr txBox="1"/>
          <p:nvPr/>
        </p:nvSpPr>
        <p:spPr>
          <a:xfrm>
            <a:off x="703236" y="1160711"/>
            <a:ext cx="5720080" cy="923330"/>
          </a:xfrm>
          <a:prstGeom prst="rect">
            <a:avLst/>
          </a:prstGeom>
          <a:noFill/>
        </p:spPr>
        <p:txBody>
          <a:bodyPr wrap="square" rtlCol="0">
            <a:spAutoFit/>
          </a:bodyPr>
          <a:lstStyle/>
          <a:p>
            <a:r>
              <a:rPr lang="en-US" dirty="0">
                <a:solidFill>
                  <a:schemeClr val="bg1"/>
                </a:solidFill>
              </a:rPr>
              <a:t>Chris Savile, Ph.D.</a:t>
            </a:r>
          </a:p>
          <a:p>
            <a:r>
              <a:rPr lang="en-US" dirty="0">
                <a:solidFill>
                  <a:schemeClr val="bg1"/>
                </a:solidFill>
              </a:rPr>
              <a:t>Chief Executive Officer</a:t>
            </a:r>
          </a:p>
          <a:p>
            <a:r>
              <a:rPr lang="en-US" dirty="0" err="1">
                <a:solidFill>
                  <a:schemeClr val="bg1"/>
                </a:solidFill>
              </a:rPr>
              <a:t>info@willowbio.com</a:t>
            </a:r>
            <a:endParaRPr lang="en-US" dirty="0">
              <a:solidFill>
                <a:schemeClr val="bg1"/>
              </a:solidFill>
            </a:endParaRPr>
          </a:p>
        </p:txBody>
      </p:sp>
    </p:spTree>
    <p:extLst>
      <p:ext uri="{BB962C8B-B14F-4D97-AF65-F5344CB8AC3E}">
        <p14:creationId xmlns:p14="http://schemas.microsoft.com/office/powerpoint/2010/main" val="343769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2eb53155968a105c6686245c4dc9fb53c8359"/>
</p:tagLst>
</file>

<file path=ppt/theme/theme1.xml><?xml version="1.0" encoding="utf-8"?>
<a:theme xmlns:a="http://schemas.openxmlformats.org/drawingml/2006/main" name="Willow 2020">
  <a:themeElements>
    <a:clrScheme name="Willow 2020">
      <a:dk1>
        <a:sysClr val="windowText" lastClr="000000"/>
      </a:dk1>
      <a:lt1>
        <a:sysClr val="window" lastClr="FFFFFF"/>
      </a:lt1>
      <a:dk2>
        <a:srgbClr val="1D7866"/>
      </a:dk2>
      <a:lt2>
        <a:srgbClr val="2B9ABC"/>
      </a:lt2>
      <a:accent1>
        <a:srgbClr val="555BD5"/>
      </a:accent1>
      <a:accent2>
        <a:srgbClr val="C34395"/>
      </a:accent2>
      <a:accent3>
        <a:srgbClr val="333333"/>
      </a:accent3>
      <a:accent4>
        <a:srgbClr val="2B9ABC"/>
      </a:accent4>
      <a:accent5>
        <a:srgbClr val="1D7866"/>
      </a:accent5>
      <a:accent6>
        <a:srgbClr val="B4B4B4"/>
      </a:accent6>
      <a:hlink>
        <a:srgbClr val="555BD5"/>
      </a:hlink>
      <a:folHlink>
        <a:srgbClr val="C34395"/>
      </a:folHlink>
    </a:clrScheme>
    <a:fontScheme name="Willow 2020">
      <a:majorFont>
        <a:latin typeface="Willow Reader Medium"/>
        <a:ea typeface=""/>
        <a:cs typeface=""/>
      </a:majorFont>
      <a:minorFont>
        <a:latin typeface="Willow Read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llow 2019 template" id="{08978078-7470-45E8-A3E0-A69DD72DB46F}" vid="{EACB2E39-0B2C-4168-81C3-3A7BE03A2D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Willow 2019 template</Template>
  <TotalTime>25382</TotalTime>
  <Words>2546</Words>
  <Application>Microsoft Macintosh PowerPoint</Application>
  <PresentationFormat>Widescreen</PresentationFormat>
  <Paragraphs>157</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Neue Haas Grotesk Text Pro</vt:lpstr>
      <vt:lpstr>NeueHaasGroteskText Pro</vt:lpstr>
      <vt:lpstr>Willow Reader</vt:lpstr>
      <vt:lpstr>Willow Reader Medium</vt:lpstr>
      <vt:lpstr>Willow 2020</vt:lpstr>
      <vt:lpstr>The next generation  of nature.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Willow Biosciences</dc:title>
  <dc:creator>Francine Champagne</dc:creator>
  <cp:lastModifiedBy>Christopher Savile</cp:lastModifiedBy>
  <cp:revision>531</cp:revision>
  <cp:lastPrinted>2023-05-26T19:55:12Z</cp:lastPrinted>
  <dcterms:created xsi:type="dcterms:W3CDTF">2019-12-12T17:56:15Z</dcterms:created>
  <dcterms:modified xsi:type="dcterms:W3CDTF">2023-06-12T22:04:59Z</dcterms:modified>
</cp:coreProperties>
</file>