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Roboto" panose="02000000000000000000" pitchFamily="2" charset="0"/>
      <p:regular r:id="rId21"/>
      <p:bold r:id="rId22"/>
      <p:italic r:id="rId23"/>
      <p:boldItalic r:id="rId24"/>
    </p:embeddedFont>
    <p:embeddedFont>
      <p:font typeface="Source Sans Pro" panose="020B0503030403020204" pitchFamily="34" charset="0"/>
      <p:regular r:id="rId25"/>
      <p:bold r:id="rId26"/>
      <p:italic r:id="rId27"/>
      <p:boldItalic r:id="rId28"/>
    </p:embeddedFont>
    <p:embeddedFont>
      <p:font typeface="Source Serif Pro" panose="02040603050405020204" pitchFamily="18" charset="0"/>
      <p:regular r:id="rId29"/>
      <p: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720c077a9_0_99: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154" name="Google Shape;154;g2c720c077a9_0_99: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c66e4f7fbf_0_1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c66e4f7fbf_0_1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fe9ce6f3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fe9ce6f3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c66e4f7fbf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c66e4f7fb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66e4f7fbf_0_149:notes"/>
          <p:cNvSpPr>
            <a:spLocks noGrp="1" noRot="1" noChangeAspect="1"/>
          </p:cNvSpPr>
          <p:nvPr>
            <p:ph type="sldImg" idx="2"/>
          </p:nvPr>
        </p:nvSpPr>
        <p:spPr>
          <a:xfrm>
            <a:off x="397566"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g2c66e4f7fbf_0_149:notes"/>
          <p:cNvSpPr txBox="1">
            <a:spLocks noGrp="1"/>
          </p:cNvSpPr>
          <p:nvPr>
            <p:ph type="body" idx="1"/>
          </p:nvPr>
        </p:nvSpPr>
        <p:spPr>
          <a:xfrm>
            <a:off x="914400" y="4343399"/>
            <a:ext cx="5029200" cy="4114800"/>
          </a:xfrm>
          <a:prstGeom prst="rect">
            <a:avLst/>
          </a:prstGeom>
          <a:noFill/>
          <a:ln>
            <a:noFill/>
          </a:ln>
        </p:spPr>
        <p:txBody>
          <a:bodyPr spcFirstLastPara="1" wrap="square" lIns="91325" tIns="45625" rIns="91325" bIns="45625" anchor="t" anchorCtr="0">
            <a:noAutofit/>
          </a:bodyPr>
          <a:lstStyle/>
          <a:p>
            <a:pPr marL="0" lvl="0" indent="0" algn="l" rtl="0">
              <a:lnSpc>
                <a:spcPct val="100000"/>
              </a:lnSpc>
              <a:spcBef>
                <a:spcPts val="30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d1783970f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d1783970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720c077a9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c720c077a9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NOTE: “Privileged and Confidential” needs to be removed from the final version of this deck.  This is mean for public use and as such cannot be privileged (which is for advice of counsel).  So, please remove this from header on the FINAL VERSION.  As such, this should ONLY include information that Owlet views as already in the public domain.</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720c077a9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c720c077a9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cfe9ce6f3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cfe9ce6f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c66e4f7fbf_0_830:notes"/>
          <p:cNvSpPr>
            <a:spLocks noGrp="1" noRot="1" noChangeAspect="1"/>
          </p:cNvSpPr>
          <p:nvPr>
            <p:ph type="sldImg" idx="2"/>
          </p:nvPr>
        </p:nvSpPr>
        <p:spPr>
          <a:xfrm>
            <a:off x="380224" y="685800"/>
            <a:ext cx="60978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2c66e4f7fbf_0_8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2c66e4f7fbf_0_8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fe9ce6f38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cfe9ce6f38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6ff17de481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6ff17de48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c66e4f7fbf_0_1009:notes"/>
          <p:cNvSpPr>
            <a:spLocks noGrp="1" noRot="1" noChangeAspect="1"/>
          </p:cNvSpPr>
          <p:nvPr>
            <p:ph type="sldImg" idx="2"/>
          </p:nvPr>
        </p:nvSpPr>
        <p:spPr>
          <a:xfrm>
            <a:off x="380224" y="685800"/>
            <a:ext cx="60978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2c66e4f7fbf_0_10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2c66e4f7fbf_0_10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931174" y="4870889"/>
            <a:ext cx="277200" cy="201600"/>
          </a:xfrm>
          <a:prstGeom prst="rect">
            <a:avLst/>
          </a:prstGeom>
          <a:noFill/>
          <a:ln>
            <a:noFill/>
          </a:ln>
        </p:spPr>
        <p:txBody>
          <a:bodyPr spcFirstLastPara="1" wrap="square" lIns="0" tIns="0" rIns="0" bIns="0" anchor="b"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52" name="Google Shape;52;p13"/>
          <p:cNvSpPr txBox="1">
            <a:spLocks noGrp="1"/>
          </p:cNvSpPr>
          <p:nvPr>
            <p:ph type="title"/>
          </p:nvPr>
        </p:nvSpPr>
        <p:spPr>
          <a:xfrm>
            <a:off x="415636" y="87406"/>
            <a:ext cx="8312700" cy="504300"/>
          </a:xfrm>
          <a:prstGeom prst="rect">
            <a:avLst/>
          </a:prstGeom>
          <a:noFill/>
          <a:ln>
            <a:noFill/>
          </a:ln>
        </p:spPr>
        <p:txBody>
          <a:bodyPr spcFirstLastPara="1" wrap="square" lIns="0" tIns="0" rIns="0" bIns="0" anchor="b" anchorCtr="0">
            <a:normAutofit/>
          </a:bodyPr>
          <a:lstStyle>
            <a:lvl1pPr lvl="0" algn="l" rtl="0">
              <a:spcBef>
                <a:spcPts val="0"/>
              </a:spcBef>
              <a:spcAft>
                <a:spcPts val="0"/>
              </a:spcAft>
              <a:buClr>
                <a:schemeClr val="dk1"/>
              </a:buClr>
              <a:buSzPts val="1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type="obj">
  <p:cSld name="OBJECT">
    <p:spTree>
      <p:nvGrpSpPr>
        <p:cNvPr id="1" name="Shape 53"/>
        <p:cNvGrpSpPr/>
        <p:nvPr/>
      </p:nvGrpSpPr>
      <p:grpSpPr>
        <a:xfrm>
          <a:off x="0" y="0"/>
          <a:ext cx="0" cy="0"/>
          <a:chOff x="0" y="0"/>
          <a:chExt cx="0" cy="0"/>
        </a:xfrm>
      </p:grpSpPr>
      <p:sp>
        <p:nvSpPr>
          <p:cNvPr id="54" name="Google Shape;54;p1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9pPr>
          </a:lstStyle>
          <a:p>
            <a:endParaRPr/>
          </a:p>
        </p:txBody>
      </p:sp>
      <p:sp>
        <p:nvSpPr>
          <p:cNvPr id="55" name="Google Shape;55;p14"/>
          <p:cNvSpPr txBox="1">
            <a:spLocks noGrp="1"/>
          </p:cNvSpPr>
          <p:nvPr>
            <p:ph type="dt" idx="10"/>
          </p:nvPr>
        </p:nvSpPr>
        <p:spPr>
          <a:xfrm>
            <a:off x="457200" y="4783455"/>
            <a:ext cx="2103300" cy="110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888888"/>
              </a:buClr>
              <a:buSzPts val="800"/>
              <a:buFont typeface="Calibri"/>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800" b="0" i="0" u="none" strike="noStrike" cap="none">
                <a:solidFill>
                  <a:srgbClr val="000000"/>
                </a:solidFill>
                <a:latin typeface="Arial"/>
                <a:ea typeface="Arial"/>
                <a:cs typeface="Arial"/>
                <a:sym typeface="Arial"/>
              </a:defRPr>
            </a:lvl9pPr>
          </a:lstStyle>
          <a:p>
            <a:endParaRPr/>
          </a:p>
        </p:txBody>
      </p:sp>
      <p:sp>
        <p:nvSpPr>
          <p:cNvPr id="56" name="Google Shape;56;p14"/>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888888"/>
              </a:buClr>
              <a:buSzPts val="1000"/>
              <a:buFont typeface="Calibri"/>
              <a:buNone/>
              <a:defRPr sz="1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000"/>
              <a:buFont typeface="Calibri"/>
              <a:buNone/>
              <a:defRPr sz="1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000"/>
              <a:buFont typeface="Calibri"/>
              <a:buNone/>
              <a:defRPr sz="1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000"/>
              <a:buFont typeface="Calibri"/>
              <a:buNone/>
              <a:defRPr sz="1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000"/>
              <a:buFont typeface="Calibri"/>
              <a:buNone/>
              <a:defRPr sz="1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000"/>
              <a:buFont typeface="Calibri"/>
              <a:buNone/>
              <a:defRPr sz="1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000"/>
              <a:buFont typeface="Calibri"/>
              <a:buNone/>
              <a:defRPr sz="1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000"/>
              <a:buFont typeface="Calibri"/>
              <a:buNone/>
              <a:defRPr sz="1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000"/>
              <a:buFont typeface="Calibri"/>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3">
  <p:cSld name="Title and Content">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1136276" y="1297564"/>
            <a:ext cx="6871500" cy="5145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800"/>
              <a:buNone/>
              <a:defRPr sz="1900" b="0" i="0">
                <a:solidFill>
                  <a:srgbClr val="70B5A3"/>
                </a:solidFill>
                <a:latin typeface="Arial"/>
                <a:ea typeface="Arial"/>
                <a:cs typeface="Arial"/>
                <a:sym typeface="Aria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9" name="Google Shape;59;p15"/>
          <p:cNvSpPr txBox="1">
            <a:spLocks noGrp="1"/>
          </p:cNvSpPr>
          <p:nvPr>
            <p:ph type="body" idx="1"/>
          </p:nvPr>
        </p:nvSpPr>
        <p:spPr>
          <a:xfrm>
            <a:off x="1113865" y="1241714"/>
            <a:ext cx="6916200" cy="1753500"/>
          </a:xfrm>
          <a:prstGeom prst="rect">
            <a:avLst/>
          </a:prstGeom>
          <a:noFill/>
          <a:ln>
            <a:noFill/>
          </a:ln>
        </p:spPr>
        <p:txBody>
          <a:bodyPr spcFirstLastPara="1" wrap="square" lIns="0" tIns="0" rIns="0" bIns="0" anchor="t" anchorCtr="0">
            <a:normAutofit/>
          </a:bodyPr>
          <a:lstStyle>
            <a:lvl1pPr marL="457200" lvl="0" indent="-228600" algn="l" rtl="0">
              <a:lnSpc>
                <a:spcPct val="115000"/>
              </a:lnSpc>
              <a:spcBef>
                <a:spcPts val="0"/>
              </a:spcBef>
              <a:spcAft>
                <a:spcPts val="0"/>
              </a:spcAft>
              <a:buSzPts val="1800"/>
              <a:buNone/>
              <a:defRPr b="0" i="0">
                <a:solidFill>
                  <a:schemeClr val="dk1"/>
                </a:solidFill>
              </a:defRPr>
            </a:lvl1pPr>
            <a:lvl2pPr marL="914400" lvl="1" indent="-228600" algn="l" rtl="0">
              <a:lnSpc>
                <a:spcPct val="115000"/>
              </a:lnSpc>
              <a:spcBef>
                <a:spcPts val="0"/>
              </a:spcBef>
              <a:spcAft>
                <a:spcPts val="0"/>
              </a:spcAft>
              <a:buSzPts val="1800"/>
              <a:buNone/>
              <a:defRPr/>
            </a:lvl2pPr>
            <a:lvl3pPr marL="1371600" lvl="2" indent="-228600" algn="l" rtl="0">
              <a:lnSpc>
                <a:spcPct val="115000"/>
              </a:lnSpc>
              <a:spcBef>
                <a:spcPts val="0"/>
              </a:spcBef>
              <a:spcAft>
                <a:spcPts val="0"/>
              </a:spcAft>
              <a:buSzPts val="1800"/>
              <a:buNone/>
              <a:defRPr/>
            </a:lvl3pPr>
            <a:lvl4pPr marL="1828800" lvl="3" indent="-228600" algn="l" rtl="0">
              <a:lnSpc>
                <a:spcPct val="115000"/>
              </a:lnSpc>
              <a:spcBef>
                <a:spcPts val="0"/>
              </a:spcBef>
              <a:spcAft>
                <a:spcPts val="0"/>
              </a:spcAft>
              <a:buSzPts val="1800"/>
              <a:buNone/>
              <a:defRPr/>
            </a:lvl4pPr>
            <a:lvl5pPr marL="2286000" lvl="4" indent="-228600" algn="l" rtl="0">
              <a:lnSpc>
                <a:spcPct val="115000"/>
              </a:lnSpc>
              <a:spcBef>
                <a:spcPts val="0"/>
              </a:spcBef>
              <a:spcAft>
                <a:spcPts val="0"/>
              </a:spcAft>
              <a:buSzPts val="1800"/>
              <a:buNone/>
              <a:defRPr/>
            </a:lvl5pPr>
            <a:lvl6pPr marL="2743200" lvl="5" indent="-228600" algn="l" rtl="0">
              <a:lnSpc>
                <a:spcPct val="115000"/>
              </a:lnSpc>
              <a:spcBef>
                <a:spcPts val="0"/>
              </a:spcBef>
              <a:spcAft>
                <a:spcPts val="0"/>
              </a:spcAft>
              <a:buSzPts val="1800"/>
              <a:buNone/>
              <a:defRPr/>
            </a:lvl6pPr>
            <a:lvl7pPr marL="3200400" lvl="6" indent="-228600" algn="l" rtl="0">
              <a:lnSpc>
                <a:spcPct val="115000"/>
              </a:lnSpc>
              <a:spcBef>
                <a:spcPts val="0"/>
              </a:spcBef>
              <a:spcAft>
                <a:spcPts val="0"/>
              </a:spcAft>
              <a:buSzPts val="1800"/>
              <a:buNone/>
              <a:defRPr/>
            </a:lvl7pPr>
            <a:lvl8pPr marL="3657600" lvl="7" indent="-228600" algn="l" rtl="0">
              <a:lnSpc>
                <a:spcPct val="115000"/>
              </a:lnSpc>
              <a:spcBef>
                <a:spcPts val="0"/>
              </a:spcBef>
              <a:spcAft>
                <a:spcPts val="0"/>
              </a:spcAft>
              <a:buSzPts val="1800"/>
              <a:buNone/>
              <a:defRPr/>
            </a:lvl8pPr>
            <a:lvl9pPr marL="4114800" lvl="8" indent="-228600" algn="l" rtl="0">
              <a:lnSpc>
                <a:spcPct val="115000"/>
              </a:lnSpc>
              <a:spcBef>
                <a:spcPts val="0"/>
              </a:spcBef>
              <a:spcAft>
                <a:spcPts val="0"/>
              </a:spcAft>
              <a:buSzPts val="1800"/>
              <a:buNone/>
              <a:defRPr/>
            </a:lvl9pPr>
          </a:lstStyle>
          <a:p>
            <a:endParaRPr/>
          </a:p>
        </p:txBody>
      </p:sp>
      <p:sp>
        <p:nvSpPr>
          <p:cNvPr id="60" name="Google Shape;60;p1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endParaRPr/>
          </a:p>
        </p:txBody>
      </p:sp>
      <p:sp>
        <p:nvSpPr>
          <p:cNvPr id="61" name="Google Shape;61;p15"/>
          <p:cNvSpPr txBox="1">
            <a:spLocks noGrp="1"/>
          </p:cNvSpPr>
          <p:nvPr>
            <p:ph type="dt" idx="10"/>
          </p:nvPr>
        </p:nvSpPr>
        <p:spPr>
          <a:xfrm>
            <a:off x="457200" y="4783455"/>
            <a:ext cx="2103300" cy="257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endParaRPr/>
          </a:p>
        </p:txBody>
      </p:sp>
      <p:sp>
        <p:nvSpPr>
          <p:cNvPr id="62" name="Google Shape;62;p15"/>
          <p:cNvSpPr txBox="1">
            <a:spLocks noGrp="1"/>
          </p:cNvSpPr>
          <p:nvPr>
            <p:ph type="sldNum" idx="12"/>
          </p:nvPr>
        </p:nvSpPr>
        <p:spPr>
          <a:xfrm>
            <a:off x="6583680" y="4783455"/>
            <a:ext cx="2103300" cy="257100"/>
          </a:xfrm>
          <a:prstGeom prst="rect">
            <a:avLst/>
          </a:prstGeom>
          <a:noFill/>
          <a:ln>
            <a:noFill/>
          </a:ln>
        </p:spPr>
        <p:txBody>
          <a:bodyPr spcFirstLastPara="1" wrap="square" lIns="0" tIns="0" rIns="0" bIns="0" anchor="t" anchorCtr="0">
            <a:normAutofit/>
          </a:bodyPr>
          <a:lstStyle>
            <a:lvl1pPr marL="0" marR="0" lvl="0" indent="0" algn="r" rtl="0">
              <a:lnSpc>
                <a:spcPct val="100000"/>
              </a:lnSpc>
              <a:spcBef>
                <a:spcPts val="0"/>
              </a:spcBef>
              <a:spcAft>
                <a:spcPts val="0"/>
              </a:spcAft>
              <a:buClr>
                <a:srgbClr val="585858"/>
              </a:buClr>
              <a:buSzPts val="1000"/>
              <a:buFont typeface="Arial"/>
              <a:buNone/>
              <a:defRPr sz="10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0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0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0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0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0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0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0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 name="Google Shape;69;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 name="Google Shape;80;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1" name="Google Shape;81;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2" name="Google Shape;8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 name="Google Shape;88;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0"/>
        <p:cNvGrpSpPr/>
        <p:nvPr/>
      </p:nvGrpSpPr>
      <p:grpSpPr>
        <a:xfrm>
          <a:off x="0" y="0"/>
          <a:ext cx="0" cy="0"/>
          <a:chOff x="0" y="0"/>
          <a:chExt cx="0" cy="0"/>
        </a:xfrm>
      </p:grpSpPr>
      <p:sp>
        <p:nvSpPr>
          <p:cNvPr id="91" name="Google Shape;9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sp>
        <p:nvSpPr>
          <p:cNvPr id="94" name="Google Shape;94;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6" name="Google Shape;96;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 name="Google Shape;97;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sp>
        <p:nvSpPr>
          <p:cNvPr id="100" name="Google Shape;100;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sp>
        <p:nvSpPr>
          <p:cNvPr id="103" name="Google Shape;103;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4" name="Google Shape;104;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05" name="Google Shape;10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8"/>
        <p:cNvGrpSpPr/>
        <p:nvPr/>
      </p:nvGrpSpPr>
      <p:grpSpPr>
        <a:xfrm>
          <a:off x="0" y="0"/>
          <a:ext cx="0" cy="0"/>
          <a:chOff x="0" y="0"/>
          <a:chExt cx="0" cy="0"/>
        </a:xfrm>
      </p:grpSpPr>
      <p:sp>
        <p:nvSpPr>
          <p:cNvPr id="109" name="Google Shape;109;p28"/>
          <p:cNvSpPr txBox="1">
            <a:spLocks noGrp="1"/>
          </p:cNvSpPr>
          <p:nvPr>
            <p:ph type="ctrTitle"/>
          </p:nvPr>
        </p:nvSpPr>
        <p:spPr>
          <a:xfrm>
            <a:off x="685800" y="1906028"/>
            <a:ext cx="7772400" cy="456900"/>
          </a:xfrm>
          <a:prstGeom prst="rect">
            <a:avLst/>
          </a:prstGeom>
          <a:noFill/>
          <a:ln>
            <a:noFill/>
          </a:ln>
        </p:spPr>
        <p:txBody>
          <a:bodyPr spcFirstLastPara="1" wrap="square" lIns="0" tIns="0" rIns="0" bIns="0" anchor="ctr" anchorCtr="0">
            <a:spAutoFit/>
          </a:bodyPr>
          <a:lstStyle>
            <a:lvl1pPr lvl="0" algn="l" rtl="0">
              <a:lnSpc>
                <a:spcPct val="90000"/>
              </a:lnSpc>
              <a:spcBef>
                <a:spcPts val="0"/>
              </a:spcBef>
              <a:spcAft>
                <a:spcPts val="0"/>
              </a:spcAft>
              <a:buClr>
                <a:schemeClr val="dk1"/>
              </a:buClr>
              <a:buSzPts val="33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 name="Google Shape;110;p28"/>
          <p:cNvSpPr txBox="1">
            <a:spLocks noGrp="1"/>
          </p:cNvSpPr>
          <p:nvPr>
            <p:ph type="subTitle" idx="1"/>
          </p:nvPr>
        </p:nvSpPr>
        <p:spPr>
          <a:xfrm>
            <a:off x="1371600" y="2880360"/>
            <a:ext cx="6400800" cy="291000"/>
          </a:xfrm>
          <a:prstGeom prst="rect">
            <a:avLst/>
          </a:prstGeom>
          <a:noFill/>
          <a:ln>
            <a:noFill/>
          </a:ln>
        </p:spPr>
        <p:txBody>
          <a:bodyPr spcFirstLastPara="1" wrap="square" lIns="0" tIns="0" rIns="0" bIns="0" anchor="t" anchorCtr="0">
            <a:spAutoFit/>
          </a:bodyPr>
          <a:lstStyle>
            <a:lvl1pPr lvl="0" algn="l" rtl="0">
              <a:lnSpc>
                <a:spcPct val="90000"/>
              </a:lnSpc>
              <a:spcBef>
                <a:spcPts val="800"/>
              </a:spcBef>
              <a:spcAft>
                <a:spcPts val="0"/>
              </a:spcAft>
              <a:buClr>
                <a:schemeClr val="dk1"/>
              </a:buClr>
              <a:buSzPts val="2100"/>
              <a:buChar char="•"/>
              <a:defRPr/>
            </a:lvl1pPr>
            <a:lvl2pPr lvl="1" algn="l" rtl="0">
              <a:lnSpc>
                <a:spcPct val="90000"/>
              </a:lnSpc>
              <a:spcBef>
                <a:spcPts val="400"/>
              </a:spcBef>
              <a:spcAft>
                <a:spcPts val="0"/>
              </a:spcAft>
              <a:buClr>
                <a:schemeClr val="dk1"/>
              </a:buClr>
              <a:buSzPts val="1400"/>
              <a:buChar char="•"/>
              <a:defRPr/>
            </a:lvl2pPr>
            <a:lvl3pPr lvl="2" algn="l" rtl="0">
              <a:lnSpc>
                <a:spcPct val="90000"/>
              </a:lnSpc>
              <a:spcBef>
                <a:spcPts val="400"/>
              </a:spcBef>
              <a:spcAft>
                <a:spcPts val="0"/>
              </a:spcAft>
              <a:buClr>
                <a:schemeClr val="dk1"/>
              </a:buClr>
              <a:buSzPts val="1400"/>
              <a:buChar char="•"/>
              <a:defRPr/>
            </a:lvl3pPr>
            <a:lvl4pPr lvl="3" algn="l" rtl="0">
              <a:lnSpc>
                <a:spcPct val="90000"/>
              </a:lnSpc>
              <a:spcBef>
                <a:spcPts val="400"/>
              </a:spcBef>
              <a:spcAft>
                <a:spcPts val="0"/>
              </a:spcAft>
              <a:buClr>
                <a:schemeClr val="dk1"/>
              </a:buClr>
              <a:buSzPts val="1400"/>
              <a:buChar char="•"/>
              <a:defRPr/>
            </a:lvl4pPr>
            <a:lvl5pPr lvl="4" algn="l" rtl="0">
              <a:lnSpc>
                <a:spcPct val="90000"/>
              </a:lnSpc>
              <a:spcBef>
                <a:spcPts val="400"/>
              </a:spcBef>
              <a:spcAft>
                <a:spcPts val="0"/>
              </a:spcAft>
              <a:buClr>
                <a:schemeClr val="dk1"/>
              </a:buClr>
              <a:buSzPts val="1400"/>
              <a:buChar char="•"/>
              <a:defRPr/>
            </a:lvl5pPr>
            <a:lvl6pPr lvl="5" algn="l" rtl="0">
              <a:lnSpc>
                <a:spcPct val="90000"/>
              </a:lnSpc>
              <a:spcBef>
                <a:spcPts val="400"/>
              </a:spcBef>
              <a:spcAft>
                <a:spcPts val="0"/>
              </a:spcAft>
              <a:buClr>
                <a:schemeClr val="dk1"/>
              </a:buClr>
              <a:buSzPts val="1400"/>
              <a:buChar char="•"/>
              <a:defRPr/>
            </a:lvl6pPr>
            <a:lvl7pPr lvl="6" algn="l" rtl="0">
              <a:lnSpc>
                <a:spcPct val="90000"/>
              </a:lnSpc>
              <a:spcBef>
                <a:spcPts val="400"/>
              </a:spcBef>
              <a:spcAft>
                <a:spcPts val="0"/>
              </a:spcAft>
              <a:buClr>
                <a:schemeClr val="dk1"/>
              </a:buClr>
              <a:buSzPts val="1400"/>
              <a:buChar char="•"/>
              <a:defRPr/>
            </a:lvl7pPr>
            <a:lvl8pPr lvl="7" algn="l" rtl="0">
              <a:lnSpc>
                <a:spcPct val="90000"/>
              </a:lnSpc>
              <a:spcBef>
                <a:spcPts val="400"/>
              </a:spcBef>
              <a:spcAft>
                <a:spcPts val="0"/>
              </a:spcAft>
              <a:buClr>
                <a:schemeClr val="dk1"/>
              </a:buClr>
              <a:buSzPts val="1400"/>
              <a:buChar char="•"/>
              <a:defRPr/>
            </a:lvl8pPr>
            <a:lvl9pPr lvl="8" algn="l" rtl="0">
              <a:lnSpc>
                <a:spcPct val="90000"/>
              </a:lnSpc>
              <a:spcBef>
                <a:spcPts val="400"/>
              </a:spcBef>
              <a:spcAft>
                <a:spcPts val="0"/>
              </a:spcAft>
              <a:buClr>
                <a:schemeClr val="dk1"/>
              </a:buClr>
              <a:buSzPts val="1400"/>
              <a:buChar char="•"/>
              <a:defRPr/>
            </a:lvl9pPr>
          </a:lstStyle>
          <a:p>
            <a:endParaRPr/>
          </a:p>
        </p:txBody>
      </p:sp>
      <p:sp>
        <p:nvSpPr>
          <p:cNvPr id="111" name="Google Shape;111;p28"/>
          <p:cNvSpPr txBox="1">
            <a:spLocks noGrp="1"/>
          </p:cNvSpPr>
          <p:nvPr>
            <p:ph type="ftr" idx="11"/>
          </p:nvPr>
        </p:nvSpPr>
        <p:spPr>
          <a:xfrm>
            <a:off x="3028950" y="4767263"/>
            <a:ext cx="3086100" cy="2739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100"/>
              <a:buNone/>
              <a:defRPr sz="1100">
                <a:solidFill>
                  <a:srgbClr val="888888"/>
                </a:solidFill>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2" name="Google Shape;112;p28"/>
          <p:cNvSpPr txBox="1">
            <a:spLocks noGrp="1"/>
          </p:cNvSpPr>
          <p:nvPr>
            <p:ph type="dt" idx="10"/>
          </p:nvPr>
        </p:nvSpPr>
        <p:spPr>
          <a:xfrm>
            <a:off x="628650" y="4767263"/>
            <a:ext cx="2057400" cy="273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100"/>
              <a:buNone/>
              <a:defRPr sz="1100">
                <a:solidFill>
                  <a:srgbClr val="888888"/>
                </a:solidFill>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3" name="Google Shape;113;p28"/>
          <p:cNvSpPr txBox="1">
            <a:spLocks noGrp="1"/>
          </p:cNvSpPr>
          <p:nvPr>
            <p:ph type="sldNum" idx="12"/>
          </p:nvPr>
        </p:nvSpPr>
        <p:spPr>
          <a:xfrm>
            <a:off x="6457950" y="4767263"/>
            <a:ext cx="20574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
        <p:cNvGrpSpPr/>
        <p:nvPr/>
      </p:nvGrpSpPr>
      <p:grpSpPr>
        <a:xfrm>
          <a:off x="0" y="0"/>
          <a:ext cx="0" cy="0"/>
          <a:chOff x="0" y="0"/>
          <a:chExt cx="0" cy="0"/>
        </a:xfrm>
      </p:grpSpPr>
      <p:sp>
        <p:nvSpPr>
          <p:cNvPr id="115" name="Google Shape;115;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7" name="Google Shape;11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8" name="Google Shape;11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19" name="Google Shape;11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ustom">
  <p:cSld name="Custom">
    <p:bg>
      <p:bgPr>
        <a:solidFill>
          <a:srgbClr val="F2E8E1"/>
        </a:solidFill>
        <a:effectLst/>
      </p:bgPr>
    </p:bg>
    <p:spTree>
      <p:nvGrpSpPr>
        <p:cNvPr id="1" name="Shape 120"/>
        <p:cNvGrpSpPr/>
        <p:nvPr/>
      </p:nvGrpSpPr>
      <p:grpSpPr>
        <a:xfrm>
          <a:off x="0" y="0"/>
          <a:ext cx="0" cy="0"/>
          <a:chOff x="0" y="0"/>
          <a:chExt cx="0" cy="0"/>
        </a:xfrm>
      </p:grpSpPr>
      <p:sp>
        <p:nvSpPr>
          <p:cNvPr id="121" name="Google Shape;121;p30"/>
          <p:cNvSpPr txBox="1">
            <a:spLocks noGrp="1"/>
          </p:cNvSpPr>
          <p:nvPr>
            <p:ph type="body" idx="1"/>
          </p:nvPr>
        </p:nvSpPr>
        <p:spPr>
          <a:xfrm>
            <a:off x="416051" y="31198"/>
            <a:ext cx="2882400" cy="92400"/>
          </a:xfrm>
          <a:prstGeom prst="rect">
            <a:avLst/>
          </a:prstGeom>
          <a:noFill/>
          <a:ln>
            <a:noFill/>
          </a:ln>
        </p:spPr>
        <p:txBody>
          <a:bodyPr spcFirstLastPara="1" wrap="square" lIns="0" tIns="0" rIns="0" bIns="0" anchor="t" anchorCtr="0">
            <a:spAutoFit/>
          </a:bodyPr>
          <a:lstStyle>
            <a:lvl1pPr marL="457200" lvl="0" indent="-266700" algn="l" rtl="0">
              <a:lnSpc>
                <a:spcPct val="100000"/>
              </a:lnSpc>
              <a:spcBef>
                <a:spcPts val="200"/>
              </a:spcBef>
              <a:spcAft>
                <a:spcPts val="0"/>
              </a:spcAft>
              <a:buSzPts val="600"/>
              <a:buFont typeface="Source Sans Pro"/>
              <a:buChar char="​"/>
              <a:defRPr sz="600">
                <a:latin typeface="Source Sans Pro"/>
                <a:ea typeface="Source Sans Pro"/>
                <a:cs typeface="Source Sans Pro"/>
                <a:sym typeface="Source Sans Pro"/>
              </a:defRPr>
            </a:lvl1pPr>
            <a:lvl2pPr marL="914400" lvl="1" indent="-323850" algn="l" rtl="0">
              <a:lnSpc>
                <a:spcPct val="100000"/>
              </a:lnSpc>
              <a:spcBef>
                <a:spcPts val="200"/>
              </a:spcBef>
              <a:spcAft>
                <a:spcPts val="0"/>
              </a:spcAft>
              <a:buSzPts val="1500"/>
              <a:buFont typeface="Source Sans Pro"/>
              <a:buChar char="•"/>
              <a:defRPr>
                <a:latin typeface="Source Sans Pro"/>
                <a:ea typeface="Source Sans Pro"/>
                <a:cs typeface="Source Sans Pro"/>
                <a:sym typeface="Source Sans Pro"/>
              </a:defRPr>
            </a:lvl2pPr>
            <a:lvl3pPr marL="1371600" lvl="2" indent="-323850" algn="l" rtl="0">
              <a:lnSpc>
                <a:spcPct val="100000"/>
              </a:lnSpc>
              <a:spcBef>
                <a:spcPts val="200"/>
              </a:spcBef>
              <a:spcAft>
                <a:spcPts val="0"/>
              </a:spcAft>
              <a:buSzPts val="1500"/>
              <a:buFont typeface="Source Sans Pro"/>
              <a:buChar char="‒"/>
              <a:defRPr>
                <a:latin typeface="Source Sans Pro"/>
                <a:ea typeface="Source Sans Pro"/>
                <a:cs typeface="Source Sans Pro"/>
                <a:sym typeface="Source Sans Pro"/>
              </a:defRPr>
            </a:lvl3pPr>
            <a:lvl4pPr marL="1828800" lvl="3" indent="-317500" algn="l" rtl="0">
              <a:lnSpc>
                <a:spcPct val="100000"/>
              </a:lnSpc>
              <a:spcBef>
                <a:spcPts val="200"/>
              </a:spcBef>
              <a:spcAft>
                <a:spcPts val="0"/>
              </a:spcAft>
              <a:buSzPts val="1400"/>
              <a:buFont typeface="Source Sans Pro"/>
              <a:buChar char="•"/>
              <a:defRPr>
                <a:latin typeface="Source Sans Pro"/>
                <a:ea typeface="Source Sans Pro"/>
                <a:cs typeface="Source Sans Pro"/>
                <a:sym typeface="Source Sans Pro"/>
              </a:defRPr>
            </a:lvl4pPr>
            <a:lvl5pPr marL="2286000" lvl="4" indent="-317500" algn="l" rtl="0">
              <a:lnSpc>
                <a:spcPct val="100000"/>
              </a:lnSpc>
              <a:spcBef>
                <a:spcPts val="200"/>
              </a:spcBef>
              <a:spcAft>
                <a:spcPts val="0"/>
              </a:spcAft>
              <a:buSzPts val="1400"/>
              <a:buFont typeface="Source Sans Pro"/>
              <a:buChar char="̶"/>
              <a:defRPr>
                <a:latin typeface="Source Sans Pro"/>
                <a:ea typeface="Source Sans Pro"/>
                <a:cs typeface="Source Sans Pro"/>
                <a:sym typeface="Source Sans Pro"/>
              </a:defRPr>
            </a:lvl5pPr>
            <a:lvl6pPr marL="2743200" lvl="5" indent="-317500" algn="l" rtl="0">
              <a:lnSpc>
                <a:spcPct val="100000"/>
              </a:lnSpc>
              <a:spcBef>
                <a:spcPts val="200"/>
              </a:spcBef>
              <a:spcAft>
                <a:spcPts val="0"/>
              </a:spcAft>
              <a:buClr>
                <a:schemeClr val="dk1"/>
              </a:buClr>
              <a:buSzPts val="1400"/>
              <a:buFont typeface="Source Sans Pro"/>
              <a:buChar char="▫"/>
              <a:defRPr>
                <a:latin typeface="Source Sans Pro"/>
                <a:ea typeface="Source Sans Pro"/>
                <a:cs typeface="Source Sans Pro"/>
                <a:sym typeface="Source Sans Pro"/>
              </a:defRPr>
            </a:lvl6pPr>
            <a:lvl7pPr marL="3200400" lvl="6" indent="-317500" algn="l" rtl="0">
              <a:lnSpc>
                <a:spcPct val="100000"/>
              </a:lnSpc>
              <a:spcBef>
                <a:spcPts val="200"/>
              </a:spcBef>
              <a:spcAft>
                <a:spcPts val="0"/>
              </a:spcAft>
              <a:buClr>
                <a:schemeClr val="dk1"/>
              </a:buClr>
              <a:buSzPts val="1400"/>
              <a:buFont typeface="Source Sans Pro"/>
              <a:buChar char="▫"/>
              <a:defRPr>
                <a:latin typeface="Source Sans Pro"/>
                <a:ea typeface="Source Sans Pro"/>
                <a:cs typeface="Source Sans Pro"/>
                <a:sym typeface="Source Sans Pro"/>
              </a:defRPr>
            </a:lvl7pPr>
            <a:lvl8pPr marL="3657600" lvl="7" indent="-317500" algn="l" rtl="0">
              <a:lnSpc>
                <a:spcPct val="100000"/>
              </a:lnSpc>
              <a:spcBef>
                <a:spcPts val="200"/>
              </a:spcBef>
              <a:spcAft>
                <a:spcPts val="0"/>
              </a:spcAft>
              <a:buClr>
                <a:schemeClr val="dk1"/>
              </a:buClr>
              <a:buSzPts val="1400"/>
              <a:buFont typeface="Source Sans Pro"/>
              <a:buChar char="▫"/>
              <a:defRPr>
                <a:latin typeface="Source Sans Pro"/>
                <a:ea typeface="Source Sans Pro"/>
                <a:cs typeface="Source Sans Pro"/>
                <a:sym typeface="Source Sans Pro"/>
              </a:defRPr>
            </a:lvl8pPr>
            <a:lvl9pPr marL="4114800" lvl="8" indent="-317500" algn="l" rtl="0">
              <a:lnSpc>
                <a:spcPct val="100000"/>
              </a:lnSpc>
              <a:spcBef>
                <a:spcPts val="200"/>
              </a:spcBef>
              <a:spcAft>
                <a:spcPts val="200"/>
              </a:spcAft>
              <a:buClr>
                <a:schemeClr val="dk1"/>
              </a:buClr>
              <a:buSzPts val="1400"/>
              <a:buFont typeface="Source Sans Pro"/>
              <a:buChar char="▫"/>
              <a:defRPr>
                <a:latin typeface="Source Sans Pro"/>
                <a:ea typeface="Source Sans Pro"/>
                <a:cs typeface="Source Sans Pro"/>
                <a:sym typeface="Source Sans Pro"/>
              </a:defRPr>
            </a:lvl9pPr>
          </a:lstStyle>
          <a:p>
            <a:endParaRPr/>
          </a:p>
        </p:txBody>
      </p:sp>
      <p:sp>
        <p:nvSpPr>
          <p:cNvPr id="122" name="Google Shape;122;p30"/>
          <p:cNvSpPr/>
          <p:nvPr/>
        </p:nvSpPr>
        <p:spPr>
          <a:xfrm>
            <a:off x="8483822" y="4962356"/>
            <a:ext cx="244200" cy="1041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 sz="700" b="0" i="0" u="none" strike="noStrike" cap="none">
                <a:solidFill>
                  <a:schemeClr val="dk1"/>
                </a:solidFill>
                <a:latin typeface="Calibri"/>
                <a:ea typeface="Calibri"/>
                <a:cs typeface="Calibri"/>
                <a:sym typeface="Calibri"/>
              </a:rPr>
              <a:t>‹#›</a:t>
            </a:fld>
            <a:endParaRPr sz="7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1">
  <p:cSld name="OBJECT_2">
    <p:spTree>
      <p:nvGrpSpPr>
        <p:cNvPr id="1" name="Shape 123"/>
        <p:cNvGrpSpPr/>
        <p:nvPr/>
      </p:nvGrpSpPr>
      <p:grpSpPr>
        <a:xfrm>
          <a:off x="0" y="0"/>
          <a:ext cx="0" cy="0"/>
          <a:chOff x="0" y="0"/>
          <a:chExt cx="0" cy="0"/>
        </a:xfrm>
      </p:grpSpPr>
      <p:sp>
        <p:nvSpPr>
          <p:cNvPr id="124" name="Google Shape;124;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3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26" name="Google Shape;126;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7" name="Google Shape;127;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8" name="Google Shape;128;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1 3">
  <p:cSld name="OBJECT_8">
    <p:spTree>
      <p:nvGrpSpPr>
        <p:cNvPr id="1" name="Shape 129"/>
        <p:cNvGrpSpPr/>
        <p:nvPr/>
      </p:nvGrpSpPr>
      <p:grpSpPr>
        <a:xfrm>
          <a:off x="0" y="0"/>
          <a:ext cx="0" cy="0"/>
          <a:chOff x="0" y="0"/>
          <a:chExt cx="0" cy="0"/>
        </a:xfrm>
      </p:grpSpPr>
      <p:sp>
        <p:nvSpPr>
          <p:cNvPr id="130" name="Google Shape;130;p32"/>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800"/>
              <a:buNone/>
              <a:defRPr sz="800">
                <a:solidFill>
                  <a:srgbClr val="888888"/>
                </a:solidFill>
              </a:defRPr>
            </a:lvl1pPr>
            <a:lvl2pPr lvl="1" algn="l" rtl="0">
              <a:spcBef>
                <a:spcPts val="0"/>
              </a:spcBef>
              <a:spcAft>
                <a:spcPts val="0"/>
              </a:spcAft>
              <a:buSzPts val="800"/>
              <a:buNone/>
              <a:defRPr sz="800"/>
            </a:lvl2pPr>
            <a:lvl3pPr lvl="2" algn="l" rtl="0">
              <a:spcBef>
                <a:spcPts val="0"/>
              </a:spcBef>
              <a:spcAft>
                <a:spcPts val="0"/>
              </a:spcAft>
              <a:buSzPts val="800"/>
              <a:buNone/>
              <a:defRPr sz="800"/>
            </a:lvl3pPr>
            <a:lvl4pPr lvl="3" algn="l" rtl="0">
              <a:spcBef>
                <a:spcPts val="0"/>
              </a:spcBef>
              <a:spcAft>
                <a:spcPts val="0"/>
              </a:spcAft>
              <a:buSzPts val="800"/>
              <a:buNone/>
              <a:defRPr sz="800"/>
            </a:lvl4pPr>
            <a:lvl5pPr lvl="4" algn="l" rtl="0">
              <a:spcBef>
                <a:spcPts val="0"/>
              </a:spcBef>
              <a:spcAft>
                <a:spcPts val="0"/>
              </a:spcAft>
              <a:buSzPts val="800"/>
              <a:buNone/>
              <a:defRPr sz="800"/>
            </a:lvl5pPr>
            <a:lvl6pPr lvl="5" algn="l" rtl="0">
              <a:spcBef>
                <a:spcPts val="0"/>
              </a:spcBef>
              <a:spcAft>
                <a:spcPts val="0"/>
              </a:spcAft>
              <a:buSzPts val="800"/>
              <a:buNone/>
              <a:defRPr sz="800"/>
            </a:lvl6pPr>
            <a:lvl7pPr lvl="6" algn="l" rtl="0">
              <a:spcBef>
                <a:spcPts val="0"/>
              </a:spcBef>
              <a:spcAft>
                <a:spcPts val="0"/>
              </a:spcAft>
              <a:buSzPts val="800"/>
              <a:buNone/>
              <a:defRPr sz="800"/>
            </a:lvl7pPr>
            <a:lvl8pPr lvl="7" algn="l" rtl="0">
              <a:spcBef>
                <a:spcPts val="0"/>
              </a:spcBef>
              <a:spcAft>
                <a:spcPts val="0"/>
              </a:spcAft>
              <a:buSzPts val="800"/>
              <a:buNone/>
              <a:defRPr sz="800"/>
            </a:lvl8pPr>
            <a:lvl9pPr lvl="8" algn="l" rtl="0">
              <a:spcBef>
                <a:spcPts val="0"/>
              </a:spcBef>
              <a:spcAft>
                <a:spcPts val="0"/>
              </a:spcAft>
              <a:buSzPts val="800"/>
              <a:buNone/>
              <a:defRPr sz="800"/>
            </a:lvl9pPr>
          </a:lstStyle>
          <a:p>
            <a:endParaRPr/>
          </a:p>
        </p:txBody>
      </p:sp>
      <p:sp>
        <p:nvSpPr>
          <p:cNvPr id="131" name="Google Shape;131;p32"/>
          <p:cNvSpPr txBox="1">
            <a:spLocks noGrp="1"/>
          </p:cNvSpPr>
          <p:nvPr>
            <p:ph type="dt" idx="10"/>
          </p:nvPr>
        </p:nvSpPr>
        <p:spPr>
          <a:xfrm>
            <a:off x="457200" y="4783455"/>
            <a:ext cx="21033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800">
                <a:solidFill>
                  <a:srgbClr val="888888"/>
                </a:solidFill>
              </a:defRPr>
            </a:lvl1pPr>
            <a:lvl2pPr lvl="1" algn="l" rtl="0">
              <a:spcBef>
                <a:spcPts val="0"/>
              </a:spcBef>
              <a:spcAft>
                <a:spcPts val="0"/>
              </a:spcAft>
              <a:buSzPts val="800"/>
              <a:buNone/>
              <a:defRPr sz="800"/>
            </a:lvl2pPr>
            <a:lvl3pPr lvl="2" algn="l" rtl="0">
              <a:spcBef>
                <a:spcPts val="0"/>
              </a:spcBef>
              <a:spcAft>
                <a:spcPts val="0"/>
              </a:spcAft>
              <a:buSzPts val="800"/>
              <a:buNone/>
              <a:defRPr sz="800"/>
            </a:lvl3pPr>
            <a:lvl4pPr lvl="3" algn="l" rtl="0">
              <a:spcBef>
                <a:spcPts val="0"/>
              </a:spcBef>
              <a:spcAft>
                <a:spcPts val="0"/>
              </a:spcAft>
              <a:buSzPts val="800"/>
              <a:buNone/>
              <a:defRPr sz="800"/>
            </a:lvl4pPr>
            <a:lvl5pPr lvl="4" algn="l" rtl="0">
              <a:spcBef>
                <a:spcPts val="0"/>
              </a:spcBef>
              <a:spcAft>
                <a:spcPts val="0"/>
              </a:spcAft>
              <a:buSzPts val="800"/>
              <a:buNone/>
              <a:defRPr sz="800"/>
            </a:lvl5pPr>
            <a:lvl6pPr lvl="5" algn="l" rtl="0">
              <a:spcBef>
                <a:spcPts val="0"/>
              </a:spcBef>
              <a:spcAft>
                <a:spcPts val="0"/>
              </a:spcAft>
              <a:buSzPts val="800"/>
              <a:buNone/>
              <a:defRPr sz="800"/>
            </a:lvl6pPr>
            <a:lvl7pPr lvl="6" algn="l" rtl="0">
              <a:spcBef>
                <a:spcPts val="0"/>
              </a:spcBef>
              <a:spcAft>
                <a:spcPts val="0"/>
              </a:spcAft>
              <a:buSzPts val="800"/>
              <a:buNone/>
              <a:defRPr sz="800"/>
            </a:lvl7pPr>
            <a:lvl8pPr lvl="7" algn="l" rtl="0">
              <a:spcBef>
                <a:spcPts val="0"/>
              </a:spcBef>
              <a:spcAft>
                <a:spcPts val="0"/>
              </a:spcAft>
              <a:buSzPts val="800"/>
              <a:buNone/>
              <a:defRPr sz="800"/>
            </a:lvl8pPr>
            <a:lvl9pPr lvl="8" algn="l" rtl="0">
              <a:spcBef>
                <a:spcPts val="0"/>
              </a:spcBef>
              <a:spcAft>
                <a:spcPts val="0"/>
              </a:spcAft>
              <a:buSzPts val="800"/>
              <a:buNone/>
              <a:defRPr sz="800"/>
            </a:lvl9pPr>
          </a:lstStyle>
          <a:p>
            <a:endParaRPr/>
          </a:p>
        </p:txBody>
      </p:sp>
      <p:sp>
        <p:nvSpPr>
          <p:cNvPr id="132" name="Google Shape;132;p32"/>
          <p:cNvSpPr txBox="1">
            <a:spLocks noGrp="1"/>
          </p:cNvSpPr>
          <p:nvPr>
            <p:ph type="sldNum" idx="12"/>
          </p:nvPr>
        </p:nvSpPr>
        <p:spPr>
          <a:xfrm>
            <a:off x="6583680" y="4783455"/>
            <a:ext cx="2103300" cy="257100"/>
          </a:xfrm>
          <a:prstGeom prst="rect">
            <a:avLst/>
          </a:prstGeom>
          <a:noFill/>
          <a:ln>
            <a:noFill/>
          </a:ln>
        </p:spPr>
        <p:txBody>
          <a:bodyPr spcFirstLastPara="1" wrap="square" lIns="0" tIns="0" rIns="0" bIns="0" anchor="t" anchorCtr="0">
            <a:norm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sz="1000" b="0" i="0" u="none" strike="noStrike" cap="none">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2">
  <p:cSld name="Title and Content_1">
    <p:spTree>
      <p:nvGrpSpPr>
        <p:cNvPr id="1" name="Shape 133"/>
        <p:cNvGrpSpPr/>
        <p:nvPr/>
      </p:nvGrpSpPr>
      <p:grpSpPr>
        <a:xfrm>
          <a:off x="0" y="0"/>
          <a:ext cx="0" cy="0"/>
          <a:chOff x="0" y="0"/>
          <a:chExt cx="0" cy="0"/>
        </a:xfrm>
      </p:grpSpPr>
      <p:sp>
        <p:nvSpPr>
          <p:cNvPr id="134" name="Google Shape;134;p33"/>
          <p:cNvSpPr txBox="1">
            <a:spLocks noGrp="1"/>
          </p:cNvSpPr>
          <p:nvPr>
            <p:ph type="title"/>
          </p:nvPr>
        </p:nvSpPr>
        <p:spPr>
          <a:xfrm>
            <a:off x="1136276" y="1297564"/>
            <a:ext cx="6871500" cy="514500"/>
          </a:xfrm>
          <a:prstGeom prst="rect">
            <a:avLst/>
          </a:prstGeom>
          <a:noFill/>
          <a:ln>
            <a:noFill/>
          </a:ln>
        </p:spPr>
        <p:txBody>
          <a:bodyPr spcFirstLastPara="1" wrap="square" lIns="0" tIns="0" rIns="0" bIns="0" anchor="t" anchorCtr="0">
            <a:normAutofit/>
          </a:bodyPr>
          <a:lstStyle>
            <a:lvl1pPr lvl="0" algn="l" rtl="0">
              <a:spcBef>
                <a:spcPts val="0"/>
              </a:spcBef>
              <a:spcAft>
                <a:spcPts val="0"/>
              </a:spcAft>
              <a:buSzPts val="2800"/>
              <a:buNone/>
              <a:defRPr sz="1900" b="0" i="0">
                <a:solidFill>
                  <a:srgbClr val="70B5A3"/>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 name="Google Shape;135;p33"/>
          <p:cNvSpPr txBox="1">
            <a:spLocks noGrp="1"/>
          </p:cNvSpPr>
          <p:nvPr>
            <p:ph type="body" idx="1"/>
          </p:nvPr>
        </p:nvSpPr>
        <p:spPr>
          <a:xfrm>
            <a:off x="1113865" y="1241714"/>
            <a:ext cx="6916200" cy="17535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800"/>
              <a:buNone/>
              <a:defRPr b="0" i="0">
                <a:solidFill>
                  <a:schemeClr val="dk1"/>
                </a:solidFill>
              </a:defRPr>
            </a:lvl1pPr>
            <a:lvl2pPr marL="914400" lvl="1" indent="-228600" algn="l" rtl="0">
              <a:spcBef>
                <a:spcPts val="1200"/>
              </a:spcBef>
              <a:spcAft>
                <a:spcPts val="0"/>
              </a:spcAft>
              <a:buSzPts val="1400"/>
              <a:buNone/>
              <a:defRPr/>
            </a:lvl2pPr>
            <a:lvl3pPr marL="1371600" lvl="2" indent="-228600" algn="l" rtl="0">
              <a:spcBef>
                <a:spcPts val="1200"/>
              </a:spcBef>
              <a:spcAft>
                <a:spcPts val="0"/>
              </a:spcAft>
              <a:buSzPts val="1400"/>
              <a:buNone/>
              <a:defRPr/>
            </a:lvl3pPr>
            <a:lvl4pPr marL="1828800" lvl="3" indent="-228600" algn="l" rtl="0">
              <a:spcBef>
                <a:spcPts val="1200"/>
              </a:spcBef>
              <a:spcAft>
                <a:spcPts val="0"/>
              </a:spcAft>
              <a:buSzPts val="1400"/>
              <a:buNone/>
              <a:defRPr/>
            </a:lvl4pPr>
            <a:lvl5pPr marL="2286000" lvl="4" indent="-228600" algn="l" rtl="0">
              <a:spcBef>
                <a:spcPts val="1200"/>
              </a:spcBef>
              <a:spcAft>
                <a:spcPts val="0"/>
              </a:spcAft>
              <a:buSzPts val="1400"/>
              <a:buNone/>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a:p>
        </p:txBody>
      </p:sp>
      <p:sp>
        <p:nvSpPr>
          <p:cNvPr id="136" name="Google Shape;136;p3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800"/>
              <a:buNone/>
              <a:defRPr sz="800">
                <a:solidFill>
                  <a:srgbClr val="888888"/>
                </a:solidFill>
              </a:defRPr>
            </a:lvl1pPr>
            <a:lvl2pPr lvl="1" algn="l" rtl="0">
              <a:spcBef>
                <a:spcPts val="0"/>
              </a:spcBef>
              <a:spcAft>
                <a:spcPts val="0"/>
              </a:spcAft>
              <a:buSzPts val="800"/>
              <a:buNone/>
              <a:defRPr sz="800"/>
            </a:lvl2pPr>
            <a:lvl3pPr lvl="2" algn="l" rtl="0">
              <a:spcBef>
                <a:spcPts val="0"/>
              </a:spcBef>
              <a:spcAft>
                <a:spcPts val="0"/>
              </a:spcAft>
              <a:buSzPts val="800"/>
              <a:buNone/>
              <a:defRPr sz="800"/>
            </a:lvl3pPr>
            <a:lvl4pPr lvl="3" algn="l" rtl="0">
              <a:spcBef>
                <a:spcPts val="0"/>
              </a:spcBef>
              <a:spcAft>
                <a:spcPts val="0"/>
              </a:spcAft>
              <a:buSzPts val="800"/>
              <a:buNone/>
              <a:defRPr sz="800"/>
            </a:lvl4pPr>
            <a:lvl5pPr lvl="4" algn="l" rtl="0">
              <a:spcBef>
                <a:spcPts val="0"/>
              </a:spcBef>
              <a:spcAft>
                <a:spcPts val="0"/>
              </a:spcAft>
              <a:buSzPts val="800"/>
              <a:buNone/>
              <a:defRPr sz="800"/>
            </a:lvl5pPr>
            <a:lvl6pPr lvl="5" algn="l" rtl="0">
              <a:spcBef>
                <a:spcPts val="0"/>
              </a:spcBef>
              <a:spcAft>
                <a:spcPts val="0"/>
              </a:spcAft>
              <a:buSzPts val="800"/>
              <a:buNone/>
              <a:defRPr sz="800"/>
            </a:lvl6pPr>
            <a:lvl7pPr lvl="6" algn="l" rtl="0">
              <a:spcBef>
                <a:spcPts val="0"/>
              </a:spcBef>
              <a:spcAft>
                <a:spcPts val="0"/>
              </a:spcAft>
              <a:buSzPts val="800"/>
              <a:buNone/>
              <a:defRPr sz="800"/>
            </a:lvl7pPr>
            <a:lvl8pPr lvl="7" algn="l" rtl="0">
              <a:spcBef>
                <a:spcPts val="0"/>
              </a:spcBef>
              <a:spcAft>
                <a:spcPts val="0"/>
              </a:spcAft>
              <a:buSzPts val="800"/>
              <a:buNone/>
              <a:defRPr sz="800"/>
            </a:lvl8pPr>
            <a:lvl9pPr lvl="8" algn="l" rtl="0">
              <a:spcBef>
                <a:spcPts val="0"/>
              </a:spcBef>
              <a:spcAft>
                <a:spcPts val="0"/>
              </a:spcAft>
              <a:buSzPts val="800"/>
              <a:buNone/>
              <a:defRPr sz="800"/>
            </a:lvl9pPr>
          </a:lstStyle>
          <a:p>
            <a:endParaRPr/>
          </a:p>
        </p:txBody>
      </p:sp>
      <p:sp>
        <p:nvSpPr>
          <p:cNvPr id="137" name="Google Shape;137;p33"/>
          <p:cNvSpPr txBox="1">
            <a:spLocks noGrp="1"/>
          </p:cNvSpPr>
          <p:nvPr>
            <p:ph type="dt" idx="10"/>
          </p:nvPr>
        </p:nvSpPr>
        <p:spPr>
          <a:xfrm>
            <a:off x="457200" y="4783455"/>
            <a:ext cx="21033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800">
                <a:solidFill>
                  <a:srgbClr val="888888"/>
                </a:solidFill>
              </a:defRPr>
            </a:lvl1pPr>
            <a:lvl2pPr lvl="1" algn="l" rtl="0">
              <a:spcBef>
                <a:spcPts val="0"/>
              </a:spcBef>
              <a:spcAft>
                <a:spcPts val="0"/>
              </a:spcAft>
              <a:buSzPts val="800"/>
              <a:buNone/>
              <a:defRPr sz="800"/>
            </a:lvl2pPr>
            <a:lvl3pPr lvl="2" algn="l" rtl="0">
              <a:spcBef>
                <a:spcPts val="0"/>
              </a:spcBef>
              <a:spcAft>
                <a:spcPts val="0"/>
              </a:spcAft>
              <a:buSzPts val="800"/>
              <a:buNone/>
              <a:defRPr sz="800"/>
            </a:lvl3pPr>
            <a:lvl4pPr lvl="3" algn="l" rtl="0">
              <a:spcBef>
                <a:spcPts val="0"/>
              </a:spcBef>
              <a:spcAft>
                <a:spcPts val="0"/>
              </a:spcAft>
              <a:buSzPts val="800"/>
              <a:buNone/>
              <a:defRPr sz="800"/>
            </a:lvl4pPr>
            <a:lvl5pPr lvl="4" algn="l" rtl="0">
              <a:spcBef>
                <a:spcPts val="0"/>
              </a:spcBef>
              <a:spcAft>
                <a:spcPts val="0"/>
              </a:spcAft>
              <a:buSzPts val="800"/>
              <a:buNone/>
              <a:defRPr sz="800"/>
            </a:lvl5pPr>
            <a:lvl6pPr lvl="5" algn="l" rtl="0">
              <a:spcBef>
                <a:spcPts val="0"/>
              </a:spcBef>
              <a:spcAft>
                <a:spcPts val="0"/>
              </a:spcAft>
              <a:buSzPts val="800"/>
              <a:buNone/>
              <a:defRPr sz="800"/>
            </a:lvl6pPr>
            <a:lvl7pPr lvl="6" algn="l" rtl="0">
              <a:spcBef>
                <a:spcPts val="0"/>
              </a:spcBef>
              <a:spcAft>
                <a:spcPts val="0"/>
              </a:spcAft>
              <a:buSzPts val="800"/>
              <a:buNone/>
              <a:defRPr sz="800"/>
            </a:lvl7pPr>
            <a:lvl8pPr lvl="7" algn="l" rtl="0">
              <a:spcBef>
                <a:spcPts val="0"/>
              </a:spcBef>
              <a:spcAft>
                <a:spcPts val="0"/>
              </a:spcAft>
              <a:buSzPts val="800"/>
              <a:buNone/>
              <a:defRPr sz="800"/>
            </a:lvl8pPr>
            <a:lvl9pPr lvl="8" algn="l" rtl="0">
              <a:spcBef>
                <a:spcPts val="0"/>
              </a:spcBef>
              <a:spcAft>
                <a:spcPts val="0"/>
              </a:spcAft>
              <a:buSzPts val="800"/>
              <a:buNone/>
              <a:defRPr sz="800"/>
            </a:lvl9pPr>
          </a:lstStyle>
          <a:p>
            <a:endParaRPr/>
          </a:p>
        </p:txBody>
      </p:sp>
      <p:sp>
        <p:nvSpPr>
          <p:cNvPr id="138" name="Google Shape;138;p33"/>
          <p:cNvSpPr txBox="1">
            <a:spLocks noGrp="1"/>
          </p:cNvSpPr>
          <p:nvPr>
            <p:ph type="sldNum" idx="12"/>
          </p:nvPr>
        </p:nvSpPr>
        <p:spPr>
          <a:xfrm>
            <a:off x="6583680" y="4783455"/>
            <a:ext cx="2103300" cy="257100"/>
          </a:xfrm>
          <a:prstGeom prst="rect">
            <a:avLst/>
          </a:prstGeom>
          <a:noFill/>
          <a:ln>
            <a:noFill/>
          </a:ln>
        </p:spPr>
        <p:txBody>
          <a:bodyPr spcFirstLastPara="1" wrap="square" lIns="0" tIns="0" rIns="0" bIns="0" anchor="t" anchorCtr="0">
            <a:norm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sz="1000" b="0" i="0" u="none" strike="noStrike" cap="none">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9"/>
        <p:cNvGrpSpPr/>
        <p:nvPr/>
      </p:nvGrpSpPr>
      <p:grpSpPr>
        <a:xfrm>
          <a:off x="0" y="0"/>
          <a:ext cx="0" cy="0"/>
          <a:chOff x="0" y="0"/>
          <a:chExt cx="0" cy="0"/>
        </a:xfrm>
      </p:grpSpPr>
      <p:sp>
        <p:nvSpPr>
          <p:cNvPr id="140" name="Google Shape;140;p34"/>
          <p:cNvSpPr txBox="1">
            <a:spLocks noGrp="1"/>
          </p:cNvSpPr>
          <p:nvPr>
            <p:ph type="sldNum" idx="12"/>
          </p:nvPr>
        </p:nvSpPr>
        <p:spPr>
          <a:xfrm>
            <a:off x="8931174" y="4870889"/>
            <a:ext cx="277200" cy="201600"/>
          </a:xfrm>
          <a:prstGeom prst="rect">
            <a:avLst/>
          </a:prstGeom>
          <a:noFill/>
          <a:ln>
            <a:noFill/>
          </a:ln>
        </p:spPr>
        <p:txBody>
          <a:bodyPr spcFirstLastPara="1" wrap="square" lIns="0" tIns="0" rIns="0" bIns="0" anchor="b" anchorCtr="0">
            <a:noAutofit/>
          </a:bodyPr>
          <a:lstStyle>
            <a:lvl1pPr marL="0" marR="0" lvl="0" indent="0" algn="l" rtl="0">
              <a:spcBef>
                <a:spcPts val="0"/>
              </a:spcBef>
              <a:buClr>
                <a:schemeClr val="dk1"/>
              </a:buClr>
              <a:buSzPts val="1400"/>
              <a:buFont typeface="Calibri"/>
              <a:buNone/>
              <a:defRPr sz="1400">
                <a:solidFill>
                  <a:schemeClr val="dk1"/>
                </a:solidFill>
                <a:latin typeface="Calibri"/>
                <a:ea typeface="Calibri"/>
                <a:cs typeface="Calibri"/>
                <a:sym typeface="Calibri"/>
              </a:defRPr>
            </a:lvl1pPr>
            <a:lvl2pPr marL="0" marR="0" lvl="1" indent="0" algn="l" rtl="0">
              <a:spcBef>
                <a:spcPts val="0"/>
              </a:spcBef>
              <a:buClr>
                <a:schemeClr val="dk1"/>
              </a:buClr>
              <a:buSzPts val="1400"/>
              <a:buFont typeface="Calibri"/>
              <a:buNone/>
              <a:defRPr sz="1400">
                <a:solidFill>
                  <a:schemeClr val="dk1"/>
                </a:solidFill>
                <a:latin typeface="Calibri"/>
                <a:ea typeface="Calibri"/>
                <a:cs typeface="Calibri"/>
                <a:sym typeface="Calibri"/>
              </a:defRPr>
            </a:lvl2pPr>
            <a:lvl3pPr marL="0" marR="0" lvl="2" indent="0" algn="l" rtl="0">
              <a:spcBef>
                <a:spcPts val="0"/>
              </a:spcBef>
              <a:buClr>
                <a:schemeClr val="dk1"/>
              </a:buClr>
              <a:buSzPts val="1400"/>
              <a:buFont typeface="Calibri"/>
              <a:buNone/>
              <a:defRPr sz="1400">
                <a:solidFill>
                  <a:schemeClr val="dk1"/>
                </a:solidFill>
                <a:latin typeface="Calibri"/>
                <a:ea typeface="Calibri"/>
                <a:cs typeface="Calibri"/>
                <a:sym typeface="Calibri"/>
              </a:defRPr>
            </a:lvl3pPr>
            <a:lvl4pPr marL="0" marR="0" lvl="3" indent="0" algn="l" rtl="0">
              <a:spcBef>
                <a:spcPts val="0"/>
              </a:spcBef>
              <a:buClr>
                <a:schemeClr val="dk1"/>
              </a:buClr>
              <a:buSzPts val="1400"/>
              <a:buFont typeface="Calibri"/>
              <a:buNone/>
              <a:defRPr sz="1400">
                <a:solidFill>
                  <a:schemeClr val="dk1"/>
                </a:solidFill>
                <a:latin typeface="Calibri"/>
                <a:ea typeface="Calibri"/>
                <a:cs typeface="Calibri"/>
                <a:sym typeface="Calibri"/>
              </a:defRPr>
            </a:lvl4pPr>
            <a:lvl5pPr marL="0" marR="0" lvl="4" indent="0" algn="l" rtl="0">
              <a:spcBef>
                <a:spcPts val="0"/>
              </a:spcBef>
              <a:buClr>
                <a:schemeClr val="dk1"/>
              </a:buClr>
              <a:buSzPts val="1400"/>
              <a:buFont typeface="Calibri"/>
              <a:buNone/>
              <a:defRPr sz="1400">
                <a:solidFill>
                  <a:schemeClr val="dk1"/>
                </a:solidFill>
                <a:latin typeface="Calibri"/>
                <a:ea typeface="Calibri"/>
                <a:cs typeface="Calibri"/>
                <a:sym typeface="Calibri"/>
              </a:defRPr>
            </a:lvl5pPr>
            <a:lvl6pPr marL="0" marR="0" lvl="5" indent="0" algn="l" rtl="0">
              <a:spcBef>
                <a:spcPts val="0"/>
              </a:spcBef>
              <a:buClr>
                <a:schemeClr val="dk1"/>
              </a:buClr>
              <a:buSzPts val="1400"/>
              <a:buFont typeface="Calibri"/>
              <a:buNone/>
              <a:defRPr sz="1400">
                <a:solidFill>
                  <a:schemeClr val="dk1"/>
                </a:solidFill>
                <a:latin typeface="Calibri"/>
                <a:ea typeface="Calibri"/>
                <a:cs typeface="Calibri"/>
                <a:sym typeface="Calibri"/>
              </a:defRPr>
            </a:lvl6pPr>
            <a:lvl7pPr marL="0" marR="0" lvl="6" indent="0" algn="l" rtl="0">
              <a:spcBef>
                <a:spcPts val="0"/>
              </a:spcBef>
              <a:buClr>
                <a:schemeClr val="dk1"/>
              </a:buClr>
              <a:buSzPts val="1400"/>
              <a:buFont typeface="Calibri"/>
              <a:buNone/>
              <a:defRPr sz="1400">
                <a:solidFill>
                  <a:schemeClr val="dk1"/>
                </a:solidFill>
                <a:latin typeface="Calibri"/>
                <a:ea typeface="Calibri"/>
                <a:cs typeface="Calibri"/>
                <a:sym typeface="Calibri"/>
              </a:defRPr>
            </a:lvl7pPr>
            <a:lvl8pPr marL="0" marR="0" lvl="7" indent="0" algn="l" rtl="0">
              <a:spcBef>
                <a:spcPts val="0"/>
              </a:spcBef>
              <a:buClr>
                <a:schemeClr val="dk1"/>
              </a:buClr>
              <a:buSzPts val="1400"/>
              <a:buFont typeface="Calibri"/>
              <a:buNone/>
              <a:defRPr sz="1400">
                <a:solidFill>
                  <a:schemeClr val="dk1"/>
                </a:solidFill>
                <a:latin typeface="Calibri"/>
                <a:ea typeface="Calibri"/>
                <a:cs typeface="Calibri"/>
                <a:sym typeface="Calibri"/>
              </a:defRPr>
            </a:lvl8pPr>
            <a:lvl9pPr marL="0" marR="0" lvl="8" indent="0" algn="l" rtl="0">
              <a:spcBef>
                <a:spcPts val="0"/>
              </a:spcBef>
              <a:buClr>
                <a:schemeClr val="dk1"/>
              </a:buClr>
              <a:buSzPts val="1400"/>
              <a:buFont typeface="Calibri"/>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41" name="Google Shape;141;p34"/>
          <p:cNvSpPr txBox="1">
            <a:spLocks noGrp="1"/>
          </p:cNvSpPr>
          <p:nvPr>
            <p:ph type="title"/>
          </p:nvPr>
        </p:nvSpPr>
        <p:spPr>
          <a:xfrm>
            <a:off x="415636" y="87406"/>
            <a:ext cx="8312700" cy="5043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1100"/>
              <a:buFont typeface="Calibri"/>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1 1">
  <p:cSld name="Title and Content_2">
    <p:spTree>
      <p:nvGrpSpPr>
        <p:cNvPr id="1" name="Shape 142"/>
        <p:cNvGrpSpPr/>
        <p:nvPr/>
      </p:nvGrpSpPr>
      <p:grpSpPr>
        <a:xfrm>
          <a:off x="0" y="0"/>
          <a:ext cx="0" cy="0"/>
          <a:chOff x="0" y="0"/>
          <a:chExt cx="0" cy="0"/>
        </a:xfrm>
      </p:grpSpPr>
      <p:sp>
        <p:nvSpPr>
          <p:cNvPr id="143" name="Google Shape;143;p35"/>
          <p:cNvSpPr txBox="1">
            <a:spLocks noGrp="1"/>
          </p:cNvSpPr>
          <p:nvPr>
            <p:ph type="title"/>
          </p:nvPr>
        </p:nvSpPr>
        <p:spPr>
          <a:xfrm>
            <a:off x="1136276" y="1297564"/>
            <a:ext cx="6871500" cy="514500"/>
          </a:xfrm>
          <a:prstGeom prst="rect">
            <a:avLst/>
          </a:prstGeom>
          <a:noFill/>
          <a:ln>
            <a:noFill/>
          </a:ln>
        </p:spPr>
        <p:txBody>
          <a:bodyPr spcFirstLastPara="1" wrap="square" lIns="0" tIns="0" rIns="0" bIns="0" anchor="t" anchorCtr="0">
            <a:normAutofit/>
          </a:bodyPr>
          <a:lstStyle>
            <a:lvl1pPr lvl="0" algn="l" rtl="0">
              <a:spcBef>
                <a:spcPts val="0"/>
              </a:spcBef>
              <a:spcAft>
                <a:spcPts val="0"/>
              </a:spcAft>
              <a:buSzPts val="2800"/>
              <a:buNone/>
              <a:defRPr sz="1900" b="0" i="0">
                <a:solidFill>
                  <a:srgbClr val="70B5A3"/>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35"/>
          <p:cNvSpPr txBox="1">
            <a:spLocks noGrp="1"/>
          </p:cNvSpPr>
          <p:nvPr>
            <p:ph type="body" idx="1"/>
          </p:nvPr>
        </p:nvSpPr>
        <p:spPr>
          <a:xfrm>
            <a:off x="1113865" y="1241714"/>
            <a:ext cx="6916200" cy="17535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800"/>
              <a:buNone/>
              <a:defRPr b="0" i="0">
                <a:solidFill>
                  <a:schemeClr val="dk1"/>
                </a:solidFill>
              </a:defRPr>
            </a:lvl1pPr>
            <a:lvl2pPr marL="914400" lvl="1" indent="-228600" algn="l" rtl="0">
              <a:spcBef>
                <a:spcPts val="1200"/>
              </a:spcBef>
              <a:spcAft>
                <a:spcPts val="0"/>
              </a:spcAft>
              <a:buSzPts val="1400"/>
              <a:buNone/>
              <a:defRPr/>
            </a:lvl2pPr>
            <a:lvl3pPr marL="1371600" lvl="2" indent="-228600" algn="l" rtl="0">
              <a:spcBef>
                <a:spcPts val="1200"/>
              </a:spcBef>
              <a:spcAft>
                <a:spcPts val="0"/>
              </a:spcAft>
              <a:buSzPts val="1400"/>
              <a:buNone/>
              <a:defRPr/>
            </a:lvl3pPr>
            <a:lvl4pPr marL="1828800" lvl="3" indent="-228600" algn="l" rtl="0">
              <a:spcBef>
                <a:spcPts val="1200"/>
              </a:spcBef>
              <a:spcAft>
                <a:spcPts val="0"/>
              </a:spcAft>
              <a:buSzPts val="1400"/>
              <a:buNone/>
              <a:defRPr/>
            </a:lvl4pPr>
            <a:lvl5pPr marL="2286000" lvl="4" indent="-228600" algn="l" rtl="0">
              <a:spcBef>
                <a:spcPts val="1200"/>
              </a:spcBef>
              <a:spcAft>
                <a:spcPts val="0"/>
              </a:spcAft>
              <a:buSzPts val="1400"/>
              <a:buNone/>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a:p>
        </p:txBody>
      </p:sp>
      <p:sp>
        <p:nvSpPr>
          <p:cNvPr id="145" name="Google Shape;145;p3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800"/>
              <a:buNone/>
              <a:defRPr sz="800">
                <a:solidFill>
                  <a:srgbClr val="888888"/>
                </a:solidFill>
              </a:defRPr>
            </a:lvl1pPr>
            <a:lvl2pPr lvl="1" algn="l" rtl="0">
              <a:spcBef>
                <a:spcPts val="0"/>
              </a:spcBef>
              <a:spcAft>
                <a:spcPts val="0"/>
              </a:spcAft>
              <a:buSzPts val="800"/>
              <a:buNone/>
              <a:defRPr sz="800"/>
            </a:lvl2pPr>
            <a:lvl3pPr lvl="2" algn="l" rtl="0">
              <a:spcBef>
                <a:spcPts val="0"/>
              </a:spcBef>
              <a:spcAft>
                <a:spcPts val="0"/>
              </a:spcAft>
              <a:buSzPts val="800"/>
              <a:buNone/>
              <a:defRPr sz="800"/>
            </a:lvl3pPr>
            <a:lvl4pPr lvl="3" algn="l" rtl="0">
              <a:spcBef>
                <a:spcPts val="0"/>
              </a:spcBef>
              <a:spcAft>
                <a:spcPts val="0"/>
              </a:spcAft>
              <a:buSzPts val="800"/>
              <a:buNone/>
              <a:defRPr sz="800"/>
            </a:lvl4pPr>
            <a:lvl5pPr lvl="4" algn="l" rtl="0">
              <a:spcBef>
                <a:spcPts val="0"/>
              </a:spcBef>
              <a:spcAft>
                <a:spcPts val="0"/>
              </a:spcAft>
              <a:buSzPts val="800"/>
              <a:buNone/>
              <a:defRPr sz="800"/>
            </a:lvl5pPr>
            <a:lvl6pPr lvl="5" algn="l" rtl="0">
              <a:spcBef>
                <a:spcPts val="0"/>
              </a:spcBef>
              <a:spcAft>
                <a:spcPts val="0"/>
              </a:spcAft>
              <a:buSzPts val="800"/>
              <a:buNone/>
              <a:defRPr sz="800"/>
            </a:lvl6pPr>
            <a:lvl7pPr lvl="6" algn="l" rtl="0">
              <a:spcBef>
                <a:spcPts val="0"/>
              </a:spcBef>
              <a:spcAft>
                <a:spcPts val="0"/>
              </a:spcAft>
              <a:buSzPts val="800"/>
              <a:buNone/>
              <a:defRPr sz="800"/>
            </a:lvl7pPr>
            <a:lvl8pPr lvl="7" algn="l" rtl="0">
              <a:spcBef>
                <a:spcPts val="0"/>
              </a:spcBef>
              <a:spcAft>
                <a:spcPts val="0"/>
              </a:spcAft>
              <a:buSzPts val="800"/>
              <a:buNone/>
              <a:defRPr sz="800"/>
            </a:lvl8pPr>
            <a:lvl9pPr lvl="8" algn="l" rtl="0">
              <a:spcBef>
                <a:spcPts val="0"/>
              </a:spcBef>
              <a:spcAft>
                <a:spcPts val="0"/>
              </a:spcAft>
              <a:buSzPts val="800"/>
              <a:buNone/>
              <a:defRPr sz="800"/>
            </a:lvl9pPr>
          </a:lstStyle>
          <a:p>
            <a:endParaRPr/>
          </a:p>
        </p:txBody>
      </p:sp>
      <p:sp>
        <p:nvSpPr>
          <p:cNvPr id="146" name="Google Shape;146;p35"/>
          <p:cNvSpPr txBox="1">
            <a:spLocks noGrp="1"/>
          </p:cNvSpPr>
          <p:nvPr>
            <p:ph type="dt" idx="10"/>
          </p:nvPr>
        </p:nvSpPr>
        <p:spPr>
          <a:xfrm>
            <a:off x="457200" y="4783455"/>
            <a:ext cx="21033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800"/>
              <a:buNone/>
              <a:defRPr sz="800">
                <a:solidFill>
                  <a:srgbClr val="888888"/>
                </a:solidFill>
              </a:defRPr>
            </a:lvl1pPr>
            <a:lvl2pPr lvl="1" algn="l" rtl="0">
              <a:spcBef>
                <a:spcPts val="0"/>
              </a:spcBef>
              <a:spcAft>
                <a:spcPts val="0"/>
              </a:spcAft>
              <a:buSzPts val="800"/>
              <a:buNone/>
              <a:defRPr sz="800"/>
            </a:lvl2pPr>
            <a:lvl3pPr lvl="2" algn="l" rtl="0">
              <a:spcBef>
                <a:spcPts val="0"/>
              </a:spcBef>
              <a:spcAft>
                <a:spcPts val="0"/>
              </a:spcAft>
              <a:buSzPts val="800"/>
              <a:buNone/>
              <a:defRPr sz="800"/>
            </a:lvl3pPr>
            <a:lvl4pPr lvl="3" algn="l" rtl="0">
              <a:spcBef>
                <a:spcPts val="0"/>
              </a:spcBef>
              <a:spcAft>
                <a:spcPts val="0"/>
              </a:spcAft>
              <a:buSzPts val="800"/>
              <a:buNone/>
              <a:defRPr sz="800"/>
            </a:lvl4pPr>
            <a:lvl5pPr lvl="4" algn="l" rtl="0">
              <a:spcBef>
                <a:spcPts val="0"/>
              </a:spcBef>
              <a:spcAft>
                <a:spcPts val="0"/>
              </a:spcAft>
              <a:buSzPts val="800"/>
              <a:buNone/>
              <a:defRPr sz="800"/>
            </a:lvl5pPr>
            <a:lvl6pPr lvl="5" algn="l" rtl="0">
              <a:spcBef>
                <a:spcPts val="0"/>
              </a:spcBef>
              <a:spcAft>
                <a:spcPts val="0"/>
              </a:spcAft>
              <a:buSzPts val="800"/>
              <a:buNone/>
              <a:defRPr sz="800"/>
            </a:lvl6pPr>
            <a:lvl7pPr lvl="6" algn="l" rtl="0">
              <a:spcBef>
                <a:spcPts val="0"/>
              </a:spcBef>
              <a:spcAft>
                <a:spcPts val="0"/>
              </a:spcAft>
              <a:buSzPts val="800"/>
              <a:buNone/>
              <a:defRPr sz="800"/>
            </a:lvl7pPr>
            <a:lvl8pPr lvl="7" algn="l" rtl="0">
              <a:spcBef>
                <a:spcPts val="0"/>
              </a:spcBef>
              <a:spcAft>
                <a:spcPts val="0"/>
              </a:spcAft>
              <a:buSzPts val="800"/>
              <a:buNone/>
              <a:defRPr sz="800"/>
            </a:lvl8pPr>
            <a:lvl9pPr lvl="8" algn="l" rtl="0">
              <a:spcBef>
                <a:spcPts val="0"/>
              </a:spcBef>
              <a:spcAft>
                <a:spcPts val="0"/>
              </a:spcAft>
              <a:buSzPts val="800"/>
              <a:buNone/>
              <a:defRPr sz="800"/>
            </a:lvl9pPr>
          </a:lstStyle>
          <a:p>
            <a:endParaRPr/>
          </a:p>
        </p:txBody>
      </p:sp>
      <p:sp>
        <p:nvSpPr>
          <p:cNvPr id="147" name="Google Shape;147;p35"/>
          <p:cNvSpPr txBox="1">
            <a:spLocks noGrp="1"/>
          </p:cNvSpPr>
          <p:nvPr>
            <p:ph type="sldNum" idx="12"/>
          </p:nvPr>
        </p:nvSpPr>
        <p:spPr>
          <a:xfrm>
            <a:off x="6583680" y="4783455"/>
            <a:ext cx="2103300" cy="257100"/>
          </a:xfrm>
          <a:prstGeom prst="rect">
            <a:avLst/>
          </a:prstGeom>
          <a:noFill/>
          <a:ln>
            <a:noFill/>
          </a:ln>
        </p:spPr>
        <p:txBody>
          <a:bodyPr spcFirstLastPara="1" wrap="square" lIns="0" tIns="0" rIns="0" bIns="0" anchor="t" anchorCtr="0">
            <a:norm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sz="1000" b="0" i="0" u="none" strike="noStrike" cap="none">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148"/>
        <p:cNvGrpSpPr/>
        <p:nvPr/>
      </p:nvGrpSpPr>
      <p:grpSpPr>
        <a:xfrm>
          <a:off x="0" y="0"/>
          <a:ext cx="0" cy="0"/>
          <a:chOff x="0" y="0"/>
          <a:chExt cx="0" cy="0"/>
        </a:xfrm>
      </p:grpSpPr>
      <p:sp>
        <p:nvSpPr>
          <p:cNvPr id="149" name="Google Shape;149;p36"/>
          <p:cNvSpPr txBox="1">
            <a:spLocks noGrp="1"/>
          </p:cNvSpPr>
          <p:nvPr>
            <p:ph type="title"/>
          </p:nvPr>
        </p:nvSpPr>
        <p:spPr>
          <a:xfrm>
            <a:off x="416052" y="259208"/>
            <a:ext cx="8312100" cy="288600"/>
          </a:xfrm>
          <a:prstGeom prst="rect">
            <a:avLst/>
          </a:prstGeom>
          <a:noFill/>
          <a:ln>
            <a:noFill/>
          </a:ln>
        </p:spPr>
        <p:txBody>
          <a:bodyPr spcFirstLastPara="1" wrap="square" lIns="0" tIns="0" rIns="0" bIns="0" anchor="ctr" anchorCtr="0">
            <a:spAutoFit/>
          </a:bodyPr>
          <a:lstStyle>
            <a:lvl1pPr lvl="0" algn="l" rtl="0">
              <a:lnSpc>
                <a:spcPct val="100000"/>
              </a:lnSpc>
              <a:spcBef>
                <a:spcPts val="0"/>
              </a:spcBef>
              <a:spcAft>
                <a:spcPts val="0"/>
              </a:spcAft>
              <a:buClr>
                <a:schemeClr val="dk1"/>
              </a:buClr>
              <a:buSzPts val="1900"/>
              <a:buFont typeface="Source Sans Pro"/>
              <a:buNone/>
              <a:defRPr b="0">
                <a:latin typeface="Source Sans Pro"/>
                <a:ea typeface="Source Sans Pro"/>
                <a:cs typeface="Source Sans Pro"/>
                <a:sym typeface="Source Sans Pro"/>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0" name="Google Shape;150;p36"/>
          <p:cNvSpPr txBox="1">
            <a:spLocks noGrp="1"/>
          </p:cNvSpPr>
          <p:nvPr>
            <p:ph type="subTitle" idx="1"/>
          </p:nvPr>
        </p:nvSpPr>
        <p:spPr>
          <a:xfrm>
            <a:off x="416052" y="785464"/>
            <a:ext cx="8312100" cy="207600"/>
          </a:xfrm>
          <a:prstGeom prst="rect">
            <a:avLst/>
          </a:prstGeom>
          <a:noFill/>
          <a:ln>
            <a:noFill/>
          </a:ln>
        </p:spPr>
        <p:txBody>
          <a:bodyPr spcFirstLastPara="1" wrap="square" lIns="0" tIns="0" rIns="0" bIns="0" anchor="t" anchorCtr="0">
            <a:spAutoFit/>
          </a:bodyPr>
          <a:lstStyle>
            <a:lvl1pPr lvl="0" algn="l" rtl="0">
              <a:lnSpc>
                <a:spcPct val="100000"/>
              </a:lnSpc>
              <a:spcBef>
                <a:spcPts val="200"/>
              </a:spcBef>
              <a:spcAft>
                <a:spcPts val="0"/>
              </a:spcAft>
              <a:buSzPts val="1400"/>
              <a:buFont typeface="Source Sans Pro"/>
              <a:buChar char="​"/>
              <a:defRPr sz="1400">
                <a:latin typeface="Source Sans Pro"/>
                <a:ea typeface="Source Sans Pro"/>
                <a:cs typeface="Source Sans Pro"/>
                <a:sym typeface="Source Sans Pro"/>
              </a:defRPr>
            </a:lvl1pPr>
            <a:lvl2pPr lvl="1" algn="l" rtl="0">
              <a:lnSpc>
                <a:spcPct val="100000"/>
              </a:lnSpc>
              <a:spcBef>
                <a:spcPts val="200"/>
              </a:spcBef>
              <a:spcAft>
                <a:spcPts val="0"/>
              </a:spcAft>
              <a:buSzPts val="1500"/>
              <a:buChar char="•"/>
              <a:defRPr/>
            </a:lvl2pPr>
            <a:lvl3pPr lvl="2" algn="l" rtl="0">
              <a:lnSpc>
                <a:spcPct val="100000"/>
              </a:lnSpc>
              <a:spcBef>
                <a:spcPts val="200"/>
              </a:spcBef>
              <a:spcAft>
                <a:spcPts val="0"/>
              </a:spcAft>
              <a:buSzPts val="1500"/>
              <a:buChar char="‒"/>
              <a:defRPr/>
            </a:lvl3pPr>
            <a:lvl4pPr lvl="3" algn="l" rtl="0">
              <a:lnSpc>
                <a:spcPct val="100000"/>
              </a:lnSpc>
              <a:spcBef>
                <a:spcPts val="200"/>
              </a:spcBef>
              <a:spcAft>
                <a:spcPts val="0"/>
              </a:spcAft>
              <a:buSzPts val="1400"/>
              <a:buChar char="•"/>
              <a:defRPr/>
            </a:lvl4pPr>
            <a:lvl5pPr lvl="4" algn="l" rtl="0">
              <a:lnSpc>
                <a:spcPct val="100000"/>
              </a:lnSpc>
              <a:spcBef>
                <a:spcPts val="200"/>
              </a:spcBef>
              <a:spcAft>
                <a:spcPts val="0"/>
              </a:spcAft>
              <a:buSzPts val="1400"/>
              <a:buChar char="̶"/>
              <a:defRPr/>
            </a:lvl5pPr>
            <a:lvl6pPr lvl="5" algn="l" rtl="0">
              <a:lnSpc>
                <a:spcPct val="100000"/>
              </a:lnSpc>
              <a:spcBef>
                <a:spcPts val="200"/>
              </a:spcBef>
              <a:spcAft>
                <a:spcPts val="0"/>
              </a:spcAft>
              <a:buClr>
                <a:schemeClr val="dk1"/>
              </a:buClr>
              <a:buSzPts val="1400"/>
              <a:buChar char="▫"/>
              <a:defRPr/>
            </a:lvl6pPr>
            <a:lvl7pPr lvl="6" algn="l" rtl="0">
              <a:lnSpc>
                <a:spcPct val="100000"/>
              </a:lnSpc>
              <a:spcBef>
                <a:spcPts val="200"/>
              </a:spcBef>
              <a:spcAft>
                <a:spcPts val="0"/>
              </a:spcAft>
              <a:buClr>
                <a:schemeClr val="dk1"/>
              </a:buClr>
              <a:buSzPts val="1400"/>
              <a:buChar char="▫"/>
              <a:defRPr/>
            </a:lvl7pPr>
            <a:lvl8pPr lvl="7" algn="l" rtl="0">
              <a:lnSpc>
                <a:spcPct val="100000"/>
              </a:lnSpc>
              <a:spcBef>
                <a:spcPts val="200"/>
              </a:spcBef>
              <a:spcAft>
                <a:spcPts val="0"/>
              </a:spcAft>
              <a:buClr>
                <a:schemeClr val="dk1"/>
              </a:buClr>
              <a:buSzPts val="1400"/>
              <a:buChar char="▫"/>
              <a:defRPr/>
            </a:lvl8pPr>
            <a:lvl9pPr lvl="8" algn="l" rtl="0">
              <a:lnSpc>
                <a:spcPct val="100000"/>
              </a:lnSpc>
              <a:spcBef>
                <a:spcPts val="200"/>
              </a:spcBef>
              <a:spcAft>
                <a:spcPts val="200"/>
              </a:spcAft>
              <a:buClr>
                <a:schemeClr val="dk1"/>
              </a:buClr>
              <a:buSzPts val="1400"/>
              <a:buChar char="▫"/>
              <a:defRPr/>
            </a:lvl9pPr>
          </a:lstStyle>
          <a:p>
            <a:endParaRPr/>
          </a:p>
        </p:txBody>
      </p:sp>
      <p:sp>
        <p:nvSpPr>
          <p:cNvPr id="151" name="Google Shape;151;p36"/>
          <p:cNvSpPr txBox="1">
            <a:spLocks noGrp="1"/>
          </p:cNvSpPr>
          <p:nvPr>
            <p:ph type="body" idx="2"/>
          </p:nvPr>
        </p:nvSpPr>
        <p:spPr>
          <a:xfrm>
            <a:off x="416051" y="31198"/>
            <a:ext cx="2882400" cy="92400"/>
          </a:xfrm>
          <a:prstGeom prst="rect">
            <a:avLst/>
          </a:prstGeom>
          <a:noFill/>
          <a:ln>
            <a:noFill/>
          </a:ln>
        </p:spPr>
        <p:txBody>
          <a:bodyPr spcFirstLastPara="1" wrap="square" lIns="0" tIns="0" rIns="0" bIns="0" anchor="t" anchorCtr="0">
            <a:spAutoFit/>
          </a:bodyPr>
          <a:lstStyle>
            <a:lvl1pPr marL="457200" lvl="0" indent="-266700" algn="l" rtl="0">
              <a:lnSpc>
                <a:spcPct val="100000"/>
              </a:lnSpc>
              <a:spcBef>
                <a:spcPts val="200"/>
              </a:spcBef>
              <a:spcAft>
                <a:spcPts val="0"/>
              </a:spcAft>
              <a:buSzPts val="600"/>
              <a:buChar char="​"/>
              <a:defRPr sz="600" b="0"/>
            </a:lvl1pPr>
            <a:lvl2pPr marL="914400" lvl="1" indent="-323850" algn="l" rtl="0">
              <a:lnSpc>
                <a:spcPct val="100000"/>
              </a:lnSpc>
              <a:spcBef>
                <a:spcPts val="200"/>
              </a:spcBef>
              <a:spcAft>
                <a:spcPts val="0"/>
              </a:spcAft>
              <a:buSzPts val="1500"/>
              <a:buFont typeface="Source Sans Pro"/>
              <a:buChar char="•"/>
              <a:defRPr>
                <a:latin typeface="Source Sans Pro"/>
                <a:ea typeface="Source Sans Pro"/>
                <a:cs typeface="Source Sans Pro"/>
                <a:sym typeface="Source Sans Pro"/>
              </a:defRPr>
            </a:lvl2pPr>
            <a:lvl3pPr marL="1371600" lvl="2" indent="-323850" algn="l" rtl="0">
              <a:lnSpc>
                <a:spcPct val="100000"/>
              </a:lnSpc>
              <a:spcBef>
                <a:spcPts val="200"/>
              </a:spcBef>
              <a:spcAft>
                <a:spcPts val="0"/>
              </a:spcAft>
              <a:buSzPts val="1500"/>
              <a:buFont typeface="Source Sans Pro"/>
              <a:buChar char="‒"/>
              <a:defRPr>
                <a:latin typeface="Source Sans Pro"/>
                <a:ea typeface="Source Sans Pro"/>
                <a:cs typeface="Source Sans Pro"/>
                <a:sym typeface="Source Sans Pro"/>
              </a:defRPr>
            </a:lvl3pPr>
            <a:lvl4pPr marL="1828800" lvl="3" indent="-317500" algn="l" rtl="0">
              <a:lnSpc>
                <a:spcPct val="100000"/>
              </a:lnSpc>
              <a:spcBef>
                <a:spcPts val="200"/>
              </a:spcBef>
              <a:spcAft>
                <a:spcPts val="0"/>
              </a:spcAft>
              <a:buSzPts val="1400"/>
              <a:buFont typeface="Source Sans Pro"/>
              <a:buChar char="•"/>
              <a:defRPr>
                <a:latin typeface="Source Sans Pro"/>
                <a:ea typeface="Source Sans Pro"/>
                <a:cs typeface="Source Sans Pro"/>
                <a:sym typeface="Source Sans Pro"/>
              </a:defRPr>
            </a:lvl4pPr>
            <a:lvl5pPr marL="2286000" lvl="4" indent="-317500" algn="l" rtl="0">
              <a:lnSpc>
                <a:spcPct val="100000"/>
              </a:lnSpc>
              <a:spcBef>
                <a:spcPts val="200"/>
              </a:spcBef>
              <a:spcAft>
                <a:spcPts val="0"/>
              </a:spcAft>
              <a:buSzPts val="1400"/>
              <a:buFont typeface="Source Sans Pro"/>
              <a:buChar char="̶"/>
              <a:defRPr>
                <a:latin typeface="Source Sans Pro"/>
                <a:ea typeface="Source Sans Pro"/>
                <a:cs typeface="Source Sans Pro"/>
                <a:sym typeface="Source Sans Pro"/>
              </a:defRPr>
            </a:lvl5pPr>
            <a:lvl6pPr marL="2743200" lvl="5" indent="-317500" algn="l" rtl="0">
              <a:lnSpc>
                <a:spcPct val="100000"/>
              </a:lnSpc>
              <a:spcBef>
                <a:spcPts val="200"/>
              </a:spcBef>
              <a:spcAft>
                <a:spcPts val="0"/>
              </a:spcAft>
              <a:buClr>
                <a:schemeClr val="dk1"/>
              </a:buClr>
              <a:buSzPts val="1400"/>
              <a:buFont typeface="Source Sans Pro"/>
              <a:buChar char="▫"/>
              <a:defRPr>
                <a:latin typeface="Source Sans Pro"/>
                <a:ea typeface="Source Sans Pro"/>
                <a:cs typeface="Source Sans Pro"/>
                <a:sym typeface="Source Sans Pro"/>
              </a:defRPr>
            </a:lvl6pPr>
            <a:lvl7pPr marL="3200400" lvl="6" indent="-317500" algn="l" rtl="0">
              <a:lnSpc>
                <a:spcPct val="100000"/>
              </a:lnSpc>
              <a:spcBef>
                <a:spcPts val="200"/>
              </a:spcBef>
              <a:spcAft>
                <a:spcPts val="0"/>
              </a:spcAft>
              <a:buClr>
                <a:schemeClr val="dk1"/>
              </a:buClr>
              <a:buSzPts val="1400"/>
              <a:buFont typeface="Source Sans Pro"/>
              <a:buChar char="▫"/>
              <a:defRPr>
                <a:latin typeface="Source Sans Pro"/>
                <a:ea typeface="Source Sans Pro"/>
                <a:cs typeface="Source Sans Pro"/>
                <a:sym typeface="Source Sans Pro"/>
              </a:defRPr>
            </a:lvl7pPr>
            <a:lvl8pPr marL="3657600" lvl="7" indent="-317500" algn="l" rtl="0">
              <a:lnSpc>
                <a:spcPct val="100000"/>
              </a:lnSpc>
              <a:spcBef>
                <a:spcPts val="200"/>
              </a:spcBef>
              <a:spcAft>
                <a:spcPts val="0"/>
              </a:spcAft>
              <a:buClr>
                <a:schemeClr val="dk1"/>
              </a:buClr>
              <a:buSzPts val="1400"/>
              <a:buFont typeface="Source Sans Pro"/>
              <a:buChar char="▫"/>
              <a:defRPr>
                <a:latin typeface="Source Sans Pro"/>
                <a:ea typeface="Source Sans Pro"/>
                <a:cs typeface="Source Sans Pro"/>
                <a:sym typeface="Source Sans Pro"/>
              </a:defRPr>
            </a:lvl8pPr>
            <a:lvl9pPr marL="4114800" lvl="8" indent="-317500" algn="l" rtl="0">
              <a:lnSpc>
                <a:spcPct val="100000"/>
              </a:lnSpc>
              <a:spcBef>
                <a:spcPts val="200"/>
              </a:spcBef>
              <a:spcAft>
                <a:spcPts val="200"/>
              </a:spcAft>
              <a:buClr>
                <a:schemeClr val="dk1"/>
              </a:buClr>
              <a:buSzPts val="1400"/>
              <a:buFont typeface="Source Sans Pro"/>
              <a:buChar char="▫"/>
              <a:defRPr>
                <a:latin typeface="Source Sans Pro"/>
                <a:ea typeface="Source Sans Pro"/>
                <a:cs typeface="Source Sans Pro"/>
                <a:sym typeface="Source Sans Pr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2E8E1"/>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5" name="Google Shape;65;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6" name="Google Shape;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hyperlink" Target="https://www.healthline.com/health/parenting/new-parent-sleep-study" TargetMode="External"/><Relationship Id="rId3" Type="http://schemas.openxmlformats.org/officeDocument/2006/relationships/image" Target="../media/image3.jpg"/><Relationship Id="rId7" Type="http://schemas.openxmlformats.org/officeDocument/2006/relationships/hyperlink" Target="https://www.ncbi.nlm.nih.gov/books/NBK526418/"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hyperlink" Target="https://cts.businesswire.com/ct/CT?id=smartlink&amp;url=https%3A%2F%2Fwww.ncbi.nlm.nih.gov%2Fbooks%2FNBK526418%2F&amp;esheet=53878145&amp;newsitemid=20240108878830&amp;lan=en-US&amp;anchor=https%3A%2F%2Fwww.ncbi.nlm.nih.gov%2Fbooks%2FNBK526418%2F&amp;index=9&amp;md5=d915d93a01eee3b913522d7d21de4ecb" TargetMode="External"/><Relationship Id="rId5" Type="http://schemas.openxmlformats.org/officeDocument/2006/relationships/hyperlink" Target="https://www.ncemch.org/suid-sids/statistics/index.php" TargetMode="External"/><Relationship Id="rId10" Type="http://schemas.openxmlformats.org/officeDocument/2006/relationships/image" Target="../media/image5.png"/><Relationship Id="rId4" Type="http://schemas.openxmlformats.org/officeDocument/2006/relationships/hyperlink" Target="https://population.un.org/wpp/Download/" TargetMode="Externa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s://www.graham-center.org/content/dam/rgc/documents/publications-reports/reports/PrimaryCareChartbook2021.pdf" TargetMode="External"/><Relationship Id="rId3" Type="http://schemas.openxmlformats.org/officeDocument/2006/relationships/image" Target="../media/image6.png"/><Relationship Id="rId7" Type="http://schemas.openxmlformats.org/officeDocument/2006/relationships/hyperlink" Target="https://www.usatoday.com/story/news/health/2019/06/04/hospital-billing-code-changes-help-explain-176-surge-er-costs/1336321001/"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www.ncbi.nlm.nih.gov/books/NBK526418/table/sb242.tab2/?report=objectonly"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7"/>
          <p:cNvPicPr preferRelativeResize="0"/>
          <p:nvPr/>
        </p:nvPicPr>
        <p:blipFill rotWithShape="1">
          <a:blip r:embed="rId3">
            <a:alphaModFix/>
          </a:blip>
          <a:srcRect t="13311" r="22928" b="21689"/>
          <a:stretch/>
        </p:blipFill>
        <p:spPr>
          <a:xfrm>
            <a:off x="0" y="0"/>
            <a:ext cx="9144003" cy="5143502"/>
          </a:xfrm>
          <a:prstGeom prst="rect">
            <a:avLst/>
          </a:prstGeom>
          <a:noFill/>
          <a:ln>
            <a:noFill/>
          </a:ln>
        </p:spPr>
      </p:pic>
      <p:sp>
        <p:nvSpPr>
          <p:cNvPr id="157" name="Google Shape;157;p37"/>
          <p:cNvSpPr txBox="1"/>
          <p:nvPr/>
        </p:nvSpPr>
        <p:spPr>
          <a:xfrm>
            <a:off x="6184834" y="4548724"/>
            <a:ext cx="1274700" cy="133800"/>
          </a:xfrm>
          <a:prstGeom prst="rect">
            <a:avLst/>
          </a:prstGeom>
          <a:noFill/>
          <a:ln>
            <a:noFill/>
          </a:ln>
        </p:spPr>
        <p:txBody>
          <a:bodyPr spcFirstLastPara="1" wrap="square" lIns="0" tIns="0" rIns="0" bIns="0" anchor="t" anchorCtr="0">
            <a:noAutofit/>
          </a:bodyPr>
          <a:lstStyle/>
          <a:p>
            <a:pPr marL="6493" marR="0" lvl="0" indent="0" algn="l" rtl="0">
              <a:lnSpc>
                <a:spcPct val="100000"/>
              </a:lnSpc>
              <a:spcBef>
                <a:spcPts val="0"/>
              </a:spcBef>
              <a:spcAft>
                <a:spcPts val="0"/>
              </a:spcAft>
              <a:buClr>
                <a:srgbClr val="000000"/>
              </a:buClr>
              <a:buSzPts val="869"/>
              <a:buFont typeface="Arial"/>
              <a:buNone/>
            </a:pPr>
            <a:endParaRPr sz="868" b="1" i="0" u="none" strike="noStrike" cap="none">
              <a:solidFill>
                <a:srgbClr val="000000"/>
              </a:solidFill>
              <a:latin typeface="Arial"/>
              <a:ea typeface="Arial"/>
              <a:cs typeface="Arial"/>
              <a:sym typeface="Arial"/>
            </a:endParaRPr>
          </a:p>
        </p:txBody>
      </p:sp>
      <p:pic>
        <p:nvPicPr>
          <p:cNvPr id="158" name="Google Shape;158;p37"/>
          <p:cNvPicPr preferRelativeResize="0"/>
          <p:nvPr/>
        </p:nvPicPr>
        <p:blipFill>
          <a:blip r:embed="rId4">
            <a:alphaModFix/>
          </a:blip>
          <a:stretch>
            <a:fillRect/>
          </a:stretch>
        </p:blipFill>
        <p:spPr>
          <a:xfrm>
            <a:off x="8332625" y="4345975"/>
            <a:ext cx="554525" cy="539300"/>
          </a:xfrm>
          <a:prstGeom prst="rect">
            <a:avLst/>
          </a:prstGeom>
          <a:noFill/>
          <a:ln>
            <a:noFill/>
          </a:ln>
        </p:spPr>
      </p:pic>
      <p:sp>
        <p:nvSpPr>
          <p:cNvPr id="159" name="Google Shape;159;p37"/>
          <p:cNvSpPr/>
          <p:nvPr/>
        </p:nvSpPr>
        <p:spPr>
          <a:xfrm>
            <a:off x="-10050" y="0"/>
            <a:ext cx="9164100" cy="5143500"/>
          </a:xfrm>
          <a:prstGeom prst="rect">
            <a:avLst/>
          </a:prstGeom>
          <a:solidFill>
            <a:srgbClr val="A58FB6">
              <a:alpha val="132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37"/>
          <p:cNvSpPr txBox="1"/>
          <p:nvPr/>
        </p:nvSpPr>
        <p:spPr>
          <a:xfrm>
            <a:off x="353400" y="1051675"/>
            <a:ext cx="3000000" cy="369300"/>
          </a:xfrm>
          <a:prstGeom prst="rect">
            <a:avLst/>
          </a:prstGeom>
          <a:noFill/>
          <a:ln>
            <a:noFill/>
          </a:ln>
        </p:spPr>
        <p:txBody>
          <a:bodyPr spcFirstLastPara="1" wrap="square" lIns="91425" tIns="91425" rIns="91425" bIns="91425" anchor="t" anchorCtr="0">
            <a:spAutoFit/>
          </a:bodyPr>
          <a:lstStyle/>
          <a:p>
            <a:pPr marL="9525" lvl="0" indent="0" algn="l" rtl="0">
              <a:spcBef>
                <a:spcPts val="0"/>
              </a:spcBef>
              <a:spcAft>
                <a:spcPts val="0"/>
              </a:spcAft>
              <a:buNone/>
            </a:pPr>
            <a:r>
              <a:rPr lang="en" sz="1200">
                <a:solidFill>
                  <a:srgbClr val="204B52"/>
                </a:solidFill>
                <a:latin typeface="Source Sans Pro"/>
                <a:ea typeface="Source Sans Pro"/>
                <a:cs typeface="Source Sans Pro"/>
                <a:sym typeface="Source Sans Pro"/>
              </a:rPr>
              <a:t>May, 2024</a:t>
            </a:r>
            <a:endParaRPr sz="1200">
              <a:solidFill>
                <a:srgbClr val="204B52"/>
              </a:solidFill>
              <a:latin typeface="Source Sans Pro"/>
              <a:ea typeface="Source Sans Pro"/>
              <a:cs typeface="Source Sans Pro"/>
              <a:sym typeface="Source Sans Pro"/>
            </a:endParaRPr>
          </a:p>
        </p:txBody>
      </p:sp>
      <p:sp>
        <p:nvSpPr>
          <p:cNvPr id="161" name="Google Shape;161;p37"/>
          <p:cNvSpPr txBox="1"/>
          <p:nvPr/>
        </p:nvSpPr>
        <p:spPr>
          <a:xfrm>
            <a:off x="353400" y="478975"/>
            <a:ext cx="3000000" cy="55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20">
                <a:solidFill>
                  <a:srgbClr val="204B52"/>
                </a:solidFill>
                <a:latin typeface="Source Serif Pro"/>
                <a:ea typeface="Source Serif Pro"/>
                <a:cs typeface="Source Serif Pro"/>
                <a:sym typeface="Source Serif Pro"/>
              </a:rPr>
              <a:t>Owlet - A First Look</a:t>
            </a:r>
            <a:endParaRPr sz="2420">
              <a:solidFill>
                <a:srgbClr val="204B52"/>
              </a:solidFill>
              <a:latin typeface="Source Serif Pro"/>
              <a:ea typeface="Source Serif Pro"/>
              <a:cs typeface="Source Serif Pro"/>
              <a:sym typeface="Source Serif Pro"/>
            </a:endParaRPr>
          </a:p>
        </p:txBody>
      </p:sp>
      <p:sp>
        <p:nvSpPr>
          <p:cNvPr id="162" name="Google Shape;162;p37"/>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9F8"/>
        </a:solidFill>
        <a:effectLst/>
      </p:bgPr>
    </p:bg>
    <p:spTree>
      <p:nvGrpSpPr>
        <p:cNvPr id="1" name="Shape 315"/>
        <p:cNvGrpSpPr/>
        <p:nvPr/>
      </p:nvGrpSpPr>
      <p:grpSpPr>
        <a:xfrm>
          <a:off x="0" y="0"/>
          <a:ext cx="0" cy="0"/>
          <a:chOff x="0" y="0"/>
          <a:chExt cx="0" cy="0"/>
        </a:xfrm>
      </p:grpSpPr>
      <p:cxnSp>
        <p:nvCxnSpPr>
          <p:cNvPr id="316" name="Google Shape;316;p46"/>
          <p:cNvCxnSpPr/>
          <p:nvPr/>
        </p:nvCxnSpPr>
        <p:spPr>
          <a:xfrm>
            <a:off x="3509100" y="1237888"/>
            <a:ext cx="1840200" cy="707700"/>
          </a:xfrm>
          <a:prstGeom prst="straightConnector1">
            <a:avLst/>
          </a:prstGeom>
          <a:noFill/>
          <a:ln w="9525" cap="flat" cmpd="sng">
            <a:solidFill>
              <a:schemeClr val="dk2"/>
            </a:solidFill>
            <a:prstDash val="dot"/>
            <a:round/>
            <a:headEnd type="none" w="med" len="med"/>
            <a:tailEnd type="none" w="med" len="med"/>
          </a:ln>
        </p:spPr>
      </p:cxnSp>
      <p:sp>
        <p:nvSpPr>
          <p:cNvPr id="317" name="Google Shape;317;p46"/>
          <p:cNvSpPr txBox="1"/>
          <p:nvPr/>
        </p:nvSpPr>
        <p:spPr>
          <a:xfrm>
            <a:off x="233800" y="2340825"/>
            <a:ext cx="2352300" cy="185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04B52"/>
                </a:solidFill>
                <a:latin typeface="Source Sans Pro"/>
                <a:ea typeface="Source Sans Pro"/>
                <a:cs typeface="Source Sans Pro"/>
                <a:sym typeface="Source Sans Pro"/>
              </a:rPr>
              <a:t>We continue to improve the financial profile of our business after overcoming significant regulatory and macroeconomic challenges. The improved efficiency with the new growth from FDA clearances is setting up an exciting opportunity for 2024+. </a:t>
            </a:r>
            <a:endParaRPr>
              <a:solidFill>
                <a:srgbClr val="204B52"/>
              </a:solidFill>
              <a:latin typeface="Source Sans Pro"/>
              <a:ea typeface="Source Sans Pro"/>
              <a:cs typeface="Source Sans Pro"/>
              <a:sym typeface="Source Sans Pro"/>
            </a:endParaRPr>
          </a:p>
        </p:txBody>
      </p:sp>
      <p:sp>
        <p:nvSpPr>
          <p:cNvPr id="318" name="Google Shape;318;p46"/>
          <p:cNvSpPr txBox="1">
            <a:spLocks noGrp="1"/>
          </p:cNvSpPr>
          <p:nvPr>
            <p:ph type="title" idx="4294967295"/>
          </p:nvPr>
        </p:nvSpPr>
        <p:spPr>
          <a:xfrm>
            <a:off x="304800" y="508975"/>
            <a:ext cx="2415600" cy="16932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Clr>
                <a:schemeClr val="dk1"/>
              </a:buClr>
              <a:buSzPts val="1100"/>
              <a:buFont typeface="Arial"/>
              <a:buNone/>
            </a:pPr>
            <a:r>
              <a:rPr lang="en" sz="2200">
                <a:solidFill>
                  <a:srgbClr val="1C494F"/>
                </a:solidFill>
                <a:latin typeface="Source Serif Pro"/>
                <a:ea typeface="Source Serif Pro"/>
                <a:cs typeface="Source Serif Pro"/>
                <a:sym typeface="Source Serif Pro"/>
              </a:rPr>
              <a:t>Operational Leverage from growing demand and reducing cost. </a:t>
            </a:r>
            <a:endParaRPr sz="2200" u="sng">
              <a:solidFill>
                <a:srgbClr val="1C494F"/>
              </a:solidFill>
              <a:latin typeface="Source Serif Pro"/>
              <a:ea typeface="Source Serif Pro"/>
              <a:cs typeface="Source Serif Pro"/>
              <a:sym typeface="Source Serif Pro"/>
            </a:endParaRPr>
          </a:p>
          <a:p>
            <a:pPr marL="0" lvl="0" indent="0" algn="l" rtl="0">
              <a:lnSpc>
                <a:spcPct val="100000"/>
              </a:lnSpc>
              <a:spcBef>
                <a:spcPts val="0"/>
              </a:spcBef>
              <a:spcAft>
                <a:spcPts val="0"/>
              </a:spcAft>
              <a:buSzPts val="1900"/>
              <a:buNone/>
            </a:pPr>
            <a:endParaRPr sz="2200">
              <a:solidFill>
                <a:srgbClr val="1C494F"/>
              </a:solidFill>
              <a:latin typeface="Source Sans Pro"/>
              <a:ea typeface="Source Sans Pro"/>
              <a:cs typeface="Source Sans Pro"/>
              <a:sym typeface="Source Sans Pro"/>
            </a:endParaRPr>
          </a:p>
        </p:txBody>
      </p:sp>
      <p:sp>
        <p:nvSpPr>
          <p:cNvPr id="319" name="Google Shape;319;p46"/>
          <p:cNvSpPr txBox="1"/>
          <p:nvPr/>
        </p:nvSpPr>
        <p:spPr>
          <a:xfrm>
            <a:off x="7791000" y="4877100"/>
            <a:ext cx="13530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700" b="1">
                <a:solidFill>
                  <a:srgbClr val="73C7AD"/>
                </a:solidFill>
                <a:latin typeface="Source Sans Pro"/>
                <a:ea typeface="Source Sans Pro"/>
                <a:cs typeface="Source Sans Pro"/>
                <a:sym typeface="Source Sans Pro"/>
              </a:rPr>
              <a:t>|</a:t>
            </a:r>
            <a:r>
              <a:rPr lang="en" sz="700">
                <a:solidFill>
                  <a:srgbClr val="595959"/>
                </a:solidFill>
                <a:latin typeface="Source Sans Pro"/>
                <a:ea typeface="Source Sans Pro"/>
                <a:cs typeface="Source Sans Pro"/>
                <a:sym typeface="Source Sans Pro"/>
              </a:rPr>
              <a:t> </a:t>
            </a:r>
            <a:fld id="{00000000-1234-1234-1234-123412341234}" type="slidenum">
              <a:rPr lang="en" sz="700">
                <a:solidFill>
                  <a:srgbClr val="595959"/>
                </a:solidFill>
                <a:latin typeface="Source Sans Pro"/>
                <a:ea typeface="Source Sans Pro"/>
                <a:cs typeface="Source Sans Pro"/>
                <a:sym typeface="Source Sans Pro"/>
              </a:rPr>
              <a:t>10</a:t>
            </a:fld>
            <a:endParaRPr sz="700">
              <a:solidFill>
                <a:srgbClr val="595959"/>
              </a:solidFill>
              <a:latin typeface="Source Sans Pro"/>
              <a:ea typeface="Source Sans Pro"/>
              <a:cs typeface="Source Sans Pro"/>
              <a:sym typeface="Source Sans Pro"/>
            </a:endParaRPr>
          </a:p>
        </p:txBody>
      </p:sp>
      <p:sp>
        <p:nvSpPr>
          <p:cNvPr id="320" name="Google Shape;320;p46"/>
          <p:cNvSpPr/>
          <p:nvPr/>
        </p:nvSpPr>
        <p:spPr>
          <a:xfrm>
            <a:off x="2938100" y="315164"/>
            <a:ext cx="2898600" cy="2225700"/>
          </a:xfrm>
          <a:prstGeom prst="roundRect">
            <a:avLst>
              <a:gd name="adj" fmla="val 11064"/>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1" name="Google Shape;321;p46" title="Chart"/>
          <p:cNvPicPr preferRelativeResize="0"/>
          <p:nvPr/>
        </p:nvPicPr>
        <p:blipFill rotWithShape="1">
          <a:blip r:embed="rId3">
            <a:alphaModFix/>
          </a:blip>
          <a:srcRect t="12533"/>
          <a:stretch/>
        </p:blipFill>
        <p:spPr>
          <a:xfrm>
            <a:off x="2996750" y="745863"/>
            <a:ext cx="2681874" cy="1453951"/>
          </a:xfrm>
          <a:prstGeom prst="rect">
            <a:avLst/>
          </a:prstGeom>
          <a:noFill/>
          <a:ln>
            <a:noFill/>
          </a:ln>
        </p:spPr>
      </p:pic>
      <p:sp>
        <p:nvSpPr>
          <p:cNvPr id="322" name="Google Shape;322;p46"/>
          <p:cNvSpPr/>
          <p:nvPr/>
        </p:nvSpPr>
        <p:spPr>
          <a:xfrm>
            <a:off x="2938100" y="2617337"/>
            <a:ext cx="2898600" cy="2211000"/>
          </a:xfrm>
          <a:prstGeom prst="roundRect">
            <a:avLst>
              <a:gd name="adj" fmla="val 9025"/>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3" name="Google Shape;323;p46" title="Chart"/>
          <p:cNvPicPr preferRelativeResize="0"/>
          <p:nvPr/>
        </p:nvPicPr>
        <p:blipFill rotWithShape="1">
          <a:blip r:embed="rId4">
            <a:alphaModFix/>
          </a:blip>
          <a:srcRect t="15626"/>
          <a:stretch/>
        </p:blipFill>
        <p:spPr>
          <a:xfrm>
            <a:off x="2996750" y="3078813"/>
            <a:ext cx="2780000" cy="1453951"/>
          </a:xfrm>
          <a:prstGeom prst="rect">
            <a:avLst/>
          </a:prstGeom>
          <a:noFill/>
          <a:ln>
            <a:noFill/>
          </a:ln>
        </p:spPr>
      </p:pic>
      <p:cxnSp>
        <p:nvCxnSpPr>
          <p:cNvPr id="324" name="Google Shape;324;p46"/>
          <p:cNvCxnSpPr/>
          <p:nvPr/>
        </p:nvCxnSpPr>
        <p:spPr>
          <a:xfrm>
            <a:off x="3706025" y="3333638"/>
            <a:ext cx="1832100" cy="626700"/>
          </a:xfrm>
          <a:prstGeom prst="straightConnector1">
            <a:avLst/>
          </a:prstGeom>
          <a:noFill/>
          <a:ln w="9525" cap="flat" cmpd="sng">
            <a:solidFill>
              <a:schemeClr val="dk2"/>
            </a:solidFill>
            <a:prstDash val="dot"/>
            <a:round/>
            <a:headEnd type="none" w="med" len="med"/>
            <a:tailEnd type="none" w="med" len="med"/>
          </a:ln>
        </p:spPr>
      </p:cxnSp>
      <p:sp>
        <p:nvSpPr>
          <p:cNvPr id="325" name="Google Shape;325;p46"/>
          <p:cNvSpPr txBox="1"/>
          <p:nvPr/>
        </p:nvSpPr>
        <p:spPr>
          <a:xfrm>
            <a:off x="3410400" y="4532763"/>
            <a:ext cx="2323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Source Sans Pro"/>
                <a:ea typeface="Source Sans Pro"/>
                <a:cs typeface="Source Sans Pro"/>
                <a:sym typeface="Source Sans Pro"/>
              </a:rPr>
              <a:t>*Excluding stock based comp</a:t>
            </a:r>
            <a:endParaRPr sz="700">
              <a:latin typeface="Source Sans Pro"/>
              <a:ea typeface="Source Sans Pro"/>
              <a:cs typeface="Source Sans Pro"/>
              <a:sym typeface="Source Sans Pro"/>
            </a:endParaRPr>
          </a:p>
        </p:txBody>
      </p:sp>
      <p:sp>
        <p:nvSpPr>
          <p:cNvPr id="326" name="Google Shape;326;p46"/>
          <p:cNvSpPr/>
          <p:nvPr/>
        </p:nvSpPr>
        <p:spPr>
          <a:xfrm>
            <a:off x="5920300" y="2617337"/>
            <a:ext cx="3021000" cy="2211000"/>
          </a:xfrm>
          <a:prstGeom prst="roundRect">
            <a:avLst>
              <a:gd name="adj" fmla="val 10565"/>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7" name="Google Shape;327;p46" title="Chart"/>
          <p:cNvPicPr preferRelativeResize="0"/>
          <p:nvPr/>
        </p:nvPicPr>
        <p:blipFill rotWithShape="1">
          <a:blip r:embed="rId5">
            <a:alphaModFix/>
          </a:blip>
          <a:srcRect t="15775"/>
          <a:stretch/>
        </p:blipFill>
        <p:spPr>
          <a:xfrm>
            <a:off x="5997075" y="3132662"/>
            <a:ext cx="2681851" cy="1400125"/>
          </a:xfrm>
          <a:prstGeom prst="rect">
            <a:avLst/>
          </a:prstGeom>
          <a:noFill/>
          <a:ln>
            <a:noFill/>
          </a:ln>
        </p:spPr>
      </p:pic>
      <p:cxnSp>
        <p:nvCxnSpPr>
          <p:cNvPr id="328" name="Google Shape;328;p46"/>
          <p:cNvCxnSpPr/>
          <p:nvPr/>
        </p:nvCxnSpPr>
        <p:spPr>
          <a:xfrm rot="10800000" flipH="1">
            <a:off x="6689750" y="3210900"/>
            <a:ext cx="1562100" cy="596400"/>
          </a:xfrm>
          <a:prstGeom prst="straightConnector1">
            <a:avLst/>
          </a:prstGeom>
          <a:noFill/>
          <a:ln w="9525" cap="flat" cmpd="sng">
            <a:solidFill>
              <a:schemeClr val="dk2"/>
            </a:solidFill>
            <a:prstDash val="dot"/>
            <a:round/>
            <a:headEnd type="none" w="med" len="med"/>
            <a:tailEnd type="none" w="med" len="med"/>
          </a:ln>
        </p:spPr>
      </p:cxnSp>
      <p:sp>
        <p:nvSpPr>
          <p:cNvPr id="329" name="Google Shape;329;p46"/>
          <p:cNvSpPr txBox="1"/>
          <p:nvPr/>
        </p:nvSpPr>
        <p:spPr>
          <a:xfrm>
            <a:off x="6192850" y="4532763"/>
            <a:ext cx="2682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Source Sans Pro"/>
                <a:ea typeface="Source Sans Pro"/>
                <a:cs typeface="Source Sans Pro"/>
                <a:sym typeface="Source Sans Pro"/>
              </a:rPr>
              <a:t>*Q3 &amp; Q4 2022 included significant cleanup from prior periods</a:t>
            </a:r>
            <a:endParaRPr sz="700">
              <a:latin typeface="Source Sans Pro"/>
              <a:ea typeface="Source Sans Pro"/>
              <a:cs typeface="Source Sans Pro"/>
              <a:sym typeface="Source Sans Pro"/>
            </a:endParaRPr>
          </a:p>
        </p:txBody>
      </p:sp>
      <p:sp>
        <p:nvSpPr>
          <p:cNvPr id="330" name="Google Shape;330;p46"/>
          <p:cNvSpPr/>
          <p:nvPr/>
        </p:nvSpPr>
        <p:spPr>
          <a:xfrm>
            <a:off x="5920300" y="315163"/>
            <a:ext cx="3021000" cy="2225700"/>
          </a:xfrm>
          <a:prstGeom prst="roundRect">
            <a:avLst>
              <a:gd name="adj" fmla="val 11335"/>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1" name="Google Shape;331;p46" title="Chart"/>
          <p:cNvPicPr preferRelativeResize="0"/>
          <p:nvPr/>
        </p:nvPicPr>
        <p:blipFill rotWithShape="1">
          <a:blip r:embed="rId6">
            <a:alphaModFix/>
          </a:blip>
          <a:srcRect t="15782"/>
          <a:stretch/>
        </p:blipFill>
        <p:spPr>
          <a:xfrm>
            <a:off x="5997075" y="772775"/>
            <a:ext cx="2681851" cy="1400125"/>
          </a:xfrm>
          <a:prstGeom prst="rect">
            <a:avLst/>
          </a:prstGeom>
          <a:noFill/>
          <a:ln>
            <a:noFill/>
          </a:ln>
        </p:spPr>
      </p:pic>
      <p:cxnSp>
        <p:nvCxnSpPr>
          <p:cNvPr id="332" name="Google Shape;332;p46"/>
          <p:cNvCxnSpPr/>
          <p:nvPr/>
        </p:nvCxnSpPr>
        <p:spPr>
          <a:xfrm rot="10800000" flipH="1">
            <a:off x="6693613" y="994025"/>
            <a:ext cx="1763100" cy="504600"/>
          </a:xfrm>
          <a:prstGeom prst="straightConnector1">
            <a:avLst/>
          </a:prstGeom>
          <a:noFill/>
          <a:ln w="9525" cap="flat" cmpd="sng">
            <a:solidFill>
              <a:schemeClr val="dk2"/>
            </a:solidFill>
            <a:prstDash val="dot"/>
            <a:round/>
            <a:headEnd type="none" w="med" len="med"/>
            <a:tailEnd type="none" w="med" len="med"/>
          </a:ln>
        </p:spPr>
      </p:cxnSp>
      <p:sp>
        <p:nvSpPr>
          <p:cNvPr id="333" name="Google Shape;333;p46"/>
          <p:cNvSpPr txBox="1"/>
          <p:nvPr/>
        </p:nvSpPr>
        <p:spPr>
          <a:xfrm>
            <a:off x="6248788" y="2127525"/>
            <a:ext cx="257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Source Sans Pro"/>
                <a:ea typeface="Source Sans Pro"/>
                <a:cs typeface="Source Sans Pro"/>
                <a:sym typeface="Source Sans Pro"/>
              </a:rPr>
              <a:t>*If sell through makes conservative 5-7% growth QoQ while reducing opex and CPA owlet will successfully reach profitability.</a:t>
            </a:r>
            <a:endParaRPr sz="700">
              <a:latin typeface="Source Sans Pro"/>
              <a:ea typeface="Source Sans Pro"/>
              <a:cs typeface="Source Sans Pro"/>
              <a:sym typeface="Source Sans Pro"/>
            </a:endParaRPr>
          </a:p>
        </p:txBody>
      </p:sp>
      <p:sp>
        <p:nvSpPr>
          <p:cNvPr id="334" name="Google Shape;334;p46"/>
          <p:cNvSpPr txBox="1"/>
          <p:nvPr/>
        </p:nvSpPr>
        <p:spPr>
          <a:xfrm>
            <a:off x="7035300" y="814850"/>
            <a:ext cx="6054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latin typeface="Source Sans Pro"/>
                <a:ea typeface="Source Sans Pro"/>
                <a:cs typeface="Source Sans Pro"/>
                <a:sym typeface="Source Sans Pro"/>
              </a:rPr>
              <a:t>*Prime Day</a:t>
            </a:r>
            <a:endParaRPr sz="600">
              <a:latin typeface="Source Sans Pro"/>
              <a:ea typeface="Source Sans Pro"/>
              <a:cs typeface="Source Sans Pro"/>
              <a:sym typeface="Source Sans Pro"/>
            </a:endParaRPr>
          </a:p>
        </p:txBody>
      </p:sp>
      <p:sp>
        <p:nvSpPr>
          <p:cNvPr id="335" name="Google Shape;335;p46"/>
          <p:cNvSpPr txBox="1"/>
          <p:nvPr/>
        </p:nvSpPr>
        <p:spPr>
          <a:xfrm>
            <a:off x="3103238" y="418638"/>
            <a:ext cx="251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1C494F"/>
                </a:solidFill>
                <a:latin typeface="Source Sans Pro"/>
                <a:ea typeface="Source Sans Pro"/>
                <a:cs typeface="Source Sans Pro"/>
                <a:sym typeface="Source Sans Pro"/>
              </a:rPr>
              <a:t>CPA (-80%)</a:t>
            </a:r>
            <a:endParaRPr sz="1000" b="1">
              <a:solidFill>
                <a:srgbClr val="1C494F"/>
              </a:solidFill>
              <a:latin typeface="Source Sans Pro"/>
              <a:ea typeface="Source Sans Pro"/>
              <a:cs typeface="Source Sans Pro"/>
              <a:sym typeface="Source Sans Pro"/>
            </a:endParaRPr>
          </a:p>
        </p:txBody>
      </p:sp>
      <p:sp>
        <p:nvSpPr>
          <p:cNvPr id="336" name="Google Shape;336;p46"/>
          <p:cNvSpPr txBox="1"/>
          <p:nvPr/>
        </p:nvSpPr>
        <p:spPr>
          <a:xfrm>
            <a:off x="6054388" y="418638"/>
            <a:ext cx="251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1C494F"/>
                </a:solidFill>
                <a:latin typeface="Source Sans Pro"/>
                <a:ea typeface="Source Sans Pro"/>
                <a:cs typeface="Source Sans Pro"/>
                <a:sym typeface="Source Sans Pro"/>
              </a:rPr>
              <a:t>Sell Through (+20%)</a:t>
            </a:r>
            <a:endParaRPr sz="1000" b="1">
              <a:solidFill>
                <a:srgbClr val="1C494F"/>
              </a:solidFill>
              <a:latin typeface="Source Sans Pro"/>
              <a:ea typeface="Source Sans Pro"/>
              <a:cs typeface="Source Sans Pro"/>
              <a:sym typeface="Source Sans Pro"/>
            </a:endParaRPr>
          </a:p>
        </p:txBody>
      </p:sp>
      <p:sp>
        <p:nvSpPr>
          <p:cNvPr id="337" name="Google Shape;337;p46"/>
          <p:cNvSpPr txBox="1"/>
          <p:nvPr/>
        </p:nvSpPr>
        <p:spPr>
          <a:xfrm>
            <a:off x="3064788" y="2719888"/>
            <a:ext cx="251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1C494F"/>
                </a:solidFill>
                <a:latin typeface="Source Sans Pro"/>
                <a:ea typeface="Source Sans Pro"/>
                <a:cs typeface="Source Sans Pro"/>
                <a:sym typeface="Source Sans Pro"/>
              </a:rPr>
              <a:t>Opex Ex SBC (-67%)</a:t>
            </a:r>
            <a:endParaRPr sz="1000" b="1">
              <a:solidFill>
                <a:srgbClr val="1C494F"/>
              </a:solidFill>
              <a:latin typeface="Source Sans Pro"/>
              <a:ea typeface="Source Sans Pro"/>
              <a:cs typeface="Source Sans Pro"/>
              <a:sym typeface="Source Sans Pro"/>
            </a:endParaRPr>
          </a:p>
        </p:txBody>
      </p:sp>
      <p:sp>
        <p:nvSpPr>
          <p:cNvPr id="338" name="Google Shape;338;p46"/>
          <p:cNvSpPr txBox="1"/>
          <p:nvPr/>
        </p:nvSpPr>
        <p:spPr>
          <a:xfrm>
            <a:off x="6054488" y="2719888"/>
            <a:ext cx="251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1C494F"/>
                </a:solidFill>
                <a:latin typeface="Source Sans Pro"/>
                <a:ea typeface="Source Sans Pro"/>
                <a:cs typeface="Source Sans Pro"/>
                <a:sym typeface="Source Sans Pro"/>
              </a:rPr>
              <a:t>Adj EBITDA (-$15M to -$0.7M)</a:t>
            </a:r>
            <a:endParaRPr sz="1000" b="1">
              <a:solidFill>
                <a:srgbClr val="1C494F"/>
              </a:solidFill>
              <a:latin typeface="Source Sans Pro"/>
              <a:ea typeface="Source Sans Pro"/>
              <a:cs typeface="Source Sans Pro"/>
              <a:sym typeface="Source Sans Pro"/>
            </a:endParaRPr>
          </a:p>
        </p:txBody>
      </p:sp>
      <p:cxnSp>
        <p:nvCxnSpPr>
          <p:cNvPr id="339" name="Google Shape;339;p46"/>
          <p:cNvCxnSpPr/>
          <p:nvPr/>
        </p:nvCxnSpPr>
        <p:spPr>
          <a:xfrm>
            <a:off x="3614225" y="1135313"/>
            <a:ext cx="1840200" cy="707700"/>
          </a:xfrm>
          <a:prstGeom prst="straightConnector1">
            <a:avLst/>
          </a:prstGeom>
          <a:noFill/>
          <a:ln w="9525" cap="flat" cmpd="sng">
            <a:solidFill>
              <a:schemeClr val="dk2"/>
            </a:solidFill>
            <a:prstDash val="dot"/>
            <a:round/>
            <a:headEnd type="none" w="med" len="med"/>
            <a:tailEnd type="none" w="med" len="med"/>
          </a:ln>
        </p:spPr>
      </p:cxnSp>
      <p:sp>
        <p:nvSpPr>
          <p:cNvPr id="340" name="Google Shape;340;p46"/>
          <p:cNvSpPr txBox="1"/>
          <p:nvPr/>
        </p:nvSpPr>
        <p:spPr>
          <a:xfrm>
            <a:off x="7745275" y="109150"/>
            <a:ext cx="12942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 </a:t>
            </a:r>
            <a:fld id="{00000000-1234-1234-1234-123412341234}" type="slidenum">
              <a:rPr lang="en" sz="600" b="1">
                <a:solidFill>
                  <a:srgbClr val="1C494F"/>
                </a:solidFill>
                <a:latin typeface="Source Sans Pro"/>
                <a:ea typeface="Source Sans Pro"/>
                <a:cs typeface="Source Sans Pro"/>
                <a:sym typeface="Source Sans Pro"/>
              </a:rPr>
              <a:t>10</a:t>
            </a:fld>
            <a:endParaRPr sz="600" b="1">
              <a:solidFill>
                <a:srgbClr val="1C494F"/>
              </a:solidFill>
              <a:latin typeface="Source Sans Pro"/>
              <a:ea typeface="Source Sans Pro"/>
              <a:cs typeface="Source Sans Pro"/>
              <a:sym typeface="Source Sans Pro"/>
            </a:endParaRPr>
          </a:p>
        </p:txBody>
      </p:sp>
      <p:sp>
        <p:nvSpPr>
          <p:cNvPr id="341" name="Google Shape;341;p46"/>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AF8"/>
        </a:solidFill>
        <a:effectLst/>
      </p:bgPr>
    </p:bg>
    <p:spTree>
      <p:nvGrpSpPr>
        <p:cNvPr id="1" name="Shape 345"/>
        <p:cNvGrpSpPr/>
        <p:nvPr/>
      </p:nvGrpSpPr>
      <p:grpSpPr>
        <a:xfrm>
          <a:off x="0" y="0"/>
          <a:ext cx="0" cy="0"/>
          <a:chOff x="0" y="0"/>
          <a:chExt cx="0" cy="0"/>
        </a:xfrm>
      </p:grpSpPr>
      <p:sp>
        <p:nvSpPr>
          <p:cNvPr id="346" name="Google Shape;346;p47"/>
          <p:cNvSpPr txBox="1"/>
          <p:nvPr/>
        </p:nvSpPr>
        <p:spPr>
          <a:xfrm>
            <a:off x="7745275" y="109150"/>
            <a:ext cx="12942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 </a:t>
            </a:r>
            <a:fld id="{00000000-1234-1234-1234-123412341234}" type="slidenum">
              <a:rPr lang="en" sz="600" b="1">
                <a:solidFill>
                  <a:srgbClr val="1C494F"/>
                </a:solidFill>
                <a:latin typeface="Source Sans Pro"/>
                <a:ea typeface="Source Sans Pro"/>
                <a:cs typeface="Source Sans Pro"/>
                <a:sym typeface="Source Sans Pro"/>
              </a:rPr>
              <a:t>11</a:t>
            </a:fld>
            <a:endParaRPr sz="600" b="1">
              <a:solidFill>
                <a:srgbClr val="1C494F"/>
              </a:solidFill>
              <a:latin typeface="Source Sans Pro"/>
              <a:ea typeface="Source Sans Pro"/>
              <a:cs typeface="Source Sans Pro"/>
              <a:sym typeface="Source Sans Pro"/>
            </a:endParaRPr>
          </a:p>
        </p:txBody>
      </p:sp>
      <p:sp>
        <p:nvSpPr>
          <p:cNvPr id="347" name="Google Shape;347;p47"/>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
        <p:nvSpPr>
          <p:cNvPr id="348" name="Google Shape;348;p47"/>
          <p:cNvSpPr txBox="1">
            <a:spLocks noGrp="1"/>
          </p:cNvSpPr>
          <p:nvPr>
            <p:ph type="title" idx="4294967295"/>
          </p:nvPr>
        </p:nvSpPr>
        <p:spPr>
          <a:xfrm>
            <a:off x="201000" y="375550"/>
            <a:ext cx="6570900" cy="456000"/>
          </a:xfrm>
          <a:prstGeom prst="rect">
            <a:avLst/>
          </a:prstGeom>
          <a:effectLst>
            <a:outerShdw blurRad="57150" dist="19050" dir="5400000" algn="bl" rotWithShape="0">
              <a:srgbClr val="DAE7EA">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00">
                <a:solidFill>
                  <a:srgbClr val="1C494F"/>
                </a:solidFill>
                <a:latin typeface="Source Serif Pro"/>
                <a:ea typeface="Source Serif Pro"/>
                <a:cs typeface="Source Serif Pro"/>
                <a:sym typeface="Source Serif Pro"/>
              </a:rPr>
              <a:t>Accelerating Growth &amp; Profitability</a:t>
            </a:r>
            <a:endParaRPr sz="2220" i="1">
              <a:solidFill>
                <a:srgbClr val="1C494E"/>
              </a:solidFill>
              <a:latin typeface="Source Serif Pro"/>
              <a:ea typeface="Source Serif Pro"/>
              <a:cs typeface="Source Serif Pro"/>
              <a:sym typeface="Source Serif Pro"/>
            </a:endParaRPr>
          </a:p>
        </p:txBody>
      </p:sp>
      <p:sp>
        <p:nvSpPr>
          <p:cNvPr id="349" name="Google Shape;349;p47"/>
          <p:cNvSpPr/>
          <p:nvPr/>
        </p:nvSpPr>
        <p:spPr>
          <a:xfrm>
            <a:off x="529125" y="2641850"/>
            <a:ext cx="679200" cy="1140600"/>
          </a:xfrm>
          <a:prstGeom prst="rect">
            <a:avLst/>
          </a:prstGeom>
          <a:solidFill>
            <a:srgbClr val="DEF8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0" name="Google Shape;350;p47"/>
          <p:cNvSpPr/>
          <p:nvPr/>
        </p:nvSpPr>
        <p:spPr>
          <a:xfrm>
            <a:off x="2134100" y="2118950"/>
            <a:ext cx="679200" cy="1701000"/>
          </a:xfrm>
          <a:prstGeom prst="rect">
            <a:avLst/>
          </a:prstGeom>
          <a:solidFill>
            <a:srgbClr val="DEF8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1" name="Google Shape;351;p47"/>
          <p:cNvSpPr txBox="1"/>
          <p:nvPr/>
        </p:nvSpPr>
        <p:spPr>
          <a:xfrm>
            <a:off x="517950" y="1943725"/>
            <a:ext cx="679200" cy="44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1C494E"/>
                </a:solidFill>
                <a:latin typeface="Source Sans Pro"/>
                <a:ea typeface="Source Sans Pro"/>
                <a:cs typeface="Source Sans Pro"/>
                <a:sym typeface="Source Sans Pro"/>
              </a:rPr>
              <a:t>2023</a:t>
            </a:r>
            <a:endParaRPr sz="1200" b="1">
              <a:solidFill>
                <a:srgbClr val="1C494E"/>
              </a:solidFill>
              <a:latin typeface="Source Sans Pro"/>
              <a:ea typeface="Source Sans Pro"/>
              <a:cs typeface="Source Sans Pro"/>
              <a:sym typeface="Source Sans Pro"/>
            </a:endParaRPr>
          </a:p>
        </p:txBody>
      </p:sp>
      <p:sp>
        <p:nvSpPr>
          <p:cNvPr id="352" name="Google Shape;352;p47"/>
          <p:cNvSpPr/>
          <p:nvPr/>
        </p:nvSpPr>
        <p:spPr>
          <a:xfrm rot="10800000" flipH="1">
            <a:off x="2909450" y="1800600"/>
            <a:ext cx="679200" cy="234900"/>
          </a:xfrm>
          <a:prstGeom prst="rect">
            <a:avLst/>
          </a:prstGeom>
          <a:solidFill>
            <a:srgbClr val="86BCC9">
              <a:alpha val="96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3" name="Google Shape;353;p47"/>
          <p:cNvSpPr/>
          <p:nvPr/>
        </p:nvSpPr>
        <p:spPr>
          <a:xfrm>
            <a:off x="3682350" y="1705927"/>
            <a:ext cx="679200" cy="145200"/>
          </a:xfrm>
          <a:prstGeom prst="rect">
            <a:avLst/>
          </a:prstGeom>
          <a:solidFill>
            <a:srgbClr val="A58FB6">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4" name="Google Shape;354;p47"/>
          <p:cNvSpPr/>
          <p:nvPr/>
        </p:nvSpPr>
        <p:spPr>
          <a:xfrm>
            <a:off x="1326025" y="2118950"/>
            <a:ext cx="679200" cy="534000"/>
          </a:xfrm>
          <a:prstGeom prst="rect">
            <a:avLst/>
          </a:prstGeom>
          <a:solidFill>
            <a:srgbClr val="DEF8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5" name="Google Shape;355;p47"/>
          <p:cNvSpPr/>
          <p:nvPr/>
        </p:nvSpPr>
        <p:spPr>
          <a:xfrm>
            <a:off x="4434075" y="2118950"/>
            <a:ext cx="679200" cy="1701000"/>
          </a:xfrm>
          <a:prstGeom prst="rect">
            <a:avLst/>
          </a:prstGeom>
          <a:solidFill>
            <a:srgbClr val="DEF8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6" name="Google Shape;356;p47"/>
          <p:cNvSpPr/>
          <p:nvPr/>
        </p:nvSpPr>
        <p:spPr>
          <a:xfrm rot="10800000" flipH="1">
            <a:off x="4434063" y="1910711"/>
            <a:ext cx="679200" cy="214800"/>
          </a:xfrm>
          <a:prstGeom prst="rect">
            <a:avLst/>
          </a:prstGeom>
          <a:solidFill>
            <a:srgbClr val="86BCC9">
              <a:alpha val="96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7" name="Google Shape;357;p47"/>
          <p:cNvSpPr/>
          <p:nvPr/>
        </p:nvSpPr>
        <p:spPr>
          <a:xfrm>
            <a:off x="4434075" y="1705924"/>
            <a:ext cx="679200" cy="207900"/>
          </a:xfrm>
          <a:prstGeom prst="rect">
            <a:avLst/>
          </a:prstGeom>
          <a:solidFill>
            <a:srgbClr val="A58FB6">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8" name="Google Shape;358;p47"/>
          <p:cNvSpPr txBox="1"/>
          <p:nvPr/>
        </p:nvSpPr>
        <p:spPr>
          <a:xfrm>
            <a:off x="4158615" y="910975"/>
            <a:ext cx="1294200" cy="71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1C494E"/>
                </a:solidFill>
                <a:latin typeface="Source Sans Pro"/>
                <a:ea typeface="Source Sans Pro"/>
                <a:cs typeface="Source Sans Pro"/>
                <a:sym typeface="Source Sans Pro"/>
              </a:rPr>
              <a:t>TARGET OPERATING MODEL</a:t>
            </a:r>
            <a:endParaRPr sz="1200" b="1">
              <a:solidFill>
                <a:srgbClr val="1C494E"/>
              </a:solidFill>
              <a:latin typeface="Source Sans Pro"/>
              <a:ea typeface="Source Sans Pro"/>
              <a:cs typeface="Source Sans Pro"/>
              <a:sym typeface="Source Sans Pro"/>
            </a:endParaRPr>
          </a:p>
        </p:txBody>
      </p:sp>
      <p:sp>
        <p:nvSpPr>
          <p:cNvPr id="359" name="Google Shape;359;p47"/>
          <p:cNvSpPr txBox="1"/>
          <p:nvPr/>
        </p:nvSpPr>
        <p:spPr>
          <a:xfrm>
            <a:off x="1276344" y="1762811"/>
            <a:ext cx="760500" cy="20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i="1">
                <a:solidFill>
                  <a:srgbClr val="1C494E"/>
                </a:solidFill>
                <a:latin typeface="Source Sans Pro"/>
                <a:ea typeface="Source Sans Pro"/>
                <a:cs typeface="Source Sans Pro"/>
                <a:sym typeface="Source Sans Pro"/>
              </a:rPr>
              <a:t>Core Growth</a:t>
            </a:r>
            <a:endParaRPr sz="1000" i="1">
              <a:solidFill>
                <a:srgbClr val="1C494E"/>
              </a:solidFill>
              <a:latin typeface="Source Sans Pro"/>
              <a:ea typeface="Source Sans Pro"/>
              <a:cs typeface="Source Sans Pro"/>
              <a:sym typeface="Source Sans Pro"/>
            </a:endParaRPr>
          </a:p>
        </p:txBody>
      </p:sp>
      <p:sp>
        <p:nvSpPr>
          <p:cNvPr id="360" name="Google Shape;360;p47"/>
          <p:cNvSpPr txBox="1"/>
          <p:nvPr/>
        </p:nvSpPr>
        <p:spPr>
          <a:xfrm>
            <a:off x="2853248" y="1613228"/>
            <a:ext cx="760500" cy="20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i="1">
                <a:solidFill>
                  <a:srgbClr val="1C494E"/>
                </a:solidFill>
                <a:latin typeface="Source Sans Pro"/>
                <a:ea typeface="Source Sans Pro"/>
                <a:cs typeface="Source Sans Pro"/>
                <a:sym typeface="Source Sans Pro"/>
              </a:rPr>
              <a:t>Medical</a:t>
            </a:r>
            <a:endParaRPr sz="1000" i="1">
              <a:solidFill>
                <a:srgbClr val="1C494E"/>
              </a:solidFill>
              <a:latin typeface="Source Sans Pro"/>
              <a:ea typeface="Source Sans Pro"/>
              <a:cs typeface="Source Sans Pro"/>
              <a:sym typeface="Source Sans Pro"/>
            </a:endParaRPr>
          </a:p>
        </p:txBody>
      </p:sp>
      <p:sp>
        <p:nvSpPr>
          <p:cNvPr id="361" name="Google Shape;361;p47"/>
          <p:cNvSpPr txBox="1"/>
          <p:nvPr/>
        </p:nvSpPr>
        <p:spPr>
          <a:xfrm>
            <a:off x="3599262" y="1519175"/>
            <a:ext cx="845400" cy="20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i="1">
                <a:solidFill>
                  <a:srgbClr val="1C494E"/>
                </a:solidFill>
                <a:latin typeface="Source Sans Pro"/>
                <a:ea typeface="Source Sans Pro"/>
                <a:cs typeface="Source Sans Pro"/>
                <a:sym typeface="Source Sans Pro"/>
              </a:rPr>
              <a:t>Subscription</a:t>
            </a:r>
            <a:endParaRPr sz="1000" i="1">
              <a:solidFill>
                <a:srgbClr val="1C494E"/>
              </a:solidFill>
              <a:latin typeface="Source Sans Pro"/>
              <a:ea typeface="Source Sans Pro"/>
              <a:cs typeface="Source Sans Pro"/>
              <a:sym typeface="Source Sans Pro"/>
            </a:endParaRPr>
          </a:p>
        </p:txBody>
      </p:sp>
      <p:grpSp>
        <p:nvGrpSpPr>
          <p:cNvPr id="362" name="Google Shape;362;p47"/>
          <p:cNvGrpSpPr/>
          <p:nvPr/>
        </p:nvGrpSpPr>
        <p:grpSpPr>
          <a:xfrm>
            <a:off x="1004650" y="3957838"/>
            <a:ext cx="3977725" cy="319100"/>
            <a:chOff x="3942200" y="4719400"/>
            <a:chExt cx="3977725" cy="319100"/>
          </a:xfrm>
        </p:grpSpPr>
        <p:sp>
          <p:nvSpPr>
            <p:cNvPr id="363" name="Google Shape;363;p47"/>
            <p:cNvSpPr/>
            <p:nvPr/>
          </p:nvSpPr>
          <p:spPr>
            <a:xfrm>
              <a:off x="3942200" y="4806600"/>
              <a:ext cx="150000" cy="150000"/>
            </a:xfrm>
            <a:prstGeom prst="roundRect">
              <a:avLst>
                <a:gd name="adj" fmla="val 16667"/>
              </a:avLst>
            </a:prstGeom>
            <a:solidFill>
              <a:srgbClr val="A58FB6">
                <a:alpha val="645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4" name="Google Shape;364;p47"/>
            <p:cNvSpPr/>
            <p:nvPr/>
          </p:nvSpPr>
          <p:spPr>
            <a:xfrm>
              <a:off x="6218675" y="4806600"/>
              <a:ext cx="150000" cy="150000"/>
            </a:xfrm>
            <a:prstGeom prst="roundRect">
              <a:avLst>
                <a:gd name="adj" fmla="val 16667"/>
              </a:avLst>
            </a:prstGeom>
            <a:solidFill>
              <a:srgbClr val="D6F0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5" name="Google Shape;365;p47"/>
            <p:cNvSpPr txBox="1"/>
            <p:nvPr/>
          </p:nvSpPr>
          <p:spPr>
            <a:xfrm>
              <a:off x="4149825" y="4724700"/>
              <a:ext cx="768900" cy="3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1C494E"/>
                  </a:solidFill>
                  <a:latin typeface="Source Sans Pro"/>
                  <a:ea typeface="Source Sans Pro"/>
                  <a:cs typeface="Source Sans Pro"/>
                  <a:sym typeface="Source Sans Pro"/>
                </a:rPr>
                <a:t>Subscription</a:t>
              </a:r>
              <a:endParaRPr sz="800" b="1">
                <a:solidFill>
                  <a:srgbClr val="1C494E"/>
                </a:solidFill>
                <a:latin typeface="Source Sans Pro"/>
                <a:ea typeface="Source Sans Pro"/>
                <a:cs typeface="Source Sans Pro"/>
                <a:sym typeface="Source Sans Pro"/>
              </a:endParaRPr>
            </a:p>
          </p:txBody>
        </p:sp>
        <p:sp>
          <p:nvSpPr>
            <p:cNvPr id="366" name="Google Shape;366;p47"/>
            <p:cNvSpPr/>
            <p:nvPr/>
          </p:nvSpPr>
          <p:spPr>
            <a:xfrm>
              <a:off x="4973888" y="4806600"/>
              <a:ext cx="150000" cy="150000"/>
            </a:xfrm>
            <a:prstGeom prst="roundRect">
              <a:avLst>
                <a:gd name="adj" fmla="val 16667"/>
              </a:avLst>
            </a:prstGeom>
            <a:solidFill>
              <a:srgbClr val="86BCC9">
                <a:alpha val="96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7" name="Google Shape;367;p47"/>
            <p:cNvSpPr txBox="1"/>
            <p:nvPr/>
          </p:nvSpPr>
          <p:spPr>
            <a:xfrm>
              <a:off x="5179075" y="4719400"/>
              <a:ext cx="1091700" cy="3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1C494E"/>
                  </a:solidFill>
                  <a:latin typeface="Source Sans Pro"/>
                  <a:ea typeface="Source Sans Pro"/>
                  <a:cs typeface="Source Sans Pro"/>
                  <a:sym typeface="Source Sans Pro"/>
                </a:rPr>
                <a:t>Medical Channels</a:t>
              </a:r>
              <a:endParaRPr sz="800" b="1">
                <a:solidFill>
                  <a:srgbClr val="1C494E"/>
                </a:solidFill>
                <a:latin typeface="Source Sans Pro"/>
                <a:ea typeface="Source Sans Pro"/>
                <a:cs typeface="Source Sans Pro"/>
                <a:sym typeface="Source Sans Pro"/>
              </a:endParaRPr>
            </a:p>
          </p:txBody>
        </p:sp>
        <p:sp>
          <p:nvSpPr>
            <p:cNvPr id="368" name="Google Shape;368;p47"/>
            <p:cNvSpPr txBox="1"/>
            <p:nvPr/>
          </p:nvSpPr>
          <p:spPr>
            <a:xfrm>
              <a:off x="6442725" y="4724700"/>
              <a:ext cx="1477200" cy="3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1C494E"/>
                  </a:solidFill>
                  <a:latin typeface="Source Sans Pro"/>
                  <a:ea typeface="Source Sans Pro"/>
                  <a:cs typeface="Source Sans Pro"/>
                  <a:sym typeface="Source Sans Pro"/>
                </a:rPr>
                <a:t>Dream Sock  Adoption</a:t>
              </a:r>
              <a:endParaRPr sz="800" b="1">
                <a:solidFill>
                  <a:srgbClr val="1C494E"/>
                </a:solidFill>
                <a:latin typeface="Source Sans Pro"/>
                <a:ea typeface="Source Sans Pro"/>
                <a:cs typeface="Source Sans Pro"/>
                <a:sym typeface="Source Sans Pro"/>
              </a:endParaRPr>
            </a:p>
          </p:txBody>
        </p:sp>
      </p:grpSp>
      <p:sp>
        <p:nvSpPr>
          <p:cNvPr id="369" name="Google Shape;369;p47"/>
          <p:cNvSpPr/>
          <p:nvPr/>
        </p:nvSpPr>
        <p:spPr>
          <a:xfrm>
            <a:off x="5997675" y="1136700"/>
            <a:ext cx="2742300" cy="1762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0" name="Google Shape;370;p47"/>
          <p:cNvSpPr txBox="1"/>
          <p:nvPr/>
        </p:nvSpPr>
        <p:spPr>
          <a:xfrm>
            <a:off x="6097275" y="1270050"/>
            <a:ext cx="2543100" cy="534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rgbClr val="1D464C"/>
              </a:buClr>
              <a:buSzPts val="1200"/>
              <a:buFont typeface="Source Sans Pro"/>
              <a:buChar char="●"/>
            </a:pPr>
            <a:r>
              <a:rPr lang="en" sz="1200">
                <a:solidFill>
                  <a:srgbClr val="1D464C"/>
                </a:solidFill>
                <a:latin typeface="Source Sans Pro"/>
                <a:ea typeface="Source Sans Pro"/>
                <a:cs typeface="Source Sans Pro"/>
                <a:sym typeface="Source Sans Pro"/>
              </a:rPr>
              <a:t>Adoption from FDA &amp; EU med device authorizations</a:t>
            </a:r>
            <a:endParaRPr sz="1200">
              <a:solidFill>
                <a:srgbClr val="1D464C"/>
              </a:solidFill>
              <a:latin typeface="Source Sans Pro"/>
              <a:ea typeface="Source Sans Pro"/>
              <a:cs typeface="Source Sans Pro"/>
              <a:sym typeface="Source Sans Pro"/>
            </a:endParaRPr>
          </a:p>
          <a:p>
            <a:pPr marL="457200" lvl="0" indent="0" algn="l" rtl="0">
              <a:spcBef>
                <a:spcPts val="0"/>
              </a:spcBef>
              <a:spcAft>
                <a:spcPts val="0"/>
              </a:spcAft>
              <a:buNone/>
            </a:pPr>
            <a:endParaRPr sz="1200">
              <a:solidFill>
                <a:srgbClr val="1D464C"/>
              </a:solidFill>
              <a:latin typeface="Source Sans Pro"/>
              <a:ea typeface="Source Sans Pro"/>
              <a:cs typeface="Source Sans Pro"/>
              <a:sym typeface="Source Sans Pro"/>
            </a:endParaRPr>
          </a:p>
          <a:p>
            <a:pPr marL="457200" lvl="0" indent="-304800" algn="l" rtl="0">
              <a:spcBef>
                <a:spcPts val="0"/>
              </a:spcBef>
              <a:spcAft>
                <a:spcPts val="0"/>
              </a:spcAft>
              <a:buClr>
                <a:srgbClr val="1D464C"/>
              </a:buClr>
              <a:buSzPts val="1200"/>
              <a:buFont typeface="Source Sans Pro"/>
              <a:buChar char="●"/>
            </a:pPr>
            <a:r>
              <a:rPr lang="en" sz="1200">
                <a:solidFill>
                  <a:srgbClr val="1D464C"/>
                </a:solidFill>
                <a:latin typeface="Source Sans Pro"/>
                <a:ea typeface="Source Sans Pro"/>
                <a:cs typeface="Source Sans Pro"/>
                <a:sym typeface="Source Sans Pro"/>
              </a:rPr>
              <a:t>Medical Channels</a:t>
            </a:r>
            <a:endParaRPr sz="1200">
              <a:solidFill>
                <a:srgbClr val="1D464C"/>
              </a:solidFill>
              <a:latin typeface="Source Sans Pro"/>
              <a:ea typeface="Source Sans Pro"/>
              <a:cs typeface="Source Sans Pro"/>
              <a:sym typeface="Source Sans Pro"/>
            </a:endParaRPr>
          </a:p>
          <a:p>
            <a:pPr marL="457200" lvl="0" indent="0" algn="l" rtl="0">
              <a:spcBef>
                <a:spcPts val="0"/>
              </a:spcBef>
              <a:spcAft>
                <a:spcPts val="0"/>
              </a:spcAft>
              <a:buNone/>
            </a:pPr>
            <a:r>
              <a:rPr lang="en" sz="1200">
                <a:solidFill>
                  <a:srgbClr val="1D464C"/>
                </a:solidFill>
                <a:latin typeface="Source Sans Pro"/>
                <a:ea typeface="Source Sans Pro"/>
                <a:cs typeface="Source Sans Pro"/>
                <a:sym typeface="Source Sans Pro"/>
              </a:rPr>
              <a:t> </a:t>
            </a:r>
            <a:endParaRPr sz="1200">
              <a:solidFill>
                <a:srgbClr val="1D464C"/>
              </a:solidFill>
              <a:latin typeface="Source Sans Pro"/>
              <a:ea typeface="Source Sans Pro"/>
              <a:cs typeface="Source Sans Pro"/>
              <a:sym typeface="Source Sans Pro"/>
            </a:endParaRPr>
          </a:p>
          <a:p>
            <a:pPr marL="457200" lvl="0" indent="-304800" algn="l" rtl="0">
              <a:spcBef>
                <a:spcPts val="0"/>
              </a:spcBef>
              <a:spcAft>
                <a:spcPts val="0"/>
              </a:spcAft>
              <a:buClr>
                <a:srgbClr val="1D464C"/>
              </a:buClr>
              <a:buSzPts val="1200"/>
              <a:buFont typeface="Source Sans Pro"/>
              <a:buChar char="●"/>
            </a:pPr>
            <a:r>
              <a:rPr lang="en" sz="1200">
                <a:solidFill>
                  <a:srgbClr val="1D464C"/>
                </a:solidFill>
                <a:latin typeface="Source Sans Pro"/>
                <a:ea typeface="Source Sans Pro"/>
                <a:cs typeface="Source Sans Pro"/>
                <a:sym typeface="Source Sans Pro"/>
              </a:rPr>
              <a:t>Subscription</a:t>
            </a:r>
            <a:endParaRPr sz="1200">
              <a:solidFill>
                <a:srgbClr val="1D464C"/>
              </a:solidFill>
              <a:latin typeface="Source Sans Pro"/>
              <a:ea typeface="Source Sans Pro"/>
              <a:cs typeface="Source Sans Pro"/>
              <a:sym typeface="Source Sans Pro"/>
            </a:endParaRPr>
          </a:p>
          <a:p>
            <a:pPr marL="0" lvl="0" indent="0" algn="l" rtl="0">
              <a:spcBef>
                <a:spcPts val="0"/>
              </a:spcBef>
              <a:spcAft>
                <a:spcPts val="0"/>
              </a:spcAft>
              <a:buNone/>
            </a:pPr>
            <a:endParaRPr sz="1200">
              <a:solidFill>
                <a:srgbClr val="1D464C"/>
              </a:solidFill>
              <a:latin typeface="Source Sans Pro"/>
              <a:ea typeface="Source Sans Pro"/>
              <a:cs typeface="Source Sans Pro"/>
              <a:sym typeface="Source Sans Pro"/>
            </a:endParaRPr>
          </a:p>
        </p:txBody>
      </p:sp>
      <p:sp>
        <p:nvSpPr>
          <p:cNvPr id="371" name="Google Shape;371;p47"/>
          <p:cNvSpPr txBox="1"/>
          <p:nvPr/>
        </p:nvSpPr>
        <p:spPr>
          <a:xfrm>
            <a:off x="5868825" y="688400"/>
            <a:ext cx="3000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1D464C"/>
                </a:solidFill>
                <a:latin typeface="Source Sans Pro"/>
                <a:ea typeface="Source Sans Pro"/>
                <a:cs typeface="Source Sans Pro"/>
                <a:sym typeface="Source Sans Pro"/>
              </a:rPr>
              <a:t>KEY AREAS OF GROWTH</a:t>
            </a:r>
            <a:endParaRPr sz="1100">
              <a:solidFill>
                <a:srgbClr val="1D464C"/>
              </a:solidFill>
            </a:endParaRPr>
          </a:p>
        </p:txBody>
      </p:sp>
      <p:sp>
        <p:nvSpPr>
          <p:cNvPr id="372" name="Google Shape;372;p47"/>
          <p:cNvSpPr txBox="1"/>
          <p:nvPr/>
        </p:nvSpPr>
        <p:spPr>
          <a:xfrm>
            <a:off x="5868825" y="3435050"/>
            <a:ext cx="3000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1D464C"/>
                </a:solidFill>
                <a:latin typeface="Source Sans Pro"/>
                <a:ea typeface="Source Sans Pro"/>
                <a:cs typeface="Source Sans Pro"/>
                <a:sym typeface="Source Sans Pro"/>
              </a:rPr>
              <a:t>MARGIN CONTRIBUTION</a:t>
            </a:r>
            <a:endParaRPr sz="1100">
              <a:solidFill>
                <a:srgbClr val="1D464C"/>
              </a:solidFill>
            </a:endParaRPr>
          </a:p>
        </p:txBody>
      </p:sp>
      <p:sp>
        <p:nvSpPr>
          <p:cNvPr id="373" name="Google Shape;373;p47"/>
          <p:cNvSpPr txBox="1"/>
          <p:nvPr/>
        </p:nvSpPr>
        <p:spPr>
          <a:xfrm>
            <a:off x="6172475" y="3932750"/>
            <a:ext cx="2642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D464C"/>
                </a:solidFill>
                <a:latin typeface="Source Sans Pro"/>
                <a:ea typeface="Source Sans Pro"/>
                <a:cs typeface="Source Sans Pro"/>
                <a:sym typeface="Source Sans Pro"/>
              </a:rPr>
              <a:t>Medical Channels and Subscription both add significant margin opportunities for the business</a:t>
            </a:r>
            <a:endParaRPr sz="1200">
              <a:solidFill>
                <a:srgbClr val="1D464C"/>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AF8"/>
        </a:solidFill>
        <a:effectLst/>
      </p:bgPr>
    </p:bg>
    <p:spTree>
      <p:nvGrpSpPr>
        <p:cNvPr id="1" name="Shape 377"/>
        <p:cNvGrpSpPr/>
        <p:nvPr/>
      </p:nvGrpSpPr>
      <p:grpSpPr>
        <a:xfrm>
          <a:off x="0" y="0"/>
          <a:ext cx="0" cy="0"/>
          <a:chOff x="0" y="0"/>
          <a:chExt cx="0" cy="0"/>
        </a:xfrm>
      </p:grpSpPr>
      <p:pic>
        <p:nvPicPr>
          <p:cNvPr id="378" name="Google Shape;378;p48"/>
          <p:cNvPicPr preferRelativeResize="0"/>
          <p:nvPr/>
        </p:nvPicPr>
        <p:blipFill>
          <a:blip r:embed="rId3">
            <a:alphaModFix/>
          </a:blip>
          <a:stretch>
            <a:fillRect/>
          </a:stretch>
        </p:blipFill>
        <p:spPr>
          <a:xfrm>
            <a:off x="1682275" y="962600"/>
            <a:ext cx="1312200" cy="1258200"/>
          </a:xfrm>
          <a:prstGeom prst="roundRect">
            <a:avLst>
              <a:gd name="adj" fmla="val 16667"/>
            </a:avLst>
          </a:prstGeom>
          <a:noFill/>
          <a:ln>
            <a:noFill/>
          </a:ln>
        </p:spPr>
      </p:pic>
      <p:pic>
        <p:nvPicPr>
          <p:cNvPr id="379" name="Google Shape;379;p48"/>
          <p:cNvPicPr preferRelativeResize="0"/>
          <p:nvPr/>
        </p:nvPicPr>
        <p:blipFill rotWithShape="1">
          <a:blip r:embed="rId4">
            <a:alphaModFix/>
          </a:blip>
          <a:srcRect l="6015"/>
          <a:stretch/>
        </p:blipFill>
        <p:spPr>
          <a:xfrm>
            <a:off x="3359340" y="962600"/>
            <a:ext cx="1278000" cy="1258200"/>
          </a:xfrm>
          <a:prstGeom prst="roundRect">
            <a:avLst>
              <a:gd name="adj" fmla="val 16667"/>
            </a:avLst>
          </a:prstGeom>
          <a:noFill/>
          <a:ln>
            <a:noFill/>
          </a:ln>
        </p:spPr>
      </p:pic>
      <p:pic>
        <p:nvPicPr>
          <p:cNvPr id="380" name="Google Shape;380;p48"/>
          <p:cNvPicPr preferRelativeResize="0"/>
          <p:nvPr/>
        </p:nvPicPr>
        <p:blipFill>
          <a:blip r:embed="rId5">
            <a:alphaModFix/>
          </a:blip>
          <a:stretch>
            <a:fillRect/>
          </a:stretch>
        </p:blipFill>
        <p:spPr>
          <a:xfrm>
            <a:off x="5063413" y="962600"/>
            <a:ext cx="1359600" cy="1258200"/>
          </a:xfrm>
          <a:prstGeom prst="roundRect">
            <a:avLst>
              <a:gd name="adj" fmla="val 16667"/>
            </a:avLst>
          </a:prstGeom>
          <a:noFill/>
          <a:ln>
            <a:noFill/>
          </a:ln>
        </p:spPr>
      </p:pic>
      <p:pic>
        <p:nvPicPr>
          <p:cNvPr id="381" name="Google Shape;381;p48"/>
          <p:cNvPicPr preferRelativeResize="0"/>
          <p:nvPr/>
        </p:nvPicPr>
        <p:blipFill>
          <a:blip r:embed="rId6">
            <a:alphaModFix/>
          </a:blip>
          <a:stretch>
            <a:fillRect/>
          </a:stretch>
        </p:blipFill>
        <p:spPr>
          <a:xfrm>
            <a:off x="6715713" y="962600"/>
            <a:ext cx="1359600" cy="1258200"/>
          </a:xfrm>
          <a:prstGeom prst="roundRect">
            <a:avLst>
              <a:gd name="adj" fmla="val 16667"/>
            </a:avLst>
          </a:prstGeom>
          <a:noFill/>
          <a:ln>
            <a:noFill/>
          </a:ln>
        </p:spPr>
      </p:pic>
      <p:sp>
        <p:nvSpPr>
          <p:cNvPr id="382" name="Google Shape;382;p48"/>
          <p:cNvSpPr txBox="1"/>
          <p:nvPr/>
        </p:nvSpPr>
        <p:spPr>
          <a:xfrm>
            <a:off x="118375" y="289450"/>
            <a:ext cx="5995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1C494F"/>
                </a:solidFill>
                <a:latin typeface="Source Serif Pro"/>
                <a:ea typeface="Source Serif Pro"/>
                <a:cs typeface="Source Serif Pro"/>
                <a:sym typeface="Source Serif Pro"/>
              </a:rPr>
              <a:t>Owlet Team</a:t>
            </a:r>
            <a:endParaRPr sz="2200" u="sng">
              <a:solidFill>
                <a:srgbClr val="1C494F"/>
              </a:solidFill>
              <a:latin typeface="Source Serif Pro"/>
              <a:ea typeface="Source Serif Pro"/>
              <a:cs typeface="Source Serif Pro"/>
              <a:sym typeface="Source Serif Pro"/>
            </a:endParaRPr>
          </a:p>
        </p:txBody>
      </p:sp>
      <p:sp>
        <p:nvSpPr>
          <p:cNvPr id="383" name="Google Shape;383;p48"/>
          <p:cNvSpPr txBox="1"/>
          <p:nvPr/>
        </p:nvSpPr>
        <p:spPr>
          <a:xfrm>
            <a:off x="537325" y="1407038"/>
            <a:ext cx="9861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04B52"/>
                </a:solidFill>
                <a:latin typeface="Source Sans Pro"/>
                <a:ea typeface="Source Sans Pro"/>
                <a:cs typeface="Source Sans Pro"/>
                <a:sym typeface="Source Sans Pro"/>
              </a:rPr>
              <a:t>Executives</a:t>
            </a:r>
            <a:endParaRPr/>
          </a:p>
        </p:txBody>
      </p:sp>
      <p:sp>
        <p:nvSpPr>
          <p:cNvPr id="384" name="Google Shape;384;p48"/>
          <p:cNvSpPr txBox="1"/>
          <p:nvPr/>
        </p:nvSpPr>
        <p:spPr>
          <a:xfrm>
            <a:off x="537325" y="3346050"/>
            <a:ext cx="11103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04B52"/>
                </a:solidFill>
                <a:latin typeface="Source Sans Pro"/>
                <a:ea typeface="Source Sans Pro"/>
                <a:cs typeface="Source Sans Pro"/>
                <a:sym typeface="Source Sans Pro"/>
              </a:rPr>
              <a:t>Board Independents</a:t>
            </a:r>
            <a:endParaRPr/>
          </a:p>
        </p:txBody>
      </p:sp>
      <p:pic>
        <p:nvPicPr>
          <p:cNvPr id="385" name="Google Shape;385;p48"/>
          <p:cNvPicPr preferRelativeResize="0"/>
          <p:nvPr/>
        </p:nvPicPr>
        <p:blipFill>
          <a:blip r:embed="rId7">
            <a:alphaModFix/>
          </a:blip>
          <a:stretch>
            <a:fillRect/>
          </a:stretch>
        </p:blipFill>
        <p:spPr>
          <a:xfrm>
            <a:off x="1688250" y="2942700"/>
            <a:ext cx="1400700" cy="1388400"/>
          </a:xfrm>
          <a:prstGeom prst="roundRect">
            <a:avLst>
              <a:gd name="adj" fmla="val 16667"/>
            </a:avLst>
          </a:prstGeom>
          <a:noFill/>
          <a:ln>
            <a:noFill/>
          </a:ln>
        </p:spPr>
      </p:pic>
      <p:pic>
        <p:nvPicPr>
          <p:cNvPr id="386" name="Google Shape;386;p48"/>
          <p:cNvPicPr preferRelativeResize="0"/>
          <p:nvPr/>
        </p:nvPicPr>
        <p:blipFill>
          <a:blip r:embed="rId8">
            <a:alphaModFix/>
          </a:blip>
          <a:stretch>
            <a:fillRect/>
          </a:stretch>
        </p:blipFill>
        <p:spPr>
          <a:xfrm>
            <a:off x="3337737" y="2942700"/>
            <a:ext cx="1400700" cy="1388400"/>
          </a:xfrm>
          <a:prstGeom prst="roundRect">
            <a:avLst>
              <a:gd name="adj" fmla="val 16667"/>
            </a:avLst>
          </a:prstGeom>
          <a:noFill/>
          <a:ln>
            <a:noFill/>
          </a:ln>
        </p:spPr>
      </p:pic>
      <p:pic>
        <p:nvPicPr>
          <p:cNvPr id="387" name="Google Shape;387;p48"/>
          <p:cNvPicPr preferRelativeResize="0"/>
          <p:nvPr/>
        </p:nvPicPr>
        <p:blipFill>
          <a:blip r:embed="rId9">
            <a:alphaModFix/>
          </a:blip>
          <a:stretch>
            <a:fillRect/>
          </a:stretch>
        </p:blipFill>
        <p:spPr>
          <a:xfrm>
            <a:off x="6674796" y="2942700"/>
            <a:ext cx="1400700" cy="1388400"/>
          </a:xfrm>
          <a:prstGeom prst="roundRect">
            <a:avLst>
              <a:gd name="adj" fmla="val 16667"/>
            </a:avLst>
          </a:prstGeom>
          <a:noFill/>
          <a:ln>
            <a:noFill/>
          </a:ln>
        </p:spPr>
      </p:pic>
      <p:pic>
        <p:nvPicPr>
          <p:cNvPr id="388" name="Google Shape;388;p48"/>
          <p:cNvPicPr preferRelativeResize="0"/>
          <p:nvPr/>
        </p:nvPicPr>
        <p:blipFill>
          <a:blip r:embed="rId10">
            <a:alphaModFix/>
          </a:blip>
          <a:stretch>
            <a:fillRect/>
          </a:stretch>
        </p:blipFill>
        <p:spPr>
          <a:xfrm>
            <a:off x="5029692" y="2942700"/>
            <a:ext cx="1400700" cy="1388400"/>
          </a:xfrm>
          <a:prstGeom prst="roundRect">
            <a:avLst>
              <a:gd name="adj" fmla="val 16667"/>
            </a:avLst>
          </a:prstGeom>
          <a:noFill/>
          <a:ln>
            <a:noFill/>
          </a:ln>
        </p:spPr>
      </p:pic>
      <p:sp>
        <p:nvSpPr>
          <p:cNvPr id="389" name="Google Shape;389;p48"/>
          <p:cNvSpPr txBox="1"/>
          <p:nvPr/>
        </p:nvSpPr>
        <p:spPr>
          <a:xfrm>
            <a:off x="1670525" y="2180650"/>
            <a:ext cx="1204200" cy="482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Kurt Workman</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Founder/CEO</a:t>
            </a:r>
            <a:endParaRPr sz="900">
              <a:solidFill>
                <a:srgbClr val="204B52"/>
              </a:solidFill>
              <a:latin typeface="Source Sans Pro"/>
              <a:ea typeface="Source Sans Pro"/>
              <a:cs typeface="Source Sans Pro"/>
              <a:sym typeface="Source Sans Pro"/>
            </a:endParaRPr>
          </a:p>
        </p:txBody>
      </p:sp>
      <p:sp>
        <p:nvSpPr>
          <p:cNvPr id="390" name="Google Shape;390;p48"/>
          <p:cNvSpPr txBox="1"/>
          <p:nvPr/>
        </p:nvSpPr>
        <p:spPr>
          <a:xfrm>
            <a:off x="3391000" y="2180638"/>
            <a:ext cx="1204200" cy="64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Jonathan Harris</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President/CRO</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(GoPro &amp; Roku)</a:t>
            </a:r>
            <a:endParaRPr sz="900">
              <a:solidFill>
                <a:srgbClr val="204B52"/>
              </a:solidFill>
              <a:latin typeface="Source Sans Pro"/>
              <a:ea typeface="Source Sans Pro"/>
              <a:cs typeface="Source Sans Pro"/>
              <a:sym typeface="Source Sans Pro"/>
            </a:endParaRPr>
          </a:p>
        </p:txBody>
      </p:sp>
      <p:sp>
        <p:nvSpPr>
          <p:cNvPr id="391" name="Google Shape;391;p48"/>
          <p:cNvSpPr txBox="1"/>
          <p:nvPr/>
        </p:nvSpPr>
        <p:spPr>
          <a:xfrm>
            <a:off x="5077225" y="2180650"/>
            <a:ext cx="1204200" cy="64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Kate Scolnick</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CFO</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(Anaplan &amp; Seagate)</a:t>
            </a:r>
            <a:endParaRPr sz="900">
              <a:solidFill>
                <a:srgbClr val="204B52"/>
              </a:solidFill>
              <a:latin typeface="Source Sans Pro"/>
              <a:ea typeface="Source Sans Pro"/>
              <a:cs typeface="Source Sans Pro"/>
              <a:sym typeface="Source Sans Pro"/>
            </a:endParaRPr>
          </a:p>
        </p:txBody>
      </p:sp>
      <p:sp>
        <p:nvSpPr>
          <p:cNvPr id="392" name="Google Shape;392;p48"/>
          <p:cNvSpPr txBox="1"/>
          <p:nvPr/>
        </p:nvSpPr>
        <p:spPr>
          <a:xfrm>
            <a:off x="6736150" y="2180650"/>
            <a:ext cx="1204200" cy="64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Burc Sahinoglu</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CTO</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(Yale &amp; August)</a:t>
            </a:r>
            <a:endParaRPr sz="900">
              <a:solidFill>
                <a:srgbClr val="204B52"/>
              </a:solidFill>
              <a:latin typeface="Source Sans Pro"/>
              <a:ea typeface="Source Sans Pro"/>
              <a:cs typeface="Source Sans Pro"/>
              <a:sym typeface="Source Sans Pro"/>
            </a:endParaRPr>
          </a:p>
        </p:txBody>
      </p:sp>
      <p:sp>
        <p:nvSpPr>
          <p:cNvPr id="393" name="Google Shape;393;p48"/>
          <p:cNvSpPr txBox="1"/>
          <p:nvPr/>
        </p:nvSpPr>
        <p:spPr>
          <a:xfrm>
            <a:off x="1670525" y="4377375"/>
            <a:ext cx="1475400" cy="64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Melissa Gonzales</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President Myriad Genetics</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(President @ Medela)</a:t>
            </a:r>
            <a:endParaRPr sz="900">
              <a:solidFill>
                <a:srgbClr val="204B52"/>
              </a:solidFill>
              <a:latin typeface="Source Sans Pro"/>
              <a:ea typeface="Source Sans Pro"/>
              <a:cs typeface="Source Sans Pro"/>
              <a:sym typeface="Source Sans Pro"/>
            </a:endParaRPr>
          </a:p>
        </p:txBody>
      </p:sp>
      <p:sp>
        <p:nvSpPr>
          <p:cNvPr id="394" name="Google Shape;394;p48"/>
          <p:cNvSpPr txBox="1"/>
          <p:nvPr/>
        </p:nvSpPr>
        <p:spPr>
          <a:xfrm>
            <a:off x="3371075" y="4377375"/>
            <a:ext cx="1374000" cy="64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Zane Burke</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CEO of Quantum </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(CEO @Livongo / Cerner)</a:t>
            </a:r>
            <a:endParaRPr sz="900">
              <a:solidFill>
                <a:srgbClr val="204B52"/>
              </a:solidFill>
              <a:latin typeface="Source Sans Pro"/>
              <a:ea typeface="Source Sans Pro"/>
              <a:cs typeface="Source Sans Pro"/>
              <a:sym typeface="Source Sans Pro"/>
            </a:endParaRPr>
          </a:p>
        </p:txBody>
      </p:sp>
      <p:sp>
        <p:nvSpPr>
          <p:cNvPr id="395" name="Google Shape;395;p48"/>
          <p:cNvSpPr txBox="1"/>
          <p:nvPr/>
        </p:nvSpPr>
        <p:spPr>
          <a:xfrm>
            <a:off x="5003425" y="4377375"/>
            <a:ext cx="1427100" cy="64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John Kim</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CPO at Paypal</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(President @ Expedia)</a:t>
            </a:r>
            <a:endParaRPr sz="900">
              <a:solidFill>
                <a:srgbClr val="204B52"/>
              </a:solidFill>
              <a:latin typeface="Source Sans Pro"/>
              <a:ea typeface="Source Sans Pro"/>
              <a:cs typeface="Source Sans Pro"/>
              <a:sym typeface="Source Sans Pro"/>
            </a:endParaRPr>
          </a:p>
        </p:txBody>
      </p:sp>
      <p:sp>
        <p:nvSpPr>
          <p:cNvPr id="396" name="Google Shape;396;p48"/>
          <p:cNvSpPr txBox="1"/>
          <p:nvPr/>
        </p:nvSpPr>
        <p:spPr>
          <a:xfrm>
            <a:off x="6736150" y="4377375"/>
            <a:ext cx="1204200" cy="64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Laura Durr</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CFO Polycom</a:t>
            </a:r>
            <a:endParaRPr sz="900">
              <a:solidFill>
                <a:srgbClr val="204B52"/>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900">
                <a:solidFill>
                  <a:srgbClr val="204B52"/>
                </a:solidFill>
                <a:latin typeface="Source Sans Pro"/>
                <a:ea typeface="Source Sans Pro"/>
                <a:cs typeface="Source Sans Pro"/>
                <a:sym typeface="Source Sans Pro"/>
              </a:rPr>
              <a:t>(AC @ Netgear)</a:t>
            </a:r>
            <a:endParaRPr sz="900">
              <a:solidFill>
                <a:srgbClr val="204B52"/>
              </a:solidFill>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5F0EA"/>
        </a:solidFill>
        <a:effectLst/>
      </p:bgPr>
    </p:bg>
    <p:spTree>
      <p:nvGrpSpPr>
        <p:cNvPr id="1" name="Shape 400"/>
        <p:cNvGrpSpPr/>
        <p:nvPr/>
      </p:nvGrpSpPr>
      <p:grpSpPr>
        <a:xfrm>
          <a:off x="0" y="0"/>
          <a:ext cx="0" cy="0"/>
          <a:chOff x="0" y="0"/>
          <a:chExt cx="0" cy="0"/>
        </a:xfrm>
      </p:grpSpPr>
      <p:sp>
        <p:nvSpPr>
          <p:cNvPr id="401" name="Google Shape;401;p49"/>
          <p:cNvSpPr txBox="1"/>
          <p:nvPr/>
        </p:nvSpPr>
        <p:spPr>
          <a:xfrm>
            <a:off x="583000" y="3324500"/>
            <a:ext cx="6942600" cy="1269900"/>
          </a:xfrm>
          <a:prstGeom prst="rect">
            <a:avLst/>
          </a:prstGeom>
          <a:noFill/>
          <a:ln>
            <a:noFill/>
          </a:ln>
        </p:spPr>
        <p:txBody>
          <a:bodyPr spcFirstLastPara="1" wrap="square" lIns="0" tIns="0" rIns="0" bIns="0" anchor="b" anchorCtr="0">
            <a:noAutofit/>
          </a:bodyPr>
          <a:lstStyle/>
          <a:p>
            <a:pPr marL="12700" marR="12700" lvl="0" indent="0" algn="l" rtl="0">
              <a:lnSpc>
                <a:spcPct val="100000"/>
              </a:lnSpc>
              <a:spcBef>
                <a:spcPts val="0"/>
              </a:spcBef>
              <a:spcAft>
                <a:spcPts val="0"/>
              </a:spcAft>
              <a:buClr>
                <a:schemeClr val="dk1"/>
              </a:buClr>
              <a:buSzPts val="3500"/>
              <a:buFont typeface="Arial"/>
              <a:buNone/>
            </a:pPr>
            <a:r>
              <a:rPr lang="en" sz="4000">
                <a:solidFill>
                  <a:srgbClr val="1D464B"/>
                </a:solidFill>
                <a:latin typeface="Source Serif Pro"/>
                <a:ea typeface="Source Serif Pro"/>
                <a:cs typeface="Source Serif Pro"/>
                <a:sym typeface="Source Serif Pro"/>
              </a:rPr>
              <a:t>Thank You</a:t>
            </a:r>
            <a:endParaRPr sz="4000">
              <a:solidFill>
                <a:srgbClr val="1D464B"/>
              </a:solidFill>
              <a:latin typeface="Source Serif Pro"/>
              <a:ea typeface="Source Serif Pro"/>
              <a:cs typeface="Source Serif Pro"/>
              <a:sym typeface="Source Serif Pro"/>
            </a:endParaRPr>
          </a:p>
        </p:txBody>
      </p:sp>
      <p:sp>
        <p:nvSpPr>
          <p:cNvPr id="402" name="Google Shape;402;p49"/>
          <p:cNvSpPr txBox="1"/>
          <p:nvPr/>
        </p:nvSpPr>
        <p:spPr>
          <a:xfrm>
            <a:off x="7745275" y="109150"/>
            <a:ext cx="12942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 </a:t>
            </a:r>
            <a:fld id="{00000000-1234-1234-1234-123412341234}" type="slidenum">
              <a:rPr lang="en" sz="600" b="1">
                <a:solidFill>
                  <a:srgbClr val="1C494F"/>
                </a:solidFill>
                <a:latin typeface="Source Sans Pro"/>
                <a:ea typeface="Source Sans Pro"/>
                <a:cs typeface="Source Sans Pro"/>
                <a:sym typeface="Source Sans Pro"/>
              </a:rPr>
              <a:t>13</a:t>
            </a:fld>
            <a:endParaRPr sz="600" b="1">
              <a:solidFill>
                <a:srgbClr val="1C494F"/>
              </a:solidFill>
              <a:latin typeface="Source Sans Pro"/>
              <a:ea typeface="Source Sans Pro"/>
              <a:cs typeface="Source Sans Pro"/>
              <a:sym typeface="Source Sans Pro"/>
            </a:endParaRPr>
          </a:p>
        </p:txBody>
      </p:sp>
      <p:sp>
        <p:nvSpPr>
          <p:cNvPr id="403" name="Google Shape;403;p49"/>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AF8"/>
        </a:solidFill>
        <a:effectLst/>
      </p:bgPr>
    </p:bg>
    <p:spTree>
      <p:nvGrpSpPr>
        <p:cNvPr id="1" name="Shape 166"/>
        <p:cNvGrpSpPr/>
        <p:nvPr/>
      </p:nvGrpSpPr>
      <p:grpSpPr>
        <a:xfrm>
          <a:off x="0" y="0"/>
          <a:ext cx="0" cy="0"/>
          <a:chOff x="0" y="0"/>
          <a:chExt cx="0" cy="0"/>
        </a:xfrm>
      </p:grpSpPr>
      <p:sp>
        <p:nvSpPr>
          <p:cNvPr id="167" name="Google Shape;167;p38"/>
          <p:cNvSpPr txBox="1"/>
          <p:nvPr/>
        </p:nvSpPr>
        <p:spPr>
          <a:xfrm>
            <a:off x="83250" y="440650"/>
            <a:ext cx="8977500" cy="446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550" b="1">
                <a:solidFill>
                  <a:schemeClr val="dk1"/>
                </a:solidFill>
              </a:rPr>
              <a:t>About this Presentation</a:t>
            </a:r>
            <a:endParaRPr sz="550" b="1">
              <a:solidFill>
                <a:schemeClr val="dk1"/>
              </a:solidFill>
            </a:endParaRPr>
          </a:p>
          <a:p>
            <a:pPr marL="0" lvl="0" indent="0" algn="l" rtl="0">
              <a:lnSpc>
                <a:spcPct val="115000"/>
              </a:lnSpc>
              <a:spcBef>
                <a:spcPts val="0"/>
              </a:spcBef>
              <a:spcAft>
                <a:spcPts val="0"/>
              </a:spcAft>
              <a:buNone/>
            </a:pPr>
            <a:r>
              <a:rPr lang="en" sz="550">
                <a:solidFill>
                  <a:schemeClr val="dk1"/>
                </a:solidFill>
              </a:rPr>
              <a:t>This presentation is being provided to you without any material non-public information of Owlet, Inc. (the “Company”), and is based solely upon information previously provided by the Company in its public releases, filings and announcements..  The Company’s management may not be able to provide information you request, in observance of U.S. securities laws, including Regulation FD.  This presentation shall not constitute an offer to buy securities of the Company, nor a recommendation to buy any securities of the Company.</a:t>
            </a:r>
            <a:endParaRPr sz="55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5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550" b="1">
                <a:solidFill>
                  <a:schemeClr val="dk1"/>
                </a:solidFill>
              </a:rPr>
              <a:t>Forward-Looking Statements</a:t>
            </a:r>
            <a:endParaRPr sz="5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550">
                <a:solidFill>
                  <a:schemeClr val="dk1"/>
                </a:solidFill>
              </a:rPr>
              <a:t>Certain statements in this presentation may constitute “forward-looking statements” within the meaning of federal securities laws, including the Private Securities Litigation Reform Act of 1995, as amended (the “Reform Act”). Forward-looking statements generally relate to projected or future events or the Company’s projected or future financial, operating or business performance. For example, statements regarding the Company’s financial outlook for future periods, expectations regarding regulatory approvals and other developments with applicable regulatory authorities, the competitive environment in which the Company operates and projected future financial, operating and business performance, including expectations for 2024 and long-term strategies and opportunities, and expected sources and uses of liquidity are forward-looking statements, among others. In some cases, you can identify forward-looking statements by terminology such as “pro forma,” “outlook,” “guidance,” “may,” “should,” “could,”, “might,” “plan,” “possible,” “project,” “strive,” “budget,” “forecast,” “expect,” “intend,” “estimate,” “anticipate,” “believe,” “predict,” “potential,” or “goal,” or the negation or variation thereof or similar terminology. Forward-looking statements are based on the Company’s expectations at the time such statements are made, speak only as of the dates made and are subject to risks, uncertainties and other factors. The Company’s actual results, performance or achievements may differ materially from those expressed or implied by the Company’s forward-looking statements. For all of its forward-looking statements, the Company claims the protection of the safe harbor for forward-looking statements contained in the Reform Act.</a:t>
            </a:r>
            <a:endParaRPr sz="5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550">
                <a:solidFill>
                  <a:schemeClr val="dk1"/>
                </a:solidFill>
              </a:rPr>
              <a:t>The Company’s forward-looking statements are based upon estimates and assumptions that, while considered reasonable by the Company and its management, are inherently uncertain. Factors that may cause actual results, performance or achievements to differ materially from current expectations include, but are not limited to: (1) the Company’s competition and ability to profitably grow and manage growth; (2) the regulatory pathways for the Company’s products and responses from regulators, including the U.S. Food and Drug Administration and similar regulators outside of the United States, as well as legal proceedings and regulatory requirements; (3) risks associated with the Company’s loan and/or other debt agreements, including compliance with debt covenants, restrictions on our ability to raise capital, the impact of our overall debt levels and the Company’s ability to generate sufficient cash flow to meet its debt service obligations and operate its business; (4) the ability of the Company to maintain relationships with customers, manufacturers and suppliers and retain the Company’s management and key employees; (5) changes in applicable laws or regulations; (6) the possibility that the Company may be adversely affected by other economic, business, regulatory, competitive and/or other factors, such as changes in discretionary consumer spending and consumer preferences; (7) the ability of the Company to implement its strategic initiatives, innovate its existing products and adapt to changes in consumer preferences and industry and retail trends; (8) the ability of the Company to acquire, defend and protect its intellectual property and satisfy regulatory requirements, including but not limited torequirements concerning privacy and data protection and risks associated with the Company’s digital platforms and technologies; (9) the impact of and disruption to the Company’s business, financial condition, operations and supply chain due to economic and other conditions beyond the Company’s control, such as health epidemics or pandemics, inflationary pressures, social unrest, hostilities, natural disasters or other catastrophic events; and (10) other risks and uncertainties set forth in the Company’s releases, public statements and/or filings with the Securities and Exchange Commission, including those identified in the “Risk Factors” sections of the Company’s Annual Report on Form 10-K for the year ended December 31, 2023 and subsequent Quarterly Reports on Form 10-Q. Therefore, such statements are not intended to</a:t>
            </a:r>
            <a:endParaRPr sz="5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550">
                <a:solidFill>
                  <a:schemeClr val="dk1"/>
                </a:solidFill>
              </a:rPr>
              <a:t>be a guarantee of the Company’s results, performance or achievements in future periods, and you should not place undue reliance on these forward-looking statements, which are made only as of the date of this presentation. The Company undertakes no obligation to update or revise any forward- looking statements, whether as a result of new information, future events or otherwise, except as required by applicable law.</a:t>
            </a:r>
            <a:endParaRPr sz="550">
              <a:solidFill>
                <a:schemeClr val="dk1"/>
              </a:solidFill>
            </a:endParaRPr>
          </a:p>
          <a:p>
            <a:pPr marL="0" lvl="0" indent="0" algn="l" rtl="0">
              <a:lnSpc>
                <a:spcPct val="115000"/>
              </a:lnSpc>
              <a:spcBef>
                <a:spcPts val="0"/>
              </a:spcBef>
              <a:spcAft>
                <a:spcPts val="0"/>
              </a:spcAft>
              <a:buNone/>
            </a:pPr>
            <a:endParaRPr sz="5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550">
                <a:solidFill>
                  <a:schemeClr val="dk1"/>
                </a:solidFill>
              </a:rPr>
              <a:t>Certain information contained in this presentation may be derived from information provided by industry sources. The Company believes such information is accurate and that the sources from which it has been obtained are reliable. However, the Company cannot guarantee the accuracy of, and has not independently verified, such information. All trademarks, service marks, and trade names appearing in this presentation are the property of their respective holders.</a:t>
            </a:r>
            <a:endParaRPr sz="550">
              <a:solidFill>
                <a:schemeClr val="dk1"/>
              </a:solidFill>
            </a:endParaRPr>
          </a:p>
          <a:p>
            <a:pPr marL="0" lvl="0" indent="0" algn="l" rtl="0">
              <a:lnSpc>
                <a:spcPct val="115000"/>
              </a:lnSpc>
              <a:spcBef>
                <a:spcPts val="0"/>
              </a:spcBef>
              <a:spcAft>
                <a:spcPts val="0"/>
              </a:spcAft>
              <a:buNone/>
            </a:pPr>
            <a:endParaRPr sz="5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550" b="1">
                <a:solidFill>
                  <a:schemeClr val="dk1"/>
                </a:solidFill>
              </a:rPr>
              <a:t>Non-GAAP Financial Measures</a:t>
            </a:r>
            <a:endParaRPr sz="55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550">
                <a:solidFill>
                  <a:schemeClr val="dk1"/>
                </a:solidFill>
              </a:rPr>
              <a:t>In addition to financial measures presented in accordance with U.S. Generally Accepted Accounting Principles (“GAAP”), this presentation also includes certain non-GAAP financial measures, including EBITDA, adjusted EBITDA, adjusted net loss and adjusted net loss per share. The Company uses such non-GAAP financial measures as internal measures of business operating performance and as performance measures for benchmarking against the Company’s peers and competitors. The Company believes its presentation of EBITDA, adjusted EBITDA, adjusted net loss and adjusted net loss per share provide a meaningful perspective of the underlying operating performance of our current business and enables investors to better understand and evaluate our historical and prospective operating performance. The Company believes that these non-GAAP financial measures are important supplemental measures of operating performance because they exclude items that vary from period to period without correlation to our core operating performance and highlight trends in our business that may not otherwise be apparent when relying solely on GAAP financial measures. Due to the nature of the items being excluded, such items do not reflect future gains, losses, expenses or benefits and are not indicative of the Company’s future operating performance. The Company believes investors, analysts and other interested parties use EBITDA, adjusted EBITDA, adjusted net loss and adjusted net loss per share in evaluating issuers, and the presentation of these measures facilitates a comparative assessment of the Company’s operating performance in addition to the Company’s performance based on GAAP results. The Company’s non-GAAP financial measures should not be considered as an alternative to net loss or net loss per share as a measure of financial performance or any other performance measure derived in accordance with GAAP, and should not be construed as an inference that the Company’s future results will be unaffected by unusual or non-recurring items. EBITDA is defined as net loss adjusted for income tax provision, interest expense, interest income, and depreciation and amortization. Adjusted EBITDA is defined as net loss adjusted for income tax provision, interest expense, interest income, depreciation and amortization, warrant liability adjustments, stock-based compensation and transaction costs. Adjusted net loss is defined as net loss adjusted for warrant liability adjustments, stock-based compensation and transaction costs. Adjusted loss per share is defined as adjusted net loss divided by weighted-average shares of common stock. EBITDA, adjusted EBITDA, adjusted net loss and adjusted net loss per share are not recognized terms under GAAP, and the Company’s presentation of these non-GAAP financial measures does not replace the presentation of the Company’s financial results in accordance with GAAP. Because all companies do not use EBITDA, adjusted EBITDA, adjusted net loss and adjusted net loss per share (and similarly titled financial measures) in the same way, those measures as used by other companies may not be consistent with the way the Company calculates such measures. The non-GAAP financial measures included in this presentation should not be construed as substitutes for or better indicators of the Company’s performance than the most directly comparable GAAP financial measures. The Company provides a reconciliation of certain historical non-GAAP measures to the most directly comparable GAAP measures, which is available in the earnings press release for the relevant period and in the appendix of this presentation. </a:t>
            </a:r>
            <a:endParaRPr sz="550">
              <a:solidFill>
                <a:schemeClr val="dk1"/>
              </a:solidFill>
            </a:endParaRPr>
          </a:p>
          <a:p>
            <a:pPr marL="0" lvl="0" indent="0" algn="l" rtl="0">
              <a:spcBef>
                <a:spcPts val="0"/>
              </a:spcBef>
              <a:spcAft>
                <a:spcPts val="0"/>
              </a:spcAft>
              <a:buNone/>
            </a:pPr>
            <a:endParaRPr sz="600" b="1"/>
          </a:p>
        </p:txBody>
      </p:sp>
      <p:sp>
        <p:nvSpPr>
          <p:cNvPr id="168" name="Google Shape;168;p38"/>
          <p:cNvSpPr txBox="1"/>
          <p:nvPr/>
        </p:nvSpPr>
        <p:spPr>
          <a:xfrm>
            <a:off x="0" y="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Source Sans Pro"/>
                <a:ea typeface="Source Sans Pro"/>
                <a:cs typeface="Source Sans Pro"/>
                <a:sym typeface="Source Sans Pro"/>
              </a:rPr>
              <a:t>Disclaimer</a:t>
            </a:r>
            <a:endParaRPr sz="2000">
              <a:solidFill>
                <a:schemeClr val="dk2"/>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AF8"/>
        </a:solidFill>
        <a:effectLst/>
      </p:bgPr>
    </p:bg>
    <p:spTree>
      <p:nvGrpSpPr>
        <p:cNvPr id="1" name="Shape 172"/>
        <p:cNvGrpSpPr/>
        <p:nvPr/>
      </p:nvGrpSpPr>
      <p:grpSpPr>
        <a:xfrm>
          <a:off x="0" y="0"/>
          <a:ext cx="0" cy="0"/>
          <a:chOff x="0" y="0"/>
          <a:chExt cx="0" cy="0"/>
        </a:xfrm>
      </p:grpSpPr>
      <p:sp>
        <p:nvSpPr>
          <p:cNvPr id="173" name="Google Shape;173;p39"/>
          <p:cNvSpPr txBox="1"/>
          <p:nvPr/>
        </p:nvSpPr>
        <p:spPr>
          <a:xfrm>
            <a:off x="7745275" y="109150"/>
            <a:ext cx="12942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 </a:t>
            </a:r>
            <a:fld id="{00000000-1234-1234-1234-123412341234}" type="slidenum">
              <a:rPr lang="en" sz="600" b="1">
                <a:solidFill>
                  <a:srgbClr val="1C494F"/>
                </a:solidFill>
                <a:latin typeface="Source Sans Pro"/>
                <a:ea typeface="Source Sans Pro"/>
                <a:cs typeface="Source Sans Pro"/>
                <a:sym typeface="Source Sans Pro"/>
              </a:rPr>
              <a:t>3</a:t>
            </a:fld>
            <a:endParaRPr sz="600" b="1">
              <a:solidFill>
                <a:srgbClr val="1C494F"/>
              </a:solidFill>
              <a:latin typeface="Source Sans Pro"/>
              <a:ea typeface="Source Sans Pro"/>
              <a:cs typeface="Source Sans Pro"/>
              <a:sym typeface="Source Sans Pro"/>
            </a:endParaRPr>
          </a:p>
        </p:txBody>
      </p:sp>
      <p:sp>
        <p:nvSpPr>
          <p:cNvPr id="174" name="Google Shape;174;p39"/>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
        <p:nvSpPr>
          <p:cNvPr id="175" name="Google Shape;175;p39"/>
          <p:cNvSpPr txBox="1"/>
          <p:nvPr/>
        </p:nvSpPr>
        <p:spPr>
          <a:xfrm>
            <a:off x="201000" y="375550"/>
            <a:ext cx="6645000" cy="889200"/>
          </a:xfrm>
          <a:prstGeom prst="rect">
            <a:avLst/>
          </a:prstGeom>
          <a:noFill/>
          <a:ln>
            <a:noFill/>
          </a:ln>
          <a:effectLst>
            <a:outerShdw blurRad="57150" dist="19050" dir="5400000" algn="bl" rotWithShape="0">
              <a:srgbClr val="DAE7EA">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1C494F"/>
                </a:solidFill>
                <a:latin typeface="Source Serif Pro"/>
                <a:ea typeface="Source Serif Pro"/>
                <a:cs typeface="Source Serif Pro"/>
                <a:sym typeface="Source Serif Pro"/>
              </a:rPr>
              <a:t>140M Babies Born Each Year Globally</a:t>
            </a:r>
            <a:r>
              <a:rPr lang="en" sz="2200" baseline="30000">
                <a:solidFill>
                  <a:srgbClr val="1C494F"/>
                </a:solidFill>
                <a:latin typeface="Source Serif Pro"/>
                <a:ea typeface="Source Serif Pro"/>
                <a:cs typeface="Source Serif Pro"/>
                <a:sym typeface="Source Serif Pro"/>
              </a:rPr>
              <a:t>(1)</a:t>
            </a:r>
            <a:r>
              <a:rPr lang="en" sz="2200">
                <a:solidFill>
                  <a:srgbClr val="1C494F"/>
                </a:solidFill>
                <a:latin typeface="Source Serif Pro"/>
                <a:ea typeface="Source Serif Pro"/>
                <a:cs typeface="Source Serif Pro"/>
                <a:sym typeface="Source Serif Pro"/>
              </a:rPr>
              <a:t> - </a:t>
            </a:r>
            <a:endParaRPr sz="2200">
              <a:solidFill>
                <a:srgbClr val="1C494F"/>
              </a:solidFill>
              <a:latin typeface="Source Serif Pro"/>
              <a:ea typeface="Source Serif Pro"/>
              <a:cs typeface="Source Serif Pro"/>
              <a:sym typeface="Source Serif Pro"/>
            </a:endParaRPr>
          </a:p>
          <a:p>
            <a:pPr marL="0" lvl="0" indent="0" algn="l" rtl="0">
              <a:spcBef>
                <a:spcPts val="0"/>
              </a:spcBef>
              <a:spcAft>
                <a:spcPts val="0"/>
              </a:spcAft>
              <a:buNone/>
            </a:pPr>
            <a:r>
              <a:rPr lang="en" sz="2200">
                <a:solidFill>
                  <a:srgbClr val="1C494F"/>
                </a:solidFill>
                <a:latin typeface="Source Serif Pro"/>
                <a:ea typeface="Source Serif Pro"/>
                <a:cs typeface="Source Serif Pro"/>
                <a:sym typeface="Source Serif Pro"/>
              </a:rPr>
              <a:t>Every Parent Has The Same Questions &amp; Concerns</a:t>
            </a:r>
            <a:endParaRPr sz="2200">
              <a:solidFill>
                <a:srgbClr val="1C494F"/>
              </a:solidFill>
              <a:latin typeface="Source Serif Pro"/>
              <a:ea typeface="Source Serif Pro"/>
              <a:cs typeface="Source Serif Pro"/>
              <a:sym typeface="Source Serif Pro"/>
            </a:endParaRPr>
          </a:p>
        </p:txBody>
      </p:sp>
      <p:sp>
        <p:nvSpPr>
          <p:cNvPr id="176" name="Google Shape;176;p39"/>
          <p:cNvSpPr/>
          <p:nvPr/>
        </p:nvSpPr>
        <p:spPr>
          <a:xfrm>
            <a:off x="285875" y="1334375"/>
            <a:ext cx="2537700" cy="2819400"/>
          </a:xfrm>
          <a:prstGeom prst="roundRect">
            <a:avLst>
              <a:gd name="adj" fmla="val 16667"/>
            </a:avLst>
          </a:prstGeom>
          <a:solidFill>
            <a:srgbClr val="E1DEE9">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 name="Google Shape;177;p39"/>
          <p:cNvSpPr txBox="1"/>
          <p:nvPr/>
        </p:nvSpPr>
        <p:spPr>
          <a:xfrm>
            <a:off x="476225" y="1452400"/>
            <a:ext cx="2142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1C494E"/>
                </a:solidFill>
                <a:latin typeface="Source Serif Pro"/>
                <a:ea typeface="Source Serif Pro"/>
                <a:cs typeface="Source Serif Pro"/>
                <a:sym typeface="Source Serif Pro"/>
              </a:rPr>
              <a:t>Safety*</a:t>
            </a:r>
            <a:endParaRPr sz="1600">
              <a:solidFill>
                <a:srgbClr val="1C494E"/>
              </a:solidFill>
              <a:latin typeface="Source Serif Pro"/>
              <a:ea typeface="Source Serif Pro"/>
              <a:cs typeface="Source Serif Pro"/>
              <a:sym typeface="Source Serif Pro"/>
            </a:endParaRPr>
          </a:p>
        </p:txBody>
      </p:sp>
      <p:sp>
        <p:nvSpPr>
          <p:cNvPr id="178" name="Google Shape;178;p39"/>
          <p:cNvSpPr txBox="1"/>
          <p:nvPr/>
        </p:nvSpPr>
        <p:spPr>
          <a:xfrm>
            <a:off x="476225" y="1742700"/>
            <a:ext cx="2142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1C494E"/>
                </a:solidFill>
                <a:latin typeface="Source Sans Pro"/>
                <a:ea typeface="Source Sans Pro"/>
                <a:cs typeface="Source Sans Pro"/>
                <a:sym typeface="Source Sans Pro"/>
              </a:rPr>
              <a:t>Are they breathing?</a:t>
            </a:r>
            <a:endParaRPr sz="1300">
              <a:solidFill>
                <a:srgbClr val="1C494E"/>
              </a:solidFill>
              <a:latin typeface="Source Sans Pro"/>
              <a:ea typeface="Source Sans Pro"/>
              <a:cs typeface="Source Sans Pro"/>
              <a:sym typeface="Source Sans Pro"/>
            </a:endParaRPr>
          </a:p>
        </p:txBody>
      </p:sp>
      <p:pic>
        <p:nvPicPr>
          <p:cNvPr id="179" name="Google Shape;179;p39"/>
          <p:cNvPicPr preferRelativeResize="0"/>
          <p:nvPr/>
        </p:nvPicPr>
        <p:blipFill rotWithShape="1">
          <a:blip r:embed="rId3">
            <a:alphaModFix/>
          </a:blip>
          <a:srcRect l="6331" t="26850" r="973" b="12484"/>
          <a:stretch/>
        </p:blipFill>
        <p:spPr>
          <a:xfrm>
            <a:off x="388675" y="2175400"/>
            <a:ext cx="2352300" cy="1026600"/>
          </a:xfrm>
          <a:prstGeom prst="roundRect">
            <a:avLst>
              <a:gd name="adj" fmla="val 16526"/>
            </a:avLst>
          </a:prstGeom>
          <a:noFill/>
          <a:ln>
            <a:noFill/>
          </a:ln>
        </p:spPr>
      </p:pic>
      <p:sp>
        <p:nvSpPr>
          <p:cNvPr id="180" name="Google Shape;180;p39"/>
          <p:cNvSpPr txBox="1"/>
          <p:nvPr/>
        </p:nvSpPr>
        <p:spPr>
          <a:xfrm>
            <a:off x="388925" y="3282050"/>
            <a:ext cx="2142600" cy="431100"/>
          </a:xfrm>
          <a:prstGeom prst="rect">
            <a:avLst/>
          </a:prstGeom>
          <a:noFill/>
          <a:ln>
            <a:noFill/>
          </a:ln>
        </p:spPr>
        <p:txBody>
          <a:bodyPr spcFirstLastPara="1" wrap="square" lIns="91425" tIns="91425" rIns="91425" bIns="91425" anchor="t" anchorCtr="0">
            <a:spAutoFit/>
          </a:bodyPr>
          <a:lstStyle/>
          <a:p>
            <a:pPr marL="139700" lvl="0" indent="-114300" algn="l" rtl="0">
              <a:spcBef>
                <a:spcPts val="300"/>
              </a:spcBef>
              <a:spcAft>
                <a:spcPts val="0"/>
              </a:spcAft>
              <a:buClr>
                <a:srgbClr val="1C494E"/>
              </a:buClr>
              <a:buSzPts val="800"/>
              <a:buFont typeface="Source Sans Pro"/>
              <a:buChar char="•"/>
            </a:pPr>
            <a:r>
              <a:rPr lang="en" sz="800">
                <a:solidFill>
                  <a:srgbClr val="1C494E"/>
                </a:solidFill>
                <a:latin typeface="Source Sans Pro"/>
                <a:ea typeface="Source Sans Pro"/>
                <a:cs typeface="Source Sans Pro"/>
                <a:sym typeface="Source Sans Pro"/>
              </a:rPr>
              <a:t>SIDS: #1 cause of death in infants 1-12 months old</a:t>
            </a:r>
            <a:r>
              <a:rPr lang="en" sz="800" baseline="30000">
                <a:solidFill>
                  <a:srgbClr val="1C494E"/>
                </a:solidFill>
                <a:latin typeface="Source Sans Pro"/>
                <a:ea typeface="Source Sans Pro"/>
                <a:cs typeface="Source Sans Pro"/>
                <a:sym typeface="Source Sans Pro"/>
              </a:rPr>
              <a:t>(2)</a:t>
            </a:r>
            <a:endParaRPr sz="1100">
              <a:solidFill>
                <a:srgbClr val="1C494E"/>
              </a:solidFill>
            </a:endParaRPr>
          </a:p>
        </p:txBody>
      </p:sp>
      <p:sp>
        <p:nvSpPr>
          <p:cNvPr id="181" name="Google Shape;181;p39"/>
          <p:cNvSpPr txBox="1"/>
          <p:nvPr/>
        </p:nvSpPr>
        <p:spPr>
          <a:xfrm>
            <a:off x="159825" y="4153775"/>
            <a:ext cx="8652300" cy="989700"/>
          </a:xfrm>
          <a:prstGeom prst="rect">
            <a:avLst/>
          </a:prstGeom>
          <a:noFill/>
          <a:ln>
            <a:noFill/>
          </a:ln>
        </p:spPr>
        <p:txBody>
          <a:bodyPr spcFirstLastPara="1" wrap="square" lIns="0" tIns="0" rIns="0" bIns="0" anchor="b" anchorCtr="0">
            <a:noAutofit/>
          </a:bodyPr>
          <a:lstStyle/>
          <a:p>
            <a:pPr marL="190500" marR="0" lvl="0" indent="-190500" algn="l" rtl="0">
              <a:spcBef>
                <a:spcPts val="0"/>
              </a:spcBef>
              <a:spcAft>
                <a:spcPts val="0"/>
              </a:spcAft>
              <a:buNone/>
            </a:pPr>
            <a:r>
              <a:rPr lang="en" sz="600" i="1">
                <a:solidFill>
                  <a:srgbClr val="B7B7B7"/>
                </a:solidFill>
                <a:latin typeface="Calibri"/>
                <a:ea typeface="Calibri"/>
                <a:cs typeface="Calibri"/>
                <a:sym typeface="Calibri"/>
              </a:rPr>
              <a:t>____________________</a:t>
            </a:r>
            <a:endParaRPr sz="1200">
              <a:solidFill>
                <a:srgbClr val="B7B7B7"/>
              </a:solidFill>
              <a:latin typeface="Calibri"/>
              <a:ea typeface="Calibri"/>
              <a:cs typeface="Calibri"/>
              <a:sym typeface="Calibri"/>
            </a:endParaRPr>
          </a:p>
          <a:p>
            <a:pPr marL="0" marR="0" lvl="0" indent="0" algn="l" rtl="0">
              <a:spcBef>
                <a:spcPts val="0"/>
              </a:spcBef>
              <a:spcAft>
                <a:spcPts val="0"/>
              </a:spcAft>
              <a:buNone/>
            </a:pPr>
            <a:r>
              <a:rPr lang="en" sz="600" i="1">
                <a:solidFill>
                  <a:srgbClr val="B7B7B7"/>
                </a:solidFill>
                <a:latin typeface="Calibri"/>
                <a:ea typeface="Calibri"/>
                <a:cs typeface="Calibri"/>
                <a:sym typeface="Calibri"/>
              </a:rPr>
              <a:t>Sources: </a:t>
            </a:r>
            <a:endParaRPr sz="600" i="1">
              <a:solidFill>
                <a:srgbClr val="B7B7B7"/>
              </a:solidFill>
              <a:latin typeface="Calibri"/>
              <a:ea typeface="Calibri"/>
              <a:cs typeface="Calibri"/>
              <a:sym typeface="Calibri"/>
            </a:endParaRPr>
          </a:p>
          <a:p>
            <a:pPr marL="457200" lvl="0" indent="-266700" algn="l" rtl="0">
              <a:spcBef>
                <a:spcPts val="0"/>
              </a:spcBef>
              <a:spcAft>
                <a:spcPts val="0"/>
              </a:spcAft>
              <a:buClr>
                <a:srgbClr val="B7B7B7"/>
              </a:buClr>
              <a:buSzPts val="600"/>
              <a:buFont typeface="Calibri"/>
              <a:buAutoNum type="arabicParenBoth"/>
            </a:pPr>
            <a:r>
              <a:rPr lang="en" sz="600" i="1">
                <a:solidFill>
                  <a:srgbClr val="B7B7B7"/>
                </a:solidFill>
                <a:latin typeface="Calibri"/>
                <a:ea typeface="Calibri"/>
                <a:cs typeface="Calibri"/>
                <a:sym typeface="Calibri"/>
              </a:rPr>
              <a:t>2022 - </a:t>
            </a:r>
            <a:r>
              <a:rPr lang="en" sz="600" i="1" u="sng">
                <a:solidFill>
                  <a:schemeClr val="hlink"/>
                </a:solidFill>
                <a:highlight>
                  <a:srgbClr val="FFFFFF"/>
                </a:highlight>
                <a:latin typeface="Calibri"/>
                <a:ea typeface="Calibri"/>
                <a:cs typeface="Calibri"/>
                <a:sym typeface="Calibri"/>
                <a:hlinkClick r:id="rId4"/>
              </a:rPr>
              <a:t>https://population.un.org/wpp/Download/</a:t>
            </a:r>
            <a:r>
              <a:rPr lang="en" sz="600" i="1">
                <a:solidFill>
                  <a:srgbClr val="B7B7B7"/>
                </a:solidFill>
                <a:latin typeface="Calibri"/>
                <a:ea typeface="Calibri"/>
                <a:cs typeface="Calibri"/>
                <a:sym typeface="Calibri"/>
              </a:rPr>
              <a:t> </a:t>
            </a:r>
            <a:endParaRPr sz="600" i="1">
              <a:solidFill>
                <a:srgbClr val="B7B7B7"/>
              </a:solidFill>
              <a:latin typeface="Calibri"/>
              <a:ea typeface="Calibri"/>
              <a:cs typeface="Calibri"/>
              <a:sym typeface="Calibri"/>
            </a:endParaRPr>
          </a:p>
          <a:p>
            <a:pPr marL="457200" lvl="0" indent="-266700" algn="l" rtl="0">
              <a:spcBef>
                <a:spcPts val="0"/>
              </a:spcBef>
              <a:spcAft>
                <a:spcPts val="0"/>
              </a:spcAft>
              <a:buClr>
                <a:srgbClr val="B7B7B7"/>
              </a:buClr>
              <a:buSzPts val="600"/>
              <a:buFont typeface="Calibri"/>
              <a:buAutoNum type="arabicParenBoth"/>
            </a:pPr>
            <a:r>
              <a:rPr lang="en" sz="600" i="1">
                <a:solidFill>
                  <a:srgbClr val="B7B7B7"/>
                </a:solidFill>
                <a:latin typeface="Calibri"/>
                <a:ea typeface="Calibri"/>
                <a:cs typeface="Calibri"/>
                <a:sym typeface="Calibri"/>
              </a:rPr>
              <a:t>2011 - </a:t>
            </a:r>
            <a:r>
              <a:rPr lang="en" sz="600" i="1">
                <a:solidFill>
                  <a:srgbClr val="B7B7B7"/>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https://www.ncemch.org/suid-sids/statistics/index.php</a:t>
            </a:r>
            <a:endParaRPr sz="600" i="1">
              <a:solidFill>
                <a:srgbClr val="B7B7B7"/>
              </a:solidFill>
              <a:latin typeface="Calibri"/>
              <a:ea typeface="Calibri"/>
              <a:cs typeface="Calibri"/>
              <a:sym typeface="Calibri"/>
            </a:endParaRPr>
          </a:p>
          <a:p>
            <a:pPr marL="457200" lvl="0" indent="-266700" algn="l" rtl="0">
              <a:spcBef>
                <a:spcPts val="0"/>
              </a:spcBef>
              <a:spcAft>
                <a:spcPts val="0"/>
              </a:spcAft>
              <a:buClr>
                <a:srgbClr val="B7B7B7"/>
              </a:buClr>
              <a:buSzPts val="600"/>
              <a:buFont typeface="Calibri"/>
              <a:buAutoNum type="arabicParenBoth"/>
            </a:pPr>
            <a:r>
              <a:rPr lang="en" sz="600" i="1">
                <a:solidFill>
                  <a:srgbClr val="B7B7B7"/>
                </a:solidFill>
                <a:latin typeface="Calibri"/>
                <a:ea typeface="Calibri"/>
                <a:cs typeface="Calibri"/>
                <a:sym typeface="Calibri"/>
              </a:rPr>
              <a:t>2015 - </a:t>
            </a:r>
            <a:r>
              <a:rPr lang="en" sz="600" i="1">
                <a:solidFill>
                  <a:srgbClr val="121212"/>
                </a:solidFill>
                <a:highlight>
                  <a:srgbClr val="FFFFFF"/>
                </a:highlight>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https://www.ncbi.nlm.nih.gov/books/NBK526418/</a:t>
            </a:r>
            <a:endParaRPr sz="600" i="1">
              <a:solidFill>
                <a:srgbClr val="B7B7B7"/>
              </a:solidFill>
              <a:latin typeface="Calibri"/>
              <a:ea typeface="Calibri"/>
              <a:cs typeface="Calibri"/>
              <a:sym typeface="Calibri"/>
            </a:endParaRPr>
          </a:p>
          <a:p>
            <a:pPr marL="457200" lvl="0" indent="-266700" algn="l" rtl="0">
              <a:spcBef>
                <a:spcPts val="0"/>
              </a:spcBef>
              <a:spcAft>
                <a:spcPts val="0"/>
              </a:spcAft>
              <a:buClr>
                <a:srgbClr val="B7B7B7"/>
              </a:buClr>
              <a:buSzPts val="600"/>
              <a:buFont typeface="Calibri"/>
              <a:buAutoNum type="arabicParenBoth"/>
            </a:pPr>
            <a:r>
              <a:rPr lang="en" sz="600" i="1">
                <a:solidFill>
                  <a:srgbClr val="B7B7B7"/>
                </a:solidFill>
                <a:latin typeface="Calibri"/>
                <a:ea typeface="Calibri"/>
                <a:cs typeface="Calibri"/>
                <a:sym typeface="Calibri"/>
              </a:rPr>
              <a:t>2015 - </a:t>
            </a:r>
            <a:r>
              <a:rPr lang="en" sz="600" i="1">
                <a:solidFill>
                  <a:srgbClr val="B7B7B7"/>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https://www.ncbi.nlm.nih.gov/books/NBK526418/</a:t>
            </a:r>
            <a:r>
              <a:rPr lang="en" sz="600" i="1">
                <a:solidFill>
                  <a:srgbClr val="B7B7B7"/>
                </a:solidFill>
                <a:latin typeface="Calibri"/>
                <a:ea typeface="Calibri"/>
                <a:cs typeface="Calibri"/>
                <a:sym typeface="Calibri"/>
              </a:rPr>
              <a:t> </a:t>
            </a:r>
            <a:endParaRPr sz="600" i="1">
              <a:solidFill>
                <a:srgbClr val="B7B7B7"/>
              </a:solidFill>
              <a:latin typeface="Calibri"/>
              <a:ea typeface="Calibri"/>
              <a:cs typeface="Calibri"/>
              <a:sym typeface="Calibri"/>
            </a:endParaRPr>
          </a:p>
          <a:p>
            <a:pPr marL="457200" lvl="0" indent="-266700" algn="l" rtl="0">
              <a:spcBef>
                <a:spcPts val="0"/>
              </a:spcBef>
              <a:spcAft>
                <a:spcPts val="0"/>
              </a:spcAft>
              <a:buClr>
                <a:srgbClr val="B7B7B7"/>
              </a:buClr>
              <a:buSzPts val="600"/>
              <a:buFont typeface="Calibri"/>
              <a:buAutoNum type="arabicParenBoth"/>
            </a:pPr>
            <a:r>
              <a:rPr lang="en" sz="600" i="1">
                <a:solidFill>
                  <a:srgbClr val="B7B7B7"/>
                </a:solidFill>
                <a:latin typeface="Calibri"/>
                <a:ea typeface="Calibri"/>
                <a:cs typeface="Calibri"/>
                <a:sym typeface="Calibri"/>
              </a:rPr>
              <a:t>2021 https://www.parents.com/news/survey-shows-parents-lose-a-total-of-133-nights-of-sleep-in-babys-first-year/</a:t>
            </a:r>
            <a:endParaRPr sz="600" i="1">
              <a:solidFill>
                <a:srgbClr val="B7B7B7"/>
              </a:solidFill>
              <a:latin typeface="Calibri"/>
              <a:ea typeface="Calibri"/>
              <a:cs typeface="Calibri"/>
              <a:sym typeface="Calibri"/>
            </a:endParaRPr>
          </a:p>
          <a:p>
            <a:pPr marL="457200" lvl="0" indent="-266700" algn="l" rtl="0">
              <a:spcBef>
                <a:spcPts val="0"/>
              </a:spcBef>
              <a:spcAft>
                <a:spcPts val="0"/>
              </a:spcAft>
              <a:buClr>
                <a:srgbClr val="B7B7B7"/>
              </a:buClr>
              <a:buSzPts val="600"/>
              <a:buFont typeface="Calibri"/>
              <a:buAutoNum type="arabicParenBoth"/>
            </a:pPr>
            <a:r>
              <a:rPr lang="en" sz="600" i="1">
                <a:solidFill>
                  <a:srgbClr val="B7B7B7"/>
                </a:solidFill>
                <a:uFill>
                  <a:noFill/>
                </a:u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https://www.healthline.com/health/parenting/new-parent-sleep-study</a:t>
            </a:r>
            <a:endParaRPr sz="600" i="1">
              <a:solidFill>
                <a:srgbClr val="B7B7B7"/>
              </a:solidFill>
              <a:latin typeface="Calibri"/>
              <a:ea typeface="Calibri"/>
              <a:cs typeface="Calibri"/>
              <a:sym typeface="Calibri"/>
            </a:endParaRPr>
          </a:p>
          <a:p>
            <a:pPr marL="0" marR="0" lvl="0" indent="0" algn="l" rtl="0">
              <a:spcBef>
                <a:spcPts val="0"/>
              </a:spcBef>
              <a:spcAft>
                <a:spcPts val="0"/>
              </a:spcAft>
              <a:buNone/>
            </a:pPr>
            <a:endParaRPr sz="850" b="1" i="1">
              <a:solidFill>
                <a:srgbClr val="B7B7B7"/>
              </a:solidFill>
              <a:latin typeface="Source Sans Pro"/>
              <a:ea typeface="Source Sans Pro"/>
              <a:cs typeface="Source Sans Pro"/>
              <a:sym typeface="Source Sans Pro"/>
            </a:endParaRPr>
          </a:p>
        </p:txBody>
      </p:sp>
      <p:sp>
        <p:nvSpPr>
          <p:cNvPr id="182" name="Google Shape;182;p39"/>
          <p:cNvSpPr/>
          <p:nvPr/>
        </p:nvSpPr>
        <p:spPr>
          <a:xfrm>
            <a:off x="3280150" y="1334375"/>
            <a:ext cx="2537700" cy="2819400"/>
          </a:xfrm>
          <a:prstGeom prst="roundRect">
            <a:avLst>
              <a:gd name="adj" fmla="val 16667"/>
            </a:avLst>
          </a:prstGeom>
          <a:solidFill>
            <a:srgbClr val="E1DEE9">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39"/>
          <p:cNvSpPr txBox="1"/>
          <p:nvPr/>
        </p:nvSpPr>
        <p:spPr>
          <a:xfrm>
            <a:off x="3488619" y="1452401"/>
            <a:ext cx="2128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1C494E"/>
                </a:solidFill>
                <a:latin typeface="Source Serif Pro"/>
                <a:ea typeface="Source Serif Pro"/>
                <a:cs typeface="Source Serif Pro"/>
                <a:sym typeface="Source Serif Pro"/>
              </a:rPr>
              <a:t>Sickness*</a:t>
            </a:r>
            <a:endParaRPr sz="1600">
              <a:solidFill>
                <a:srgbClr val="1C494E"/>
              </a:solidFill>
              <a:latin typeface="Source Serif Pro"/>
              <a:ea typeface="Source Serif Pro"/>
              <a:cs typeface="Source Serif Pro"/>
              <a:sym typeface="Source Serif Pro"/>
            </a:endParaRPr>
          </a:p>
        </p:txBody>
      </p:sp>
      <p:sp>
        <p:nvSpPr>
          <p:cNvPr id="184" name="Google Shape;184;p39"/>
          <p:cNvSpPr txBox="1"/>
          <p:nvPr/>
        </p:nvSpPr>
        <p:spPr>
          <a:xfrm>
            <a:off x="3481169" y="1742690"/>
            <a:ext cx="2128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1C494E"/>
                </a:solidFill>
                <a:latin typeface="Source Sans Pro"/>
                <a:ea typeface="Source Sans Pro"/>
                <a:cs typeface="Source Sans Pro"/>
                <a:sym typeface="Source Sans Pro"/>
              </a:rPr>
              <a:t>When should I call my doctor?</a:t>
            </a:r>
            <a:endParaRPr sz="1300">
              <a:solidFill>
                <a:srgbClr val="1C494E"/>
              </a:solidFill>
              <a:latin typeface="Source Sans Pro"/>
              <a:ea typeface="Source Sans Pro"/>
              <a:cs typeface="Source Sans Pro"/>
              <a:sym typeface="Source Sans Pro"/>
            </a:endParaRPr>
          </a:p>
        </p:txBody>
      </p:sp>
      <p:pic>
        <p:nvPicPr>
          <p:cNvPr id="185" name="Google Shape;185;p39"/>
          <p:cNvPicPr preferRelativeResize="0"/>
          <p:nvPr/>
        </p:nvPicPr>
        <p:blipFill rotWithShape="1">
          <a:blip r:embed="rId9">
            <a:alphaModFix/>
          </a:blip>
          <a:srcRect t="3968" r="941" b="32543"/>
          <a:stretch/>
        </p:blipFill>
        <p:spPr>
          <a:xfrm>
            <a:off x="3372651" y="2312800"/>
            <a:ext cx="2352300" cy="889200"/>
          </a:xfrm>
          <a:prstGeom prst="roundRect">
            <a:avLst>
              <a:gd name="adj" fmla="val 16526"/>
            </a:avLst>
          </a:prstGeom>
          <a:noFill/>
          <a:ln>
            <a:noFill/>
          </a:ln>
        </p:spPr>
      </p:pic>
      <p:sp>
        <p:nvSpPr>
          <p:cNvPr id="186" name="Google Shape;186;p39"/>
          <p:cNvSpPr txBox="1"/>
          <p:nvPr/>
        </p:nvSpPr>
        <p:spPr>
          <a:xfrm>
            <a:off x="3372763" y="3282050"/>
            <a:ext cx="2142600" cy="838800"/>
          </a:xfrm>
          <a:prstGeom prst="rect">
            <a:avLst/>
          </a:prstGeom>
          <a:noFill/>
          <a:ln>
            <a:noFill/>
          </a:ln>
        </p:spPr>
        <p:txBody>
          <a:bodyPr spcFirstLastPara="1" wrap="square" lIns="91425" tIns="91425" rIns="91425" bIns="91425" anchor="t" anchorCtr="0">
            <a:spAutoFit/>
          </a:bodyPr>
          <a:lstStyle/>
          <a:p>
            <a:pPr marL="393700" lvl="0" indent="-254000" algn="l" rtl="0">
              <a:spcBef>
                <a:spcPts val="300"/>
              </a:spcBef>
              <a:spcAft>
                <a:spcPts val="0"/>
              </a:spcAft>
              <a:buClr>
                <a:srgbClr val="204B52"/>
              </a:buClr>
              <a:buSzPts val="800"/>
              <a:buFont typeface="Source Sans Pro"/>
              <a:buChar char="•"/>
            </a:pPr>
            <a:r>
              <a:rPr lang="en" sz="800">
                <a:solidFill>
                  <a:srgbClr val="204B52"/>
                </a:solidFill>
                <a:latin typeface="Source Sans Pro"/>
                <a:ea typeface="Source Sans Pro"/>
                <a:cs typeface="Source Sans Pro"/>
                <a:sym typeface="Source Sans Pro"/>
              </a:rPr>
              <a:t>Infant parents experience more than three million emergency care visits per year.</a:t>
            </a:r>
            <a:r>
              <a:rPr lang="en" sz="800" baseline="30000">
                <a:solidFill>
                  <a:srgbClr val="204B52"/>
                </a:solidFill>
                <a:latin typeface="Source Sans Pro"/>
                <a:ea typeface="Source Sans Pro"/>
                <a:cs typeface="Source Sans Pro"/>
                <a:sym typeface="Source Sans Pro"/>
              </a:rPr>
              <a:t>(3)</a:t>
            </a:r>
            <a:endParaRPr sz="800">
              <a:solidFill>
                <a:srgbClr val="204B52"/>
              </a:solidFill>
              <a:latin typeface="Source Sans Pro"/>
              <a:ea typeface="Source Sans Pro"/>
              <a:cs typeface="Source Sans Pro"/>
              <a:sym typeface="Source Sans Pro"/>
            </a:endParaRPr>
          </a:p>
          <a:p>
            <a:pPr marL="393700" lvl="0" indent="-254000" algn="l" rtl="0">
              <a:spcBef>
                <a:spcPts val="300"/>
              </a:spcBef>
              <a:spcAft>
                <a:spcPts val="0"/>
              </a:spcAft>
              <a:buClr>
                <a:srgbClr val="204B52"/>
              </a:buClr>
              <a:buSzPts val="800"/>
              <a:buFont typeface="Source Sans Pro"/>
              <a:buChar char="•"/>
            </a:pPr>
            <a:r>
              <a:rPr lang="en" sz="800">
                <a:solidFill>
                  <a:srgbClr val="204B52"/>
                </a:solidFill>
                <a:latin typeface="Source Sans Pro"/>
                <a:ea typeface="Source Sans Pro"/>
                <a:cs typeface="Source Sans Pro"/>
                <a:sym typeface="Source Sans Pro"/>
              </a:rPr>
              <a:t>Respiratory issues--#1 reason for pediatric ER visits</a:t>
            </a:r>
            <a:r>
              <a:rPr lang="en" sz="800" baseline="30000">
                <a:solidFill>
                  <a:srgbClr val="204B52"/>
                </a:solidFill>
                <a:latin typeface="Source Sans Pro"/>
                <a:ea typeface="Source Sans Pro"/>
                <a:cs typeface="Source Sans Pro"/>
                <a:sym typeface="Source Sans Pro"/>
              </a:rPr>
              <a:t>(4)</a:t>
            </a:r>
            <a:endParaRPr sz="800">
              <a:solidFill>
                <a:srgbClr val="204B52"/>
              </a:solidFill>
              <a:latin typeface="Source Sans Pro"/>
              <a:ea typeface="Source Sans Pro"/>
              <a:cs typeface="Source Sans Pro"/>
              <a:sym typeface="Source Sans Pro"/>
            </a:endParaRPr>
          </a:p>
        </p:txBody>
      </p:sp>
      <p:sp>
        <p:nvSpPr>
          <p:cNvPr id="187" name="Google Shape;187;p39"/>
          <p:cNvSpPr/>
          <p:nvPr/>
        </p:nvSpPr>
        <p:spPr>
          <a:xfrm>
            <a:off x="6274425" y="1334375"/>
            <a:ext cx="2537700" cy="2819400"/>
          </a:xfrm>
          <a:prstGeom prst="roundRect">
            <a:avLst>
              <a:gd name="adj" fmla="val 16667"/>
            </a:avLst>
          </a:prstGeom>
          <a:solidFill>
            <a:srgbClr val="E1DEE9">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 name="Google Shape;188;p39"/>
          <p:cNvSpPr txBox="1"/>
          <p:nvPr/>
        </p:nvSpPr>
        <p:spPr>
          <a:xfrm>
            <a:off x="6479169" y="1452401"/>
            <a:ext cx="2128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1C494E"/>
                </a:solidFill>
                <a:latin typeface="Source Serif Pro"/>
                <a:ea typeface="Source Serif Pro"/>
                <a:cs typeface="Source Serif Pro"/>
                <a:sym typeface="Source Serif Pro"/>
              </a:rPr>
              <a:t>Sleep</a:t>
            </a:r>
            <a:endParaRPr sz="1600">
              <a:solidFill>
                <a:srgbClr val="1C494E"/>
              </a:solidFill>
              <a:latin typeface="Source Serif Pro"/>
              <a:ea typeface="Source Serif Pro"/>
              <a:cs typeface="Source Serif Pro"/>
              <a:sym typeface="Source Serif Pro"/>
            </a:endParaRPr>
          </a:p>
        </p:txBody>
      </p:sp>
      <p:sp>
        <p:nvSpPr>
          <p:cNvPr id="189" name="Google Shape;189;p39"/>
          <p:cNvSpPr txBox="1"/>
          <p:nvPr/>
        </p:nvSpPr>
        <p:spPr>
          <a:xfrm>
            <a:off x="6479169" y="1742690"/>
            <a:ext cx="21282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1C494E"/>
                </a:solidFill>
                <a:latin typeface="Source Sans Pro"/>
                <a:ea typeface="Source Sans Pro"/>
                <a:cs typeface="Source Sans Pro"/>
                <a:sym typeface="Source Sans Pro"/>
              </a:rPr>
              <a:t>Will we ever sleep again?</a:t>
            </a:r>
            <a:endParaRPr sz="1300">
              <a:solidFill>
                <a:srgbClr val="1C494E"/>
              </a:solidFill>
              <a:latin typeface="Source Sans Pro"/>
              <a:ea typeface="Source Sans Pro"/>
              <a:cs typeface="Source Sans Pro"/>
              <a:sym typeface="Source Sans Pro"/>
            </a:endParaRPr>
          </a:p>
        </p:txBody>
      </p:sp>
      <p:pic>
        <p:nvPicPr>
          <p:cNvPr id="190" name="Google Shape;190;p39"/>
          <p:cNvPicPr preferRelativeResize="0"/>
          <p:nvPr/>
        </p:nvPicPr>
        <p:blipFill rotWithShape="1">
          <a:blip r:embed="rId10">
            <a:alphaModFix/>
          </a:blip>
          <a:srcRect t="7816" r="566" b="17243"/>
          <a:stretch/>
        </p:blipFill>
        <p:spPr>
          <a:xfrm>
            <a:off x="6367125" y="2175400"/>
            <a:ext cx="2352300" cy="1026600"/>
          </a:xfrm>
          <a:prstGeom prst="roundRect">
            <a:avLst>
              <a:gd name="adj" fmla="val 16526"/>
            </a:avLst>
          </a:prstGeom>
          <a:noFill/>
          <a:ln>
            <a:noFill/>
          </a:ln>
        </p:spPr>
      </p:pic>
      <p:sp>
        <p:nvSpPr>
          <p:cNvPr id="191" name="Google Shape;191;p39"/>
          <p:cNvSpPr txBox="1"/>
          <p:nvPr/>
        </p:nvSpPr>
        <p:spPr>
          <a:xfrm>
            <a:off x="6356600" y="3282050"/>
            <a:ext cx="2142600" cy="838800"/>
          </a:xfrm>
          <a:prstGeom prst="rect">
            <a:avLst/>
          </a:prstGeom>
          <a:noFill/>
          <a:ln>
            <a:noFill/>
          </a:ln>
        </p:spPr>
        <p:txBody>
          <a:bodyPr spcFirstLastPara="1" wrap="square" lIns="91425" tIns="91425" rIns="91425" bIns="91425" anchor="t" anchorCtr="0">
            <a:spAutoFit/>
          </a:bodyPr>
          <a:lstStyle/>
          <a:p>
            <a:pPr marL="393700" lvl="0" indent="-254000" algn="l" rtl="0">
              <a:spcBef>
                <a:spcPts val="300"/>
              </a:spcBef>
              <a:spcAft>
                <a:spcPts val="0"/>
              </a:spcAft>
              <a:buClr>
                <a:srgbClr val="1C494E"/>
              </a:buClr>
              <a:buSzPts val="800"/>
              <a:buFont typeface="Source Sans Pro"/>
              <a:buChar char="•"/>
            </a:pPr>
            <a:r>
              <a:rPr lang="en" sz="800">
                <a:solidFill>
                  <a:srgbClr val="1C494E"/>
                </a:solidFill>
                <a:latin typeface="Source Sans Pro"/>
                <a:ea typeface="Source Sans Pro"/>
                <a:cs typeface="Source Sans Pro"/>
                <a:sym typeface="Source Sans Pro"/>
              </a:rPr>
              <a:t>According to survey, parents may lose 133  nights of sleep during the first year of a baby's life</a:t>
            </a:r>
            <a:r>
              <a:rPr lang="en" sz="800" baseline="30000">
                <a:solidFill>
                  <a:srgbClr val="1C494E"/>
                </a:solidFill>
                <a:latin typeface="Source Sans Pro"/>
                <a:ea typeface="Source Sans Pro"/>
                <a:cs typeface="Source Sans Pro"/>
                <a:sym typeface="Source Sans Pro"/>
              </a:rPr>
              <a:t>(5)</a:t>
            </a:r>
            <a:r>
              <a:rPr lang="en" sz="800">
                <a:solidFill>
                  <a:srgbClr val="1C494E"/>
                </a:solidFill>
                <a:latin typeface="Source Sans Pro"/>
                <a:ea typeface="Source Sans Pro"/>
                <a:cs typeface="Source Sans Pro"/>
                <a:sym typeface="Source Sans Pro"/>
              </a:rPr>
              <a:t> </a:t>
            </a:r>
            <a:endParaRPr sz="800">
              <a:solidFill>
                <a:srgbClr val="1C494E"/>
              </a:solidFill>
              <a:latin typeface="Source Sans Pro"/>
              <a:ea typeface="Source Sans Pro"/>
              <a:cs typeface="Source Sans Pro"/>
              <a:sym typeface="Source Sans Pro"/>
            </a:endParaRPr>
          </a:p>
          <a:p>
            <a:pPr marL="393700" lvl="0" indent="-254000" algn="l" rtl="0">
              <a:spcBef>
                <a:spcPts val="300"/>
              </a:spcBef>
              <a:spcAft>
                <a:spcPts val="0"/>
              </a:spcAft>
              <a:buClr>
                <a:srgbClr val="1C494E"/>
              </a:buClr>
              <a:buSzPts val="800"/>
              <a:buFont typeface="Source Sans Pro"/>
              <a:buChar char="•"/>
            </a:pPr>
            <a:r>
              <a:rPr lang="en" sz="800">
                <a:solidFill>
                  <a:srgbClr val="1C494E"/>
                </a:solidFill>
                <a:latin typeface="Source Sans Pro"/>
                <a:ea typeface="Source Sans Pro"/>
                <a:cs typeface="Source Sans Pro"/>
                <a:sym typeface="Source Sans Pro"/>
              </a:rPr>
              <a:t>Majority of new parents get 5-6 hours of sleep per night</a:t>
            </a:r>
            <a:r>
              <a:rPr lang="en" sz="800" baseline="30000">
                <a:solidFill>
                  <a:srgbClr val="1C494E"/>
                </a:solidFill>
                <a:latin typeface="Source Sans Pro"/>
                <a:ea typeface="Source Sans Pro"/>
                <a:cs typeface="Source Sans Pro"/>
                <a:sym typeface="Source Sans Pro"/>
              </a:rPr>
              <a:t>(6)</a:t>
            </a:r>
            <a:r>
              <a:rPr lang="en" sz="800">
                <a:solidFill>
                  <a:srgbClr val="1C494E"/>
                </a:solidFill>
                <a:latin typeface="Source Sans Pro"/>
                <a:ea typeface="Source Sans Pro"/>
                <a:cs typeface="Source Sans Pro"/>
                <a:sym typeface="Source Sans Pro"/>
              </a:rPr>
              <a:t> </a:t>
            </a:r>
            <a:endParaRPr sz="500">
              <a:solidFill>
                <a:srgbClr val="1C494E"/>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AF8"/>
        </a:solidFill>
        <a:effectLst/>
      </p:bgPr>
    </p:bg>
    <p:spTree>
      <p:nvGrpSpPr>
        <p:cNvPr id="1" name="Shape 195"/>
        <p:cNvGrpSpPr/>
        <p:nvPr/>
      </p:nvGrpSpPr>
      <p:grpSpPr>
        <a:xfrm>
          <a:off x="0" y="0"/>
          <a:ext cx="0" cy="0"/>
          <a:chOff x="0" y="0"/>
          <a:chExt cx="0" cy="0"/>
        </a:xfrm>
      </p:grpSpPr>
      <p:sp>
        <p:nvSpPr>
          <p:cNvPr id="196" name="Google Shape;196;p40"/>
          <p:cNvSpPr txBox="1"/>
          <p:nvPr/>
        </p:nvSpPr>
        <p:spPr>
          <a:xfrm>
            <a:off x="7745275" y="109150"/>
            <a:ext cx="12942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 </a:t>
            </a:r>
            <a:fld id="{00000000-1234-1234-1234-123412341234}" type="slidenum">
              <a:rPr lang="en" sz="600" b="1">
                <a:solidFill>
                  <a:srgbClr val="1C494F"/>
                </a:solidFill>
                <a:latin typeface="Source Sans Pro"/>
                <a:ea typeface="Source Sans Pro"/>
                <a:cs typeface="Source Sans Pro"/>
                <a:sym typeface="Source Sans Pro"/>
              </a:rPr>
              <a:t>4</a:t>
            </a:fld>
            <a:endParaRPr sz="600" b="1">
              <a:solidFill>
                <a:srgbClr val="1C494F"/>
              </a:solidFill>
              <a:latin typeface="Source Sans Pro"/>
              <a:ea typeface="Source Sans Pro"/>
              <a:cs typeface="Source Sans Pro"/>
              <a:sym typeface="Source Sans Pro"/>
            </a:endParaRPr>
          </a:p>
        </p:txBody>
      </p:sp>
      <p:sp>
        <p:nvSpPr>
          <p:cNvPr id="197" name="Google Shape;197;p40"/>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
        <p:nvSpPr>
          <p:cNvPr id="198" name="Google Shape;198;p40"/>
          <p:cNvSpPr txBox="1"/>
          <p:nvPr/>
        </p:nvSpPr>
        <p:spPr>
          <a:xfrm>
            <a:off x="201000" y="375550"/>
            <a:ext cx="5025300" cy="889200"/>
          </a:xfrm>
          <a:prstGeom prst="rect">
            <a:avLst/>
          </a:prstGeom>
          <a:noFill/>
          <a:ln>
            <a:noFill/>
          </a:ln>
          <a:effectLst>
            <a:outerShdw blurRad="57150" dist="19050" dir="5400000" algn="bl" rotWithShape="0">
              <a:srgbClr val="DAE7EA">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1C494F"/>
                </a:solidFill>
                <a:latin typeface="Source Serif Pro"/>
                <a:ea typeface="Source Serif Pro"/>
                <a:cs typeface="Source Serif Pro"/>
                <a:sym typeface="Source Serif Pro"/>
              </a:rPr>
              <a:t>Leading to the highest rate of primary &amp; urgent care utilization</a:t>
            </a:r>
            <a:endParaRPr sz="2200" u="sng">
              <a:solidFill>
                <a:srgbClr val="1C494F"/>
              </a:solidFill>
              <a:latin typeface="Source Serif Pro"/>
              <a:ea typeface="Source Serif Pro"/>
              <a:cs typeface="Source Serif Pro"/>
              <a:sym typeface="Source Serif Pro"/>
            </a:endParaRPr>
          </a:p>
        </p:txBody>
      </p:sp>
      <p:sp>
        <p:nvSpPr>
          <p:cNvPr id="199" name="Google Shape;199;p40"/>
          <p:cNvSpPr txBox="1"/>
          <p:nvPr/>
        </p:nvSpPr>
        <p:spPr>
          <a:xfrm>
            <a:off x="1460251" y="1537488"/>
            <a:ext cx="623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C494E"/>
                </a:solidFill>
                <a:latin typeface="Source Sans Pro"/>
                <a:ea typeface="Source Sans Pro"/>
                <a:cs typeface="Source Sans Pro"/>
                <a:sym typeface="Source Sans Pro"/>
              </a:rPr>
              <a:t>Inconvenient process just to know - if baby is ok </a:t>
            </a:r>
            <a:endParaRPr u="sng">
              <a:solidFill>
                <a:srgbClr val="1C494E"/>
              </a:solidFill>
              <a:latin typeface="Source Sans Pro"/>
              <a:ea typeface="Source Sans Pro"/>
              <a:cs typeface="Source Sans Pro"/>
              <a:sym typeface="Source Sans Pro"/>
            </a:endParaRPr>
          </a:p>
        </p:txBody>
      </p:sp>
      <p:sp>
        <p:nvSpPr>
          <p:cNvPr id="200" name="Google Shape;200;p40"/>
          <p:cNvSpPr/>
          <p:nvPr/>
        </p:nvSpPr>
        <p:spPr>
          <a:xfrm>
            <a:off x="297725" y="1955675"/>
            <a:ext cx="2542800" cy="2075100"/>
          </a:xfrm>
          <a:prstGeom prst="roundRect">
            <a:avLst>
              <a:gd name="adj" fmla="val 16667"/>
            </a:avLst>
          </a:prstGeom>
          <a:solidFill>
            <a:srgbClr val="E1DEE9">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1" name="Google Shape;201;p40"/>
          <p:cNvPicPr preferRelativeResize="0"/>
          <p:nvPr/>
        </p:nvPicPr>
        <p:blipFill rotWithShape="1">
          <a:blip r:embed="rId3">
            <a:alphaModFix/>
          </a:blip>
          <a:srcRect t="12253" b="12246"/>
          <a:stretch/>
        </p:blipFill>
        <p:spPr>
          <a:xfrm>
            <a:off x="351624" y="2017525"/>
            <a:ext cx="2432700" cy="1474800"/>
          </a:xfrm>
          <a:prstGeom prst="roundRect">
            <a:avLst>
              <a:gd name="adj" fmla="val 18447"/>
            </a:avLst>
          </a:prstGeom>
          <a:noFill/>
          <a:ln>
            <a:noFill/>
          </a:ln>
        </p:spPr>
      </p:pic>
      <p:sp>
        <p:nvSpPr>
          <p:cNvPr id="202" name="Google Shape;202;p40"/>
          <p:cNvSpPr/>
          <p:nvPr/>
        </p:nvSpPr>
        <p:spPr>
          <a:xfrm>
            <a:off x="3218688" y="1955675"/>
            <a:ext cx="2542800" cy="2075100"/>
          </a:xfrm>
          <a:prstGeom prst="roundRect">
            <a:avLst>
              <a:gd name="adj" fmla="val 16667"/>
            </a:avLst>
          </a:prstGeom>
          <a:solidFill>
            <a:srgbClr val="E1DEE9">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3" name="Google Shape;203;p40"/>
          <p:cNvPicPr preferRelativeResize="0"/>
          <p:nvPr/>
        </p:nvPicPr>
        <p:blipFill rotWithShape="1">
          <a:blip r:embed="rId4">
            <a:alphaModFix/>
          </a:blip>
          <a:srcRect t="2290" r="1690" b="2290"/>
          <a:stretch/>
        </p:blipFill>
        <p:spPr>
          <a:xfrm>
            <a:off x="3261975" y="2017525"/>
            <a:ext cx="2457300" cy="1474800"/>
          </a:xfrm>
          <a:prstGeom prst="roundRect">
            <a:avLst>
              <a:gd name="adj" fmla="val 18447"/>
            </a:avLst>
          </a:prstGeom>
          <a:noFill/>
          <a:ln>
            <a:noFill/>
          </a:ln>
        </p:spPr>
      </p:pic>
      <p:sp>
        <p:nvSpPr>
          <p:cNvPr id="204" name="Google Shape;204;p40"/>
          <p:cNvSpPr/>
          <p:nvPr/>
        </p:nvSpPr>
        <p:spPr>
          <a:xfrm>
            <a:off x="6139650" y="1955675"/>
            <a:ext cx="2660400" cy="2075100"/>
          </a:xfrm>
          <a:prstGeom prst="roundRect">
            <a:avLst>
              <a:gd name="adj" fmla="val 16667"/>
            </a:avLst>
          </a:prstGeom>
          <a:solidFill>
            <a:srgbClr val="E1DEE9">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5" name="Google Shape;205;p40"/>
          <p:cNvPicPr preferRelativeResize="0"/>
          <p:nvPr/>
        </p:nvPicPr>
        <p:blipFill rotWithShape="1">
          <a:blip r:embed="rId5">
            <a:alphaModFix/>
          </a:blip>
          <a:srcRect t="11540" r="6437" b="21287"/>
          <a:stretch/>
        </p:blipFill>
        <p:spPr>
          <a:xfrm>
            <a:off x="6225975" y="2017525"/>
            <a:ext cx="2542800" cy="1474800"/>
          </a:xfrm>
          <a:prstGeom prst="roundRect">
            <a:avLst>
              <a:gd name="adj" fmla="val 18447"/>
            </a:avLst>
          </a:prstGeom>
          <a:noFill/>
          <a:ln>
            <a:noFill/>
          </a:ln>
        </p:spPr>
      </p:pic>
      <p:sp>
        <p:nvSpPr>
          <p:cNvPr id="206" name="Google Shape;206;p40"/>
          <p:cNvSpPr txBox="1"/>
          <p:nvPr/>
        </p:nvSpPr>
        <p:spPr>
          <a:xfrm>
            <a:off x="582474" y="3556836"/>
            <a:ext cx="1971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i="1">
                <a:solidFill>
                  <a:srgbClr val="1C494E"/>
                </a:solidFill>
                <a:latin typeface="Source Sans Pro"/>
                <a:ea typeface="Source Sans Pro"/>
                <a:cs typeface="Source Sans Pro"/>
                <a:sym typeface="Source Sans Pro"/>
              </a:rPr>
              <a:t>2 Hrs Round Trip</a:t>
            </a:r>
            <a:endParaRPr sz="1300" i="1" u="sng">
              <a:solidFill>
                <a:srgbClr val="1C494E"/>
              </a:solidFill>
              <a:latin typeface="Source Sans Pro"/>
              <a:ea typeface="Source Sans Pro"/>
              <a:cs typeface="Source Sans Pro"/>
              <a:sym typeface="Source Sans Pro"/>
            </a:endParaRPr>
          </a:p>
        </p:txBody>
      </p:sp>
      <p:sp>
        <p:nvSpPr>
          <p:cNvPr id="207" name="Google Shape;207;p40"/>
          <p:cNvSpPr txBox="1"/>
          <p:nvPr/>
        </p:nvSpPr>
        <p:spPr>
          <a:xfrm>
            <a:off x="3515317" y="3492334"/>
            <a:ext cx="19710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i="1">
                <a:solidFill>
                  <a:srgbClr val="1C494E"/>
                </a:solidFill>
                <a:latin typeface="Source Sans Pro"/>
                <a:ea typeface="Source Sans Pro"/>
                <a:cs typeface="Source Sans Pro"/>
                <a:sym typeface="Source Sans Pro"/>
              </a:rPr>
              <a:t>Exposure to Sickness</a:t>
            </a:r>
            <a:endParaRPr sz="1300" i="1">
              <a:solidFill>
                <a:srgbClr val="1C494E"/>
              </a:solidFill>
              <a:latin typeface="Source Sans Pro"/>
              <a:ea typeface="Source Sans Pro"/>
              <a:cs typeface="Source Sans Pro"/>
              <a:sym typeface="Source Sans Pro"/>
            </a:endParaRPr>
          </a:p>
          <a:p>
            <a:pPr marL="0" lvl="0" indent="0" algn="ctr" rtl="0">
              <a:lnSpc>
                <a:spcPct val="135000"/>
              </a:lnSpc>
              <a:spcBef>
                <a:spcPts val="0"/>
              </a:spcBef>
              <a:spcAft>
                <a:spcPts val="0"/>
              </a:spcAft>
              <a:buNone/>
            </a:pPr>
            <a:r>
              <a:rPr lang="en" sz="1200">
                <a:solidFill>
                  <a:srgbClr val="1C494F"/>
                </a:solidFill>
                <a:latin typeface="Source Sans Pro"/>
                <a:ea typeface="Source Sans Pro"/>
                <a:cs typeface="Source Sans Pro"/>
                <a:sym typeface="Source Sans Pro"/>
              </a:rPr>
              <a:t>$1.38K ER Visit </a:t>
            </a:r>
            <a:endParaRPr sz="1200" i="1">
              <a:solidFill>
                <a:srgbClr val="1C494E"/>
              </a:solidFill>
              <a:latin typeface="Source Sans Pro"/>
              <a:ea typeface="Source Sans Pro"/>
              <a:cs typeface="Source Sans Pro"/>
              <a:sym typeface="Source Sans Pro"/>
            </a:endParaRPr>
          </a:p>
        </p:txBody>
      </p:sp>
      <p:sp>
        <p:nvSpPr>
          <p:cNvPr id="208" name="Google Shape;208;p40"/>
          <p:cNvSpPr txBox="1"/>
          <p:nvPr/>
        </p:nvSpPr>
        <p:spPr>
          <a:xfrm>
            <a:off x="6422400" y="3556825"/>
            <a:ext cx="2090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i="1">
                <a:solidFill>
                  <a:srgbClr val="1C494E"/>
                </a:solidFill>
                <a:latin typeface="Source Sans Pro"/>
                <a:ea typeface="Source Sans Pro"/>
                <a:cs typeface="Source Sans Pro"/>
                <a:sym typeface="Source Sans Pro"/>
              </a:rPr>
              <a:t>Is Baby Okay?</a:t>
            </a:r>
            <a:endParaRPr sz="1300" i="1" u="sng">
              <a:solidFill>
                <a:srgbClr val="1C494E"/>
              </a:solidFill>
              <a:latin typeface="Source Sans Pro"/>
              <a:ea typeface="Source Sans Pro"/>
              <a:cs typeface="Source Sans Pro"/>
              <a:sym typeface="Source Sans Pro"/>
            </a:endParaRPr>
          </a:p>
        </p:txBody>
      </p:sp>
      <p:sp>
        <p:nvSpPr>
          <p:cNvPr id="209" name="Google Shape;209;p40"/>
          <p:cNvSpPr/>
          <p:nvPr/>
        </p:nvSpPr>
        <p:spPr>
          <a:xfrm>
            <a:off x="5944275" y="409387"/>
            <a:ext cx="1393200" cy="1081500"/>
          </a:xfrm>
          <a:prstGeom prst="roundRect">
            <a:avLst>
              <a:gd name="adj" fmla="val 16667"/>
            </a:avLst>
          </a:prstGeom>
          <a:solidFill>
            <a:srgbClr val="CC998E">
              <a:alpha val="25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40"/>
          <p:cNvSpPr txBox="1"/>
          <p:nvPr/>
        </p:nvSpPr>
        <p:spPr>
          <a:xfrm>
            <a:off x="5872400" y="493550"/>
            <a:ext cx="14652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rgbClr val="1C494F"/>
                </a:solidFill>
                <a:latin typeface="Source Serif Pro"/>
                <a:ea typeface="Source Serif Pro"/>
                <a:cs typeface="Source Serif Pro"/>
                <a:sym typeface="Source Serif Pro"/>
              </a:rPr>
              <a:t>126M</a:t>
            </a:r>
            <a:br>
              <a:rPr lang="en" sz="2600">
                <a:solidFill>
                  <a:srgbClr val="1C494F"/>
                </a:solidFill>
                <a:latin typeface="Source Serif Pro"/>
                <a:ea typeface="Source Serif Pro"/>
                <a:cs typeface="Source Serif Pro"/>
                <a:sym typeface="Source Serif Pro"/>
              </a:rPr>
            </a:br>
            <a:r>
              <a:rPr lang="en" sz="1000">
                <a:solidFill>
                  <a:srgbClr val="1C494F"/>
                </a:solidFill>
                <a:latin typeface="Source Sans Pro"/>
                <a:ea typeface="Source Sans Pro"/>
                <a:cs typeface="Source Sans Pro"/>
                <a:sym typeface="Source Sans Pro"/>
              </a:rPr>
              <a:t>Pediatric Visits in the US/year</a:t>
            </a:r>
            <a:endParaRPr sz="1000">
              <a:solidFill>
                <a:srgbClr val="1C494F"/>
              </a:solidFill>
              <a:latin typeface="Source Sans Pro"/>
              <a:ea typeface="Source Sans Pro"/>
              <a:cs typeface="Source Sans Pro"/>
              <a:sym typeface="Source Sans Pro"/>
            </a:endParaRPr>
          </a:p>
        </p:txBody>
      </p:sp>
      <p:sp>
        <p:nvSpPr>
          <p:cNvPr id="211" name="Google Shape;211;p40"/>
          <p:cNvSpPr/>
          <p:nvPr/>
        </p:nvSpPr>
        <p:spPr>
          <a:xfrm>
            <a:off x="7442176" y="409387"/>
            <a:ext cx="1393200" cy="1081500"/>
          </a:xfrm>
          <a:prstGeom prst="roundRect">
            <a:avLst>
              <a:gd name="adj" fmla="val 16667"/>
            </a:avLst>
          </a:prstGeom>
          <a:solidFill>
            <a:srgbClr val="CC998E">
              <a:alpha val="25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2" name="Google Shape;212;p40"/>
          <p:cNvSpPr txBox="1"/>
          <p:nvPr/>
        </p:nvSpPr>
        <p:spPr>
          <a:xfrm>
            <a:off x="7463367" y="441653"/>
            <a:ext cx="1336800" cy="103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rgbClr val="1C494F"/>
                </a:solidFill>
                <a:latin typeface="Source Serif Pro"/>
                <a:ea typeface="Source Serif Pro"/>
                <a:cs typeface="Source Serif Pro"/>
                <a:sym typeface="Source Serif Pro"/>
              </a:rPr>
              <a:t>97%</a:t>
            </a:r>
            <a:br>
              <a:rPr lang="en" sz="2800">
                <a:solidFill>
                  <a:srgbClr val="1C494F"/>
                </a:solidFill>
                <a:latin typeface="Source Serif Pro"/>
                <a:ea typeface="Source Serif Pro"/>
                <a:cs typeface="Source Serif Pro"/>
                <a:sym typeface="Source Serif Pro"/>
              </a:rPr>
            </a:br>
            <a:r>
              <a:rPr lang="en" sz="1100">
                <a:solidFill>
                  <a:srgbClr val="1C494F"/>
                </a:solidFill>
                <a:latin typeface="Source Sans Pro"/>
                <a:ea typeface="Source Sans Pro"/>
                <a:cs typeface="Source Sans Pro"/>
                <a:sym typeface="Source Sans Pro"/>
              </a:rPr>
              <a:t>Peace of Mind</a:t>
            </a:r>
            <a:endParaRPr sz="1100">
              <a:solidFill>
                <a:srgbClr val="1C494F"/>
              </a:solidFill>
              <a:latin typeface="Source Sans Pro"/>
              <a:ea typeface="Source Sans Pro"/>
              <a:cs typeface="Source Sans Pro"/>
              <a:sym typeface="Source Sans Pro"/>
            </a:endParaRPr>
          </a:p>
          <a:p>
            <a:pPr marL="0" lvl="0" indent="0" algn="ctr" rtl="0">
              <a:spcBef>
                <a:spcPts val="0"/>
              </a:spcBef>
              <a:spcAft>
                <a:spcPts val="0"/>
              </a:spcAft>
              <a:buNone/>
            </a:pPr>
            <a:r>
              <a:rPr lang="en" sz="900">
                <a:solidFill>
                  <a:srgbClr val="1C494F"/>
                </a:solidFill>
                <a:latin typeface="Source Sans Pro"/>
                <a:ea typeface="Source Sans Pro"/>
                <a:cs typeface="Source Sans Pro"/>
                <a:sym typeface="Source Sans Pro"/>
              </a:rPr>
              <a:t>Treat &amp; Release for age 0-1</a:t>
            </a:r>
            <a:endParaRPr sz="900" baseline="30000">
              <a:solidFill>
                <a:srgbClr val="1C494F"/>
              </a:solidFill>
              <a:latin typeface="Source Sans Pro"/>
              <a:ea typeface="Source Sans Pro"/>
              <a:cs typeface="Source Sans Pro"/>
              <a:sym typeface="Source Sans Pro"/>
            </a:endParaRPr>
          </a:p>
        </p:txBody>
      </p:sp>
      <p:sp>
        <p:nvSpPr>
          <p:cNvPr id="213" name="Google Shape;213;p40"/>
          <p:cNvSpPr/>
          <p:nvPr/>
        </p:nvSpPr>
        <p:spPr>
          <a:xfrm>
            <a:off x="297725" y="4136100"/>
            <a:ext cx="8502600" cy="461700"/>
          </a:xfrm>
          <a:prstGeom prst="roundRect">
            <a:avLst>
              <a:gd name="adj" fmla="val 16667"/>
            </a:avLst>
          </a:prstGeom>
          <a:solidFill>
            <a:srgbClr val="CC998E">
              <a:alpha val="25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 name="Google Shape;214;p40"/>
          <p:cNvSpPr txBox="1"/>
          <p:nvPr/>
        </p:nvSpPr>
        <p:spPr>
          <a:xfrm>
            <a:off x="1397850" y="4136100"/>
            <a:ext cx="6356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1D464C"/>
                </a:solidFill>
                <a:latin typeface="Source Sans Pro"/>
                <a:ea typeface="Source Sans Pro"/>
                <a:cs typeface="Source Sans Pro"/>
                <a:sym typeface="Source Sans Pro"/>
              </a:rPr>
              <a:t>What if these visits could be addressed in the home? </a:t>
            </a:r>
            <a:endParaRPr sz="1600">
              <a:solidFill>
                <a:srgbClr val="1D464C"/>
              </a:solidFill>
              <a:latin typeface="Source Sans Pro"/>
              <a:ea typeface="Source Sans Pro"/>
              <a:cs typeface="Source Sans Pro"/>
              <a:sym typeface="Source Sans Pro"/>
            </a:endParaRPr>
          </a:p>
        </p:txBody>
      </p:sp>
      <p:sp>
        <p:nvSpPr>
          <p:cNvPr id="215" name="Google Shape;215;p40"/>
          <p:cNvSpPr/>
          <p:nvPr/>
        </p:nvSpPr>
        <p:spPr>
          <a:xfrm rot="-8087060">
            <a:off x="2922865" y="2943209"/>
            <a:ext cx="169070" cy="168858"/>
          </a:xfrm>
          <a:prstGeom prst="rtTriangle">
            <a:avLst/>
          </a:prstGeom>
          <a:solidFill>
            <a:srgbClr val="CC998E">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0"/>
          <p:cNvSpPr/>
          <p:nvPr/>
        </p:nvSpPr>
        <p:spPr>
          <a:xfrm rot="-8087060">
            <a:off x="5839177" y="2943209"/>
            <a:ext cx="169070" cy="168858"/>
          </a:xfrm>
          <a:prstGeom prst="rtTriangle">
            <a:avLst/>
          </a:prstGeom>
          <a:solidFill>
            <a:srgbClr val="CC998E">
              <a:alpha val="25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0"/>
          <p:cNvSpPr txBox="1"/>
          <p:nvPr/>
        </p:nvSpPr>
        <p:spPr>
          <a:xfrm>
            <a:off x="99000" y="4616225"/>
            <a:ext cx="8782200" cy="7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600" i="1" u="sng">
                <a:solidFill>
                  <a:schemeClr val="hlink"/>
                </a:solidFill>
                <a:latin typeface="Source Sans Pro"/>
                <a:ea typeface="Source Sans Pro"/>
                <a:cs typeface="Source Sans Pro"/>
                <a:sym typeface="Source Sans Pro"/>
                <a:hlinkClick r:id="rId6"/>
              </a:rPr>
              <a:t>https://www.ncbi.nlm.nih.gov/books/NBK526418/table/sb242.tab2/?report=objectonly</a:t>
            </a:r>
            <a:endParaRPr sz="600" i="1">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sz="550" u="sng">
                <a:solidFill>
                  <a:srgbClr val="70B5A3"/>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https://www.usatoday.com/story/news/health/2019/06/04/hospital-billing-code-changes-help-explain-176-surge-er-costs/1336321001/</a:t>
            </a:r>
            <a:endParaRPr sz="600" i="1">
              <a:solidFill>
                <a:srgbClr val="70B5A3"/>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sz="600" i="1" u="sng">
                <a:solidFill>
                  <a:schemeClr val="hlink"/>
                </a:solidFill>
                <a:latin typeface="Source Sans Pro"/>
                <a:ea typeface="Source Sans Pro"/>
                <a:cs typeface="Source Sans Pro"/>
                <a:sym typeface="Source Sans Pro"/>
                <a:hlinkClick r:id="rId8"/>
              </a:rPr>
              <a:t>https://www.graham-center.org/content/dam/rgc/documents/publications-reports/reports/PrimaryCareChartbook2021.pdf</a:t>
            </a:r>
            <a:r>
              <a:rPr lang="en" sz="600" i="1">
                <a:solidFill>
                  <a:srgbClr val="70B5A3"/>
                </a:solidFill>
                <a:latin typeface="Source Sans Pro"/>
                <a:ea typeface="Source Sans Pro"/>
                <a:cs typeface="Source Sans Pro"/>
                <a:sym typeface="Source Sans Pro"/>
              </a:rPr>
              <a:t> (page 19 &amp; 20)</a:t>
            </a:r>
            <a:endParaRPr sz="600" i="1">
              <a:solidFill>
                <a:srgbClr val="70B5A3"/>
              </a:solidFill>
              <a:latin typeface="Source Sans Pro"/>
              <a:ea typeface="Source Sans Pro"/>
              <a:cs typeface="Source Sans Pro"/>
              <a:sym typeface="Source Sans Pro"/>
            </a:endParaRPr>
          </a:p>
          <a:p>
            <a:pPr marL="0" lvl="0" indent="0" algn="l" rtl="0">
              <a:spcBef>
                <a:spcPts val="0"/>
              </a:spcBef>
              <a:spcAft>
                <a:spcPts val="0"/>
              </a:spcAft>
              <a:buNone/>
            </a:pPr>
            <a:endParaRPr sz="600" i="1">
              <a:latin typeface="Source Sans Pro"/>
              <a:ea typeface="Source Sans Pro"/>
              <a:cs typeface="Source Sans Pro"/>
              <a:sym typeface="Source Sans Pro"/>
            </a:endParaRPr>
          </a:p>
          <a:p>
            <a:pPr marL="0" lvl="0" indent="0" algn="l" rtl="0">
              <a:spcBef>
                <a:spcPts val="0"/>
              </a:spcBef>
              <a:spcAft>
                <a:spcPts val="0"/>
              </a:spcAft>
              <a:buNone/>
            </a:pPr>
            <a:endParaRPr sz="1000" i="1">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1"/>
          <p:cNvSpPr txBox="1">
            <a:spLocks noGrp="1"/>
          </p:cNvSpPr>
          <p:nvPr>
            <p:ph type="title"/>
          </p:nvPr>
        </p:nvSpPr>
        <p:spPr>
          <a:xfrm>
            <a:off x="311700" y="237617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377">
                <a:solidFill>
                  <a:srgbClr val="9881A9"/>
                </a:solidFill>
                <a:latin typeface="Source Sans Pro"/>
                <a:ea typeface="Source Sans Pro"/>
                <a:cs typeface="Source Sans Pro"/>
                <a:sym typeface="Source Sans Pro"/>
              </a:rPr>
              <a:t>Over 70M Adults have a wearable to track their health. Parents want the same information for their children. </a:t>
            </a:r>
            <a:endParaRPr sz="3377">
              <a:solidFill>
                <a:srgbClr val="9881A9"/>
              </a:solidFill>
              <a:latin typeface="Source Sans Pro"/>
              <a:ea typeface="Source Sans Pro"/>
              <a:cs typeface="Source Sans Pro"/>
              <a:sym typeface="Source Sans Pro"/>
            </a:endParaRPr>
          </a:p>
          <a:p>
            <a:pPr marL="0" lvl="0" indent="0" algn="ctr" rtl="0">
              <a:spcBef>
                <a:spcPts val="0"/>
              </a:spcBef>
              <a:spcAft>
                <a:spcPts val="0"/>
              </a:spcAft>
              <a:buNone/>
            </a:pPr>
            <a:endParaRPr sz="2650">
              <a:solidFill>
                <a:srgbClr val="9881A9"/>
              </a:solidFill>
              <a:latin typeface="Source Sans Pro"/>
              <a:ea typeface="Source Sans Pro"/>
              <a:cs typeface="Source Sans Pro"/>
              <a:sym typeface="Source Sans Pro"/>
            </a:endParaRPr>
          </a:p>
          <a:p>
            <a:pPr marL="0" lvl="0" indent="0" algn="ctr" rtl="0">
              <a:spcBef>
                <a:spcPts val="0"/>
              </a:spcBef>
              <a:spcAft>
                <a:spcPts val="0"/>
              </a:spcAft>
              <a:buNone/>
            </a:pPr>
            <a:endParaRPr sz="2650">
              <a:solidFill>
                <a:srgbClr val="9881A9"/>
              </a:solidFill>
              <a:latin typeface="Source Sans Pro"/>
              <a:ea typeface="Source Sans Pro"/>
              <a:cs typeface="Source Sans Pro"/>
              <a:sym typeface="Source Sans Pro"/>
            </a:endParaRPr>
          </a:p>
        </p:txBody>
      </p:sp>
      <p:sp>
        <p:nvSpPr>
          <p:cNvPr id="223" name="Google Shape;223;p41"/>
          <p:cNvSpPr txBox="1"/>
          <p:nvPr/>
        </p:nvSpPr>
        <p:spPr>
          <a:xfrm>
            <a:off x="543900" y="4654000"/>
            <a:ext cx="3877200" cy="369300"/>
          </a:xfrm>
          <a:prstGeom prst="rect">
            <a:avLst/>
          </a:prstGeom>
          <a:noFill/>
          <a:ln>
            <a:noFill/>
          </a:ln>
        </p:spPr>
        <p:txBody>
          <a:bodyPr spcFirstLastPara="1" wrap="square" lIns="91425" tIns="91425" rIns="91425" bIns="91425" anchor="t" anchorCtr="0">
            <a:spAutoFit/>
          </a:bodyPr>
          <a:lstStyle/>
          <a:p>
            <a:pPr marL="457200" lvl="0" indent="-266700" algn="l" rtl="0">
              <a:spcBef>
                <a:spcPts val="0"/>
              </a:spcBef>
              <a:spcAft>
                <a:spcPts val="0"/>
              </a:spcAft>
              <a:buClr>
                <a:schemeClr val="lt1"/>
              </a:buClr>
              <a:buSzPts val="600"/>
              <a:buFont typeface="Calibri"/>
              <a:buAutoNum type="arabicParenBoth"/>
            </a:pPr>
            <a:r>
              <a:rPr lang="en" sz="600" i="1">
                <a:solidFill>
                  <a:schemeClr val="lt1"/>
                </a:solidFill>
                <a:latin typeface="Calibri"/>
                <a:ea typeface="Calibri"/>
                <a:cs typeface="Calibri"/>
                <a:sym typeface="Calibri"/>
              </a:rPr>
              <a:t>https://www.nhlbi.nih.gov/news/2023/study-reveals-wearable-device-trends-among-us-adults#:~:text=Almost%20one%20in%20three%20Americans,Health%20Information%20National%20Trends%20Survey.</a:t>
            </a:r>
            <a:endParaRPr sz="600" i="1">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9F8"/>
        </a:solidFill>
        <a:effectLst/>
      </p:bgPr>
    </p:bg>
    <p:spTree>
      <p:nvGrpSpPr>
        <p:cNvPr id="1" name="Shape 228"/>
        <p:cNvGrpSpPr/>
        <p:nvPr/>
      </p:nvGrpSpPr>
      <p:grpSpPr>
        <a:xfrm>
          <a:off x="0" y="0"/>
          <a:ext cx="0" cy="0"/>
          <a:chOff x="0" y="0"/>
          <a:chExt cx="0" cy="0"/>
        </a:xfrm>
      </p:grpSpPr>
      <p:sp>
        <p:nvSpPr>
          <p:cNvPr id="229" name="Google Shape;229;p42"/>
          <p:cNvSpPr txBox="1">
            <a:spLocks noGrp="1"/>
          </p:cNvSpPr>
          <p:nvPr>
            <p:ph type="sldNum" idx="12"/>
          </p:nvPr>
        </p:nvSpPr>
        <p:spPr>
          <a:xfrm>
            <a:off x="8931174" y="4870889"/>
            <a:ext cx="277200" cy="201600"/>
          </a:xfrm>
          <a:prstGeom prst="rect">
            <a:avLst/>
          </a:prstGeom>
        </p:spPr>
        <p:txBody>
          <a:bodyPr spcFirstLastPara="1" wrap="square" lIns="0" tIns="0" rIns="0" bIns="0" anchor="b" anchorCtr="0">
            <a:norm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pic>
        <p:nvPicPr>
          <p:cNvPr id="230" name="Google Shape;230;p42"/>
          <p:cNvPicPr preferRelativeResize="0"/>
          <p:nvPr/>
        </p:nvPicPr>
        <p:blipFill rotWithShape="1">
          <a:blip r:embed="rId3">
            <a:alphaModFix/>
          </a:blip>
          <a:srcRect l="39" r="49"/>
          <a:stretch/>
        </p:blipFill>
        <p:spPr>
          <a:xfrm>
            <a:off x="0" y="0"/>
            <a:ext cx="9144003" cy="5143500"/>
          </a:xfrm>
          <a:prstGeom prst="rect">
            <a:avLst/>
          </a:prstGeom>
          <a:noFill/>
          <a:ln>
            <a:noFill/>
          </a:ln>
        </p:spPr>
      </p:pic>
      <p:sp>
        <p:nvSpPr>
          <p:cNvPr id="231" name="Google Shape;231;p42"/>
          <p:cNvSpPr txBox="1">
            <a:spLocks noGrp="1"/>
          </p:cNvSpPr>
          <p:nvPr>
            <p:ph type="title"/>
          </p:nvPr>
        </p:nvSpPr>
        <p:spPr>
          <a:xfrm>
            <a:off x="703800" y="3194700"/>
            <a:ext cx="7736400" cy="1948800"/>
          </a:xfrm>
          <a:prstGeom prst="rect">
            <a:avLst/>
          </a:prstGeom>
          <a:noFill/>
          <a:ln>
            <a:noFill/>
          </a:ln>
        </p:spPr>
        <p:txBody>
          <a:bodyPr spcFirstLastPara="1" wrap="square" lIns="0" tIns="0" rIns="0" bIns="0" anchor="ctr" anchorCtr="0">
            <a:normAutofit/>
          </a:bodyPr>
          <a:lstStyle/>
          <a:p>
            <a:pPr marL="0" lvl="0" indent="0" algn="ctr" rtl="0">
              <a:spcBef>
                <a:spcPts val="0"/>
              </a:spcBef>
              <a:spcAft>
                <a:spcPts val="0"/>
              </a:spcAft>
              <a:buClr>
                <a:schemeClr val="dk1"/>
              </a:buClr>
              <a:buSzPts val="1900"/>
              <a:buFont typeface="Calibri"/>
              <a:buNone/>
            </a:pPr>
            <a:r>
              <a:rPr lang="en" sz="2400">
                <a:solidFill>
                  <a:srgbClr val="1D464C"/>
                </a:solidFill>
                <a:latin typeface="Source Sans Pro"/>
                <a:ea typeface="Source Sans Pro"/>
                <a:cs typeface="Source Sans Pro"/>
                <a:sym typeface="Source Sans Pro"/>
              </a:rPr>
              <a:t>Owlet’s </a:t>
            </a:r>
            <a:r>
              <a:rPr lang="en" sz="2400" b="1">
                <a:solidFill>
                  <a:srgbClr val="1D464C"/>
                </a:solidFill>
                <a:latin typeface="Source Sans Pro"/>
                <a:ea typeface="Source Sans Pro"/>
                <a:cs typeface="Source Sans Pro"/>
                <a:sym typeface="Source Sans Pro"/>
              </a:rPr>
              <a:t>Dream Sock</a:t>
            </a:r>
            <a:r>
              <a:rPr lang="en" sz="2400">
                <a:solidFill>
                  <a:srgbClr val="1D464C"/>
                </a:solidFill>
                <a:latin typeface="Source Sans Pro"/>
                <a:ea typeface="Source Sans Pro"/>
                <a:cs typeface="Source Sans Pro"/>
                <a:sym typeface="Source Sans Pro"/>
              </a:rPr>
              <a:t> is the </a:t>
            </a:r>
            <a:r>
              <a:rPr lang="en" sz="2400" b="1">
                <a:solidFill>
                  <a:srgbClr val="1D464C"/>
                </a:solidFill>
                <a:latin typeface="Source Sans Pro"/>
                <a:ea typeface="Source Sans Pro"/>
                <a:cs typeface="Source Sans Pro"/>
                <a:sym typeface="Source Sans Pro"/>
              </a:rPr>
              <a:t>first </a:t>
            </a:r>
            <a:r>
              <a:rPr lang="en" sz="2400">
                <a:solidFill>
                  <a:srgbClr val="1D464C"/>
                </a:solidFill>
                <a:latin typeface="Source Sans Pro"/>
                <a:ea typeface="Source Sans Pro"/>
                <a:cs typeface="Source Sans Pro"/>
                <a:sym typeface="Source Sans Pro"/>
              </a:rPr>
              <a:t>FDA cleared, </a:t>
            </a:r>
            <a:r>
              <a:rPr lang="en" sz="2400" b="1">
                <a:solidFill>
                  <a:srgbClr val="1D464C"/>
                </a:solidFill>
                <a:latin typeface="Source Sans Pro"/>
                <a:ea typeface="Source Sans Pro"/>
                <a:cs typeface="Source Sans Pro"/>
                <a:sym typeface="Source Sans Pro"/>
              </a:rPr>
              <a:t>over-the-counter</a:t>
            </a:r>
            <a:r>
              <a:rPr lang="en" sz="2400">
                <a:solidFill>
                  <a:srgbClr val="1D464C"/>
                </a:solidFill>
                <a:latin typeface="Source Sans Pro"/>
                <a:ea typeface="Source Sans Pro"/>
                <a:cs typeface="Source Sans Pro"/>
                <a:sym typeface="Source Sans Pro"/>
              </a:rPr>
              <a:t> monitor for pediatric </a:t>
            </a:r>
            <a:r>
              <a:rPr lang="en" sz="2400" b="1">
                <a:solidFill>
                  <a:srgbClr val="1D464C"/>
                </a:solidFill>
                <a:latin typeface="Source Sans Pro"/>
                <a:ea typeface="Source Sans Pro"/>
                <a:cs typeface="Source Sans Pro"/>
                <a:sym typeface="Source Sans Pro"/>
              </a:rPr>
              <a:t>health</a:t>
            </a:r>
            <a:r>
              <a:rPr lang="en" sz="2400">
                <a:solidFill>
                  <a:srgbClr val="1D464C"/>
                </a:solidFill>
                <a:latin typeface="Source Sans Pro"/>
                <a:ea typeface="Source Sans Pro"/>
                <a:cs typeface="Source Sans Pro"/>
                <a:sym typeface="Source Sans Pro"/>
              </a:rPr>
              <a:t> at home. </a:t>
            </a:r>
            <a:endParaRPr sz="2400">
              <a:solidFill>
                <a:srgbClr val="1D464C"/>
              </a:solidFill>
              <a:latin typeface="Source Sans Pro"/>
              <a:ea typeface="Source Sans Pro"/>
              <a:cs typeface="Source Sans Pro"/>
              <a:sym typeface="Source Sans Pro"/>
            </a:endParaRPr>
          </a:p>
        </p:txBody>
      </p:sp>
      <p:sp>
        <p:nvSpPr>
          <p:cNvPr id="232" name="Google Shape;232;p42"/>
          <p:cNvSpPr txBox="1"/>
          <p:nvPr/>
        </p:nvSpPr>
        <p:spPr>
          <a:xfrm>
            <a:off x="7745275" y="109150"/>
            <a:ext cx="12942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 </a:t>
            </a:r>
            <a:fld id="{00000000-1234-1234-1234-123412341234}" type="slidenum">
              <a:rPr lang="en" sz="600" b="1">
                <a:solidFill>
                  <a:srgbClr val="1C494F"/>
                </a:solidFill>
                <a:latin typeface="Source Sans Pro"/>
                <a:ea typeface="Source Sans Pro"/>
                <a:cs typeface="Source Sans Pro"/>
                <a:sym typeface="Source Sans Pro"/>
              </a:rPr>
              <a:t>6</a:t>
            </a:fld>
            <a:endParaRPr sz="600" b="1">
              <a:solidFill>
                <a:srgbClr val="1C494F"/>
              </a:solidFill>
              <a:latin typeface="Source Sans Pro"/>
              <a:ea typeface="Source Sans Pro"/>
              <a:cs typeface="Source Sans Pro"/>
              <a:sym typeface="Source Sans Pro"/>
            </a:endParaRPr>
          </a:p>
        </p:txBody>
      </p:sp>
      <p:sp>
        <p:nvSpPr>
          <p:cNvPr id="233" name="Google Shape;233;p42"/>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AF8"/>
        </a:solidFill>
        <a:effectLst/>
      </p:bgPr>
    </p:bg>
    <p:spTree>
      <p:nvGrpSpPr>
        <p:cNvPr id="1" name="Shape 237"/>
        <p:cNvGrpSpPr/>
        <p:nvPr/>
      </p:nvGrpSpPr>
      <p:grpSpPr>
        <a:xfrm>
          <a:off x="0" y="0"/>
          <a:ext cx="0" cy="0"/>
          <a:chOff x="0" y="0"/>
          <a:chExt cx="0" cy="0"/>
        </a:xfrm>
      </p:grpSpPr>
      <p:sp>
        <p:nvSpPr>
          <p:cNvPr id="238" name="Google Shape;238;p43"/>
          <p:cNvSpPr txBox="1"/>
          <p:nvPr/>
        </p:nvSpPr>
        <p:spPr>
          <a:xfrm>
            <a:off x="7745275" y="109150"/>
            <a:ext cx="12942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 </a:t>
            </a:r>
            <a:fld id="{00000000-1234-1234-1234-123412341234}" type="slidenum">
              <a:rPr lang="en" sz="600" b="1">
                <a:solidFill>
                  <a:srgbClr val="1C494F"/>
                </a:solidFill>
                <a:latin typeface="Source Sans Pro"/>
                <a:ea typeface="Source Sans Pro"/>
                <a:cs typeface="Source Sans Pro"/>
                <a:sym typeface="Source Sans Pro"/>
              </a:rPr>
              <a:t>7</a:t>
            </a:fld>
            <a:endParaRPr sz="600" b="1">
              <a:solidFill>
                <a:srgbClr val="1C494F"/>
              </a:solidFill>
              <a:latin typeface="Source Sans Pro"/>
              <a:ea typeface="Source Sans Pro"/>
              <a:cs typeface="Source Sans Pro"/>
              <a:sym typeface="Source Sans Pro"/>
            </a:endParaRPr>
          </a:p>
        </p:txBody>
      </p:sp>
      <p:sp>
        <p:nvSpPr>
          <p:cNvPr id="239" name="Google Shape;239;p43"/>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
        <p:nvSpPr>
          <p:cNvPr id="240" name="Google Shape;240;p43"/>
          <p:cNvSpPr txBox="1"/>
          <p:nvPr/>
        </p:nvSpPr>
        <p:spPr>
          <a:xfrm>
            <a:off x="201000" y="375550"/>
            <a:ext cx="3643800" cy="889200"/>
          </a:xfrm>
          <a:prstGeom prst="rect">
            <a:avLst/>
          </a:prstGeom>
          <a:noFill/>
          <a:ln>
            <a:noFill/>
          </a:ln>
          <a:effectLst>
            <a:outerShdw blurRad="57150" dist="19050" dir="5400000" algn="bl" rotWithShape="0">
              <a:srgbClr val="DAE7EA">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1C494F"/>
                </a:solidFill>
                <a:latin typeface="Source Serif Pro"/>
                <a:ea typeface="Source Serif Pro"/>
                <a:cs typeface="Source Serif Pro"/>
                <a:sym typeface="Source Serif Pro"/>
              </a:rPr>
              <a:t>Helping Answer Parents Most Important Questions</a:t>
            </a:r>
            <a:endParaRPr sz="2200" u="sng">
              <a:solidFill>
                <a:srgbClr val="1C494F"/>
              </a:solidFill>
              <a:latin typeface="Source Serif Pro"/>
              <a:ea typeface="Source Serif Pro"/>
              <a:cs typeface="Source Serif Pro"/>
              <a:sym typeface="Source Serif Pro"/>
            </a:endParaRPr>
          </a:p>
        </p:txBody>
      </p:sp>
      <p:pic>
        <p:nvPicPr>
          <p:cNvPr id="241" name="Google Shape;241;p43"/>
          <p:cNvPicPr preferRelativeResize="0"/>
          <p:nvPr/>
        </p:nvPicPr>
        <p:blipFill>
          <a:blip r:embed="rId3">
            <a:alphaModFix/>
          </a:blip>
          <a:stretch>
            <a:fillRect/>
          </a:stretch>
        </p:blipFill>
        <p:spPr>
          <a:xfrm>
            <a:off x="280950" y="1157850"/>
            <a:ext cx="6619301" cy="3355176"/>
          </a:xfrm>
          <a:prstGeom prst="rect">
            <a:avLst/>
          </a:prstGeom>
          <a:noFill/>
          <a:ln>
            <a:noFill/>
          </a:ln>
        </p:spPr>
      </p:pic>
      <p:pic>
        <p:nvPicPr>
          <p:cNvPr id="242" name="Google Shape;242;p43"/>
          <p:cNvPicPr preferRelativeResize="0"/>
          <p:nvPr/>
        </p:nvPicPr>
        <p:blipFill rotWithShape="1">
          <a:blip r:embed="rId4">
            <a:alphaModFix/>
          </a:blip>
          <a:srcRect t="3415" r="28464" b="8088"/>
          <a:stretch/>
        </p:blipFill>
        <p:spPr>
          <a:xfrm>
            <a:off x="7209981" y="114388"/>
            <a:ext cx="1555800" cy="1644900"/>
          </a:xfrm>
          <a:prstGeom prst="roundRect">
            <a:avLst>
              <a:gd name="adj" fmla="val 8342"/>
            </a:avLst>
          </a:prstGeom>
          <a:noFill/>
          <a:ln>
            <a:noFill/>
          </a:ln>
        </p:spPr>
      </p:pic>
      <p:sp>
        <p:nvSpPr>
          <p:cNvPr id="243" name="Google Shape;243;p43"/>
          <p:cNvSpPr/>
          <p:nvPr/>
        </p:nvSpPr>
        <p:spPr>
          <a:xfrm>
            <a:off x="7209982" y="1799011"/>
            <a:ext cx="1555800" cy="1527300"/>
          </a:xfrm>
          <a:prstGeom prst="roundRect">
            <a:avLst>
              <a:gd name="adj" fmla="val 10053"/>
            </a:avLst>
          </a:prstGeom>
          <a:solidFill>
            <a:srgbClr val="E1DEE9">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4" name="Google Shape;244;p43"/>
          <p:cNvPicPr preferRelativeResize="0"/>
          <p:nvPr/>
        </p:nvPicPr>
        <p:blipFill rotWithShape="1">
          <a:blip r:embed="rId5">
            <a:alphaModFix/>
          </a:blip>
          <a:srcRect b="33351"/>
          <a:stretch/>
        </p:blipFill>
        <p:spPr>
          <a:xfrm>
            <a:off x="7520076" y="2115732"/>
            <a:ext cx="935595" cy="1231657"/>
          </a:xfrm>
          <a:prstGeom prst="rect">
            <a:avLst/>
          </a:prstGeom>
          <a:noFill/>
          <a:ln>
            <a:noFill/>
          </a:ln>
        </p:spPr>
      </p:pic>
      <p:pic>
        <p:nvPicPr>
          <p:cNvPr id="245" name="Google Shape;245;p43"/>
          <p:cNvPicPr preferRelativeResize="0"/>
          <p:nvPr/>
        </p:nvPicPr>
        <p:blipFill rotWithShape="1">
          <a:blip r:embed="rId6">
            <a:alphaModFix/>
          </a:blip>
          <a:srcRect/>
          <a:stretch/>
        </p:blipFill>
        <p:spPr>
          <a:xfrm>
            <a:off x="7209980" y="3408208"/>
            <a:ext cx="1555800" cy="1620900"/>
          </a:xfrm>
          <a:prstGeom prst="roundRect">
            <a:avLst>
              <a:gd name="adj" fmla="val 9869"/>
            </a:avLst>
          </a:prstGeom>
          <a:noFill/>
          <a:ln>
            <a:noFill/>
          </a:ln>
        </p:spPr>
      </p:pic>
      <p:sp>
        <p:nvSpPr>
          <p:cNvPr id="246" name="Google Shape;246;p43"/>
          <p:cNvSpPr txBox="1"/>
          <p:nvPr/>
        </p:nvSpPr>
        <p:spPr>
          <a:xfrm>
            <a:off x="7209981" y="114388"/>
            <a:ext cx="1183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C494E"/>
                </a:solidFill>
                <a:latin typeface="Source Sans Pro"/>
                <a:ea typeface="Source Sans Pro"/>
                <a:cs typeface="Source Sans Pro"/>
                <a:sym typeface="Source Sans Pro"/>
              </a:rPr>
              <a:t>Safety</a:t>
            </a:r>
            <a:endParaRPr>
              <a:solidFill>
                <a:srgbClr val="1C494E"/>
              </a:solidFill>
              <a:latin typeface="Source Sans Pro"/>
              <a:ea typeface="Source Sans Pro"/>
              <a:cs typeface="Source Sans Pro"/>
              <a:sym typeface="Source Sans Pro"/>
            </a:endParaRPr>
          </a:p>
          <a:p>
            <a:pPr marL="0" lvl="0" indent="0" algn="ctr" rtl="0">
              <a:spcBef>
                <a:spcPts val="0"/>
              </a:spcBef>
              <a:spcAft>
                <a:spcPts val="0"/>
              </a:spcAft>
              <a:buNone/>
            </a:pPr>
            <a:endParaRPr sz="1600">
              <a:solidFill>
                <a:srgbClr val="1C494E"/>
              </a:solidFill>
              <a:latin typeface="Source Sans Pro"/>
              <a:ea typeface="Source Sans Pro"/>
              <a:cs typeface="Source Sans Pro"/>
              <a:sym typeface="Source Sans Pro"/>
            </a:endParaRPr>
          </a:p>
        </p:txBody>
      </p:sp>
      <p:sp>
        <p:nvSpPr>
          <p:cNvPr id="247" name="Google Shape;247;p43"/>
          <p:cNvSpPr txBox="1"/>
          <p:nvPr/>
        </p:nvSpPr>
        <p:spPr>
          <a:xfrm>
            <a:off x="7209975" y="1759293"/>
            <a:ext cx="103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C494E"/>
                </a:solidFill>
                <a:latin typeface="Source Sans Pro"/>
                <a:ea typeface="Source Sans Pro"/>
                <a:cs typeface="Source Sans Pro"/>
                <a:sym typeface="Source Sans Pro"/>
              </a:rPr>
              <a:t>Health</a:t>
            </a:r>
            <a:endParaRPr u="sng">
              <a:solidFill>
                <a:srgbClr val="1C494E"/>
              </a:solidFill>
              <a:latin typeface="Source Sans Pro"/>
              <a:ea typeface="Source Sans Pro"/>
              <a:cs typeface="Source Sans Pro"/>
              <a:sym typeface="Source Sans Pro"/>
            </a:endParaRPr>
          </a:p>
        </p:txBody>
      </p:sp>
      <p:sp>
        <p:nvSpPr>
          <p:cNvPr id="248" name="Google Shape;248;p43"/>
          <p:cNvSpPr txBox="1"/>
          <p:nvPr/>
        </p:nvSpPr>
        <p:spPr>
          <a:xfrm>
            <a:off x="7209981" y="3408199"/>
            <a:ext cx="155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D464B"/>
                </a:solidFill>
                <a:latin typeface="Source Sans Pro"/>
                <a:ea typeface="Source Sans Pro"/>
                <a:cs typeface="Source Sans Pro"/>
                <a:sym typeface="Source Sans Pro"/>
              </a:rPr>
              <a:t>Sleep</a:t>
            </a:r>
            <a:endParaRPr u="sng">
              <a:solidFill>
                <a:srgbClr val="1D464B"/>
              </a:solidFill>
              <a:latin typeface="Source Sans Pro"/>
              <a:ea typeface="Source Sans Pro"/>
              <a:cs typeface="Source Sans Pro"/>
              <a:sym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AF8"/>
        </a:solidFill>
        <a:effectLst/>
      </p:bgPr>
    </p:bg>
    <p:spTree>
      <p:nvGrpSpPr>
        <p:cNvPr id="1" name="Shape 252"/>
        <p:cNvGrpSpPr/>
        <p:nvPr/>
      </p:nvGrpSpPr>
      <p:grpSpPr>
        <a:xfrm>
          <a:off x="0" y="0"/>
          <a:ext cx="0" cy="0"/>
          <a:chOff x="0" y="0"/>
          <a:chExt cx="0" cy="0"/>
        </a:xfrm>
      </p:grpSpPr>
      <p:pic>
        <p:nvPicPr>
          <p:cNvPr id="253" name="Google Shape;253;p44"/>
          <p:cNvPicPr preferRelativeResize="0"/>
          <p:nvPr/>
        </p:nvPicPr>
        <p:blipFill>
          <a:blip r:embed="rId3">
            <a:alphaModFix/>
          </a:blip>
          <a:stretch>
            <a:fillRect/>
          </a:stretch>
        </p:blipFill>
        <p:spPr>
          <a:xfrm>
            <a:off x="2105575" y="1557638"/>
            <a:ext cx="2236524" cy="639486"/>
          </a:xfrm>
          <a:prstGeom prst="rect">
            <a:avLst/>
          </a:prstGeom>
          <a:noFill/>
          <a:ln>
            <a:noFill/>
          </a:ln>
        </p:spPr>
      </p:pic>
      <p:sp>
        <p:nvSpPr>
          <p:cNvPr id="254" name="Google Shape;254;p44"/>
          <p:cNvSpPr txBox="1"/>
          <p:nvPr/>
        </p:nvSpPr>
        <p:spPr>
          <a:xfrm>
            <a:off x="7745275" y="109150"/>
            <a:ext cx="12942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 </a:t>
            </a:r>
            <a:fld id="{00000000-1234-1234-1234-123412341234}" type="slidenum">
              <a:rPr lang="en" sz="600" b="1">
                <a:solidFill>
                  <a:srgbClr val="1C494F"/>
                </a:solidFill>
                <a:latin typeface="Source Sans Pro"/>
                <a:ea typeface="Source Sans Pro"/>
                <a:cs typeface="Source Sans Pro"/>
                <a:sym typeface="Source Sans Pro"/>
              </a:rPr>
              <a:t>8</a:t>
            </a:fld>
            <a:endParaRPr sz="600" b="1">
              <a:solidFill>
                <a:srgbClr val="1C494F"/>
              </a:solidFill>
              <a:latin typeface="Source Sans Pro"/>
              <a:ea typeface="Source Sans Pro"/>
              <a:cs typeface="Source Sans Pro"/>
              <a:sym typeface="Source Sans Pro"/>
            </a:endParaRPr>
          </a:p>
        </p:txBody>
      </p:sp>
      <p:sp>
        <p:nvSpPr>
          <p:cNvPr id="255" name="Google Shape;255;p44"/>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
        <p:nvSpPr>
          <p:cNvPr id="256" name="Google Shape;256;p44"/>
          <p:cNvSpPr txBox="1"/>
          <p:nvPr/>
        </p:nvSpPr>
        <p:spPr>
          <a:xfrm>
            <a:off x="201000" y="375550"/>
            <a:ext cx="7902900" cy="889200"/>
          </a:xfrm>
          <a:prstGeom prst="rect">
            <a:avLst/>
          </a:prstGeom>
          <a:noFill/>
          <a:ln>
            <a:noFill/>
          </a:ln>
          <a:effectLst>
            <a:outerShdw blurRad="57150" dist="19050" dir="5400000" algn="bl" rotWithShape="0">
              <a:srgbClr val="DAE7EA">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1C494F"/>
                </a:solidFill>
                <a:latin typeface="Source Serif Pro"/>
                <a:ea typeface="Source Serif Pro"/>
                <a:cs typeface="Source Serif Pro"/>
                <a:sym typeface="Source Serif Pro"/>
              </a:rPr>
              <a:t>With Consumer &amp; Medical Distribution Opportunities</a:t>
            </a:r>
            <a:endParaRPr sz="2200" u="sng">
              <a:solidFill>
                <a:srgbClr val="1C494F"/>
              </a:solidFill>
              <a:latin typeface="Source Serif Pro"/>
              <a:ea typeface="Source Serif Pro"/>
              <a:cs typeface="Source Serif Pro"/>
              <a:sym typeface="Source Serif Pro"/>
            </a:endParaRPr>
          </a:p>
        </p:txBody>
      </p:sp>
      <p:pic>
        <p:nvPicPr>
          <p:cNvPr id="257" name="Google Shape;257;p44"/>
          <p:cNvPicPr preferRelativeResize="0"/>
          <p:nvPr/>
        </p:nvPicPr>
        <p:blipFill>
          <a:blip r:embed="rId4">
            <a:alphaModFix/>
          </a:blip>
          <a:stretch>
            <a:fillRect/>
          </a:stretch>
        </p:blipFill>
        <p:spPr>
          <a:xfrm>
            <a:off x="612063" y="1658563"/>
            <a:ext cx="2236524" cy="1133625"/>
          </a:xfrm>
          <a:prstGeom prst="rect">
            <a:avLst/>
          </a:prstGeom>
          <a:noFill/>
          <a:ln>
            <a:noFill/>
          </a:ln>
        </p:spPr>
      </p:pic>
      <p:pic>
        <p:nvPicPr>
          <p:cNvPr id="258" name="Google Shape;258;p44"/>
          <p:cNvPicPr preferRelativeResize="0"/>
          <p:nvPr/>
        </p:nvPicPr>
        <p:blipFill rotWithShape="1">
          <a:blip r:embed="rId5">
            <a:alphaModFix/>
          </a:blip>
          <a:srcRect/>
          <a:stretch/>
        </p:blipFill>
        <p:spPr>
          <a:xfrm>
            <a:off x="4989825" y="1455100"/>
            <a:ext cx="1337100" cy="1337100"/>
          </a:xfrm>
          <a:prstGeom prst="roundRect">
            <a:avLst>
              <a:gd name="adj" fmla="val 9117"/>
            </a:avLst>
          </a:prstGeom>
          <a:noFill/>
          <a:ln>
            <a:noFill/>
          </a:ln>
        </p:spPr>
      </p:pic>
      <p:sp>
        <p:nvSpPr>
          <p:cNvPr id="259" name="Google Shape;259;p44"/>
          <p:cNvSpPr txBox="1"/>
          <p:nvPr/>
        </p:nvSpPr>
        <p:spPr>
          <a:xfrm>
            <a:off x="588513" y="1085800"/>
            <a:ext cx="2283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04B52"/>
                </a:solidFill>
                <a:latin typeface="Source Sans Pro"/>
                <a:ea typeface="Source Sans Pro"/>
                <a:cs typeface="Source Sans Pro"/>
                <a:sym typeface="Source Sans Pro"/>
              </a:rPr>
              <a:t>Consumer: Dream Sock</a:t>
            </a:r>
            <a:endParaRPr b="1">
              <a:solidFill>
                <a:srgbClr val="204B52"/>
              </a:solidFill>
              <a:latin typeface="Source Sans Pro"/>
              <a:ea typeface="Source Sans Pro"/>
              <a:cs typeface="Source Sans Pro"/>
              <a:sym typeface="Source Sans Pro"/>
            </a:endParaRPr>
          </a:p>
        </p:txBody>
      </p:sp>
      <p:sp>
        <p:nvSpPr>
          <p:cNvPr id="260" name="Google Shape;260;p44"/>
          <p:cNvSpPr txBox="1"/>
          <p:nvPr/>
        </p:nvSpPr>
        <p:spPr>
          <a:xfrm>
            <a:off x="4906338" y="1085800"/>
            <a:ext cx="2283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04B52"/>
                </a:solidFill>
                <a:latin typeface="Source Sans Pro"/>
                <a:ea typeface="Source Sans Pro"/>
                <a:cs typeface="Source Sans Pro"/>
                <a:sym typeface="Source Sans Pro"/>
              </a:rPr>
              <a:t>Medical: BabySat</a:t>
            </a:r>
            <a:endParaRPr b="1">
              <a:solidFill>
                <a:srgbClr val="204B52"/>
              </a:solidFill>
              <a:latin typeface="Source Sans Pro"/>
              <a:ea typeface="Source Sans Pro"/>
              <a:cs typeface="Source Sans Pro"/>
              <a:sym typeface="Source Sans Pro"/>
            </a:endParaRPr>
          </a:p>
        </p:txBody>
      </p:sp>
      <p:sp>
        <p:nvSpPr>
          <p:cNvPr id="261" name="Google Shape;261;p44"/>
          <p:cNvSpPr txBox="1"/>
          <p:nvPr/>
        </p:nvSpPr>
        <p:spPr>
          <a:xfrm>
            <a:off x="588513" y="3508150"/>
            <a:ext cx="2283600" cy="13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04B52"/>
                </a:solidFill>
                <a:latin typeface="Source Sans Pro"/>
                <a:ea typeface="Source Sans Pro"/>
                <a:cs typeface="Source Sans Pro"/>
                <a:sym typeface="Source Sans Pro"/>
              </a:rPr>
              <a:t>Current Distribution: </a:t>
            </a:r>
            <a:endParaRPr sz="1200" b="1">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Owlet Online</a:t>
            </a:r>
            <a:endParaRPr sz="1100">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Amazon</a:t>
            </a:r>
            <a:endParaRPr sz="1100">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Target</a:t>
            </a:r>
            <a:endParaRPr sz="1100">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Walmart</a:t>
            </a:r>
            <a:endParaRPr sz="1100">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BabyList</a:t>
            </a:r>
            <a:endParaRPr sz="1100">
              <a:solidFill>
                <a:srgbClr val="204B52"/>
              </a:solidFill>
              <a:latin typeface="Source Sans Pro"/>
              <a:ea typeface="Source Sans Pro"/>
              <a:cs typeface="Source Sans Pro"/>
              <a:sym typeface="Source Sans Pro"/>
            </a:endParaRPr>
          </a:p>
        </p:txBody>
      </p:sp>
      <p:sp>
        <p:nvSpPr>
          <p:cNvPr id="262" name="Google Shape;262;p44"/>
          <p:cNvSpPr txBox="1"/>
          <p:nvPr/>
        </p:nvSpPr>
        <p:spPr>
          <a:xfrm>
            <a:off x="4989826" y="3508150"/>
            <a:ext cx="2553600" cy="13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04B52"/>
                </a:solidFill>
                <a:latin typeface="Source Sans Pro"/>
                <a:ea typeface="Source Sans Pro"/>
                <a:cs typeface="Source Sans Pro"/>
                <a:sym typeface="Source Sans Pro"/>
              </a:rPr>
              <a:t>Distribution Opportunities: </a:t>
            </a:r>
            <a:endParaRPr sz="1200" b="1">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DME Channels</a:t>
            </a:r>
            <a:endParaRPr sz="1100">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Telehealth Partnerships</a:t>
            </a:r>
            <a:endParaRPr sz="1100">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Provider Networks</a:t>
            </a:r>
            <a:endParaRPr sz="1100">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Children’s Hospitals</a:t>
            </a:r>
            <a:endParaRPr sz="1100">
              <a:solidFill>
                <a:srgbClr val="204B52"/>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rgbClr val="204B52"/>
              </a:buClr>
              <a:buSzPts val="1100"/>
              <a:buFont typeface="Source Sans Pro"/>
              <a:buChar char="●"/>
            </a:pPr>
            <a:r>
              <a:rPr lang="en" sz="1100">
                <a:solidFill>
                  <a:srgbClr val="204B52"/>
                </a:solidFill>
                <a:latin typeface="Source Sans Pro"/>
                <a:ea typeface="Source Sans Pro"/>
                <a:cs typeface="Source Sans Pro"/>
                <a:sym typeface="Source Sans Pro"/>
              </a:rPr>
              <a:t>Insurance Reimbursement</a:t>
            </a:r>
            <a:endParaRPr sz="1100">
              <a:solidFill>
                <a:srgbClr val="204B52"/>
              </a:solidFill>
              <a:latin typeface="Source Sans Pro"/>
              <a:ea typeface="Source Sans Pro"/>
              <a:cs typeface="Source Sans Pro"/>
              <a:sym typeface="Source Sans Pro"/>
            </a:endParaRPr>
          </a:p>
        </p:txBody>
      </p:sp>
      <p:sp>
        <p:nvSpPr>
          <p:cNvPr id="263" name="Google Shape;263;p44"/>
          <p:cNvSpPr txBox="1"/>
          <p:nvPr/>
        </p:nvSpPr>
        <p:spPr>
          <a:xfrm>
            <a:off x="519550" y="2878175"/>
            <a:ext cx="34431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04B52"/>
                </a:solidFill>
                <a:latin typeface="Source Sans Pro"/>
                <a:ea typeface="Source Sans Pro"/>
                <a:cs typeface="Source Sans Pro"/>
                <a:sym typeface="Source Sans Pro"/>
              </a:rPr>
              <a:t>For healthy infants up to 18 months old. </a:t>
            </a:r>
            <a:endParaRPr sz="1200">
              <a:solidFill>
                <a:srgbClr val="204B5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200">
                <a:solidFill>
                  <a:srgbClr val="204B52"/>
                </a:solidFill>
                <a:latin typeface="Source Sans Pro"/>
                <a:ea typeface="Source Sans Pro"/>
                <a:cs typeface="Source Sans Pro"/>
                <a:sym typeface="Source Sans Pro"/>
              </a:rPr>
              <a:t>Sold over the counter. </a:t>
            </a:r>
            <a:endParaRPr sz="1200">
              <a:solidFill>
                <a:srgbClr val="204B52"/>
              </a:solidFill>
              <a:latin typeface="Source Sans Pro"/>
              <a:ea typeface="Source Sans Pro"/>
              <a:cs typeface="Source Sans Pro"/>
              <a:sym typeface="Source Sans Pro"/>
            </a:endParaRPr>
          </a:p>
        </p:txBody>
      </p:sp>
      <p:sp>
        <p:nvSpPr>
          <p:cNvPr id="264" name="Google Shape;264;p44"/>
          <p:cNvSpPr txBox="1"/>
          <p:nvPr/>
        </p:nvSpPr>
        <p:spPr>
          <a:xfrm>
            <a:off x="4893050" y="2878175"/>
            <a:ext cx="41043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04B52"/>
                </a:solidFill>
                <a:latin typeface="Source Sans Pro"/>
                <a:ea typeface="Source Sans Pro"/>
                <a:cs typeface="Source Sans Pro"/>
                <a:sym typeface="Source Sans Pro"/>
              </a:rPr>
              <a:t>For sick and high risk infants up to 18 months old that doctors can prescribe, reimbursable by insurance. </a:t>
            </a:r>
            <a:endParaRPr sz="1200">
              <a:solidFill>
                <a:srgbClr val="204B52"/>
              </a:solidFill>
              <a:latin typeface="Source Sans Pro"/>
              <a:ea typeface="Source Sans Pro"/>
              <a:cs typeface="Source Sans Pro"/>
              <a:sym typeface="Source Sans Pro"/>
            </a:endParaRPr>
          </a:p>
        </p:txBody>
      </p:sp>
      <p:pic>
        <p:nvPicPr>
          <p:cNvPr id="265" name="Google Shape;265;p44"/>
          <p:cNvPicPr preferRelativeResize="0"/>
          <p:nvPr/>
        </p:nvPicPr>
        <p:blipFill rotWithShape="1">
          <a:blip r:embed="rId6">
            <a:alphaModFix/>
          </a:blip>
          <a:srcRect r="30915"/>
          <a:stretch/>
        </p:blipFill>
        <p:spPr>
          <a:xfrm>
            <a:off x="6416300" y="1455400"/>
            <a:ext cx="2418000" cy="1336500"/>
          </a:xfrm>
          <a:prstGeom prst="roundRect">
            <a:avLst>
              <a:gd name="adj" fmla="val 16667"/>
            </a:avLst>
          </a:prstGeom>
          <a:noFill/>
          <a:ln>
            <a:noFill/>
          </a:ln>
        </p:spPr>
      </p:pic>
      <p:pic>
        <p:nvPicPr>
          <p:cNvPr id="266" name="Google Shape;266;p44"/>
          <p:cNvPicPr preferRelativeResize="0"/>
          <p:nvPr/>
        </p:nvPicPr>
        <p:blipFill rotWithShape="1">
          <a:blip r:embed="rId6">
            <a:alphaModFix/>
          </a:blip>
          <a:srcRect l="67615"/>
          <a:stretch/>
        </p:blipFill>
        <p:spPr>
          <a:xfrm>
            <a:off x="7458958" y="3555700"/>
            <a:ext cx="1133400" cy="1336500"/>
          </a:xfrm>
          <a:prstGeom prst="roundRect">
            <a:avLst>
              <a:gd name="adj" fmla="val 16667"/>
            </a:avLst>
          </a:prstGeom>
          <a:noFill/>
          <a:ln>
            <a:noFill/>
          </a:ln>
        </p:spPr>
      </p:pic>
      <p:pic>
        <p:nvPicPr>
          <p:cNvPr id="267" name="Google Shape;267;p44"/>
          <p:cNvPicPr preferRelativeResize="0"/>
          <p:nvPr/>
        </p:nvPicPr>
        <p:blipFill>
          <a:blip r:embed="rId7">
            <a:alphaModFix/>
          </a:blip>
          <a:stretch>
            <a:fillRect/>
          </a:stretch>
        </p:blipFill>
        <p:spPr>
          <a:xfrm>
            <a:off x="2260557" y="3933100"/>
            <a:ext cx="1034122" cy="581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9F8"/>
        </a:solidFill>
        <a:effectLst/>
      </p:bgPr>
    </p:bg>
    <p:spTree>
      <p:nvGrpSpPr>
        <p:cNvPr id="1" name="Shape 272"/>
        <p:cNvGrpSpPr/>
        <p:nvPr/>
      </p:nvGrpSpPr>
      <p:grpSpPr>
        <a:xfrm>
          <a:off x="0" y="0"/>
          <a:ext cx="0" cy="0"/>
          <a:chOff x="0" y="0"/>
          <a:chExt cx="0" cy="0"/>
        </a:xfrm>
      </p:grpSpPr>
      <p:sp>
        <p:nvSpPr>
          <p:cNvPr id="273" name="Google Shape;273;p45"/>
          <p:cNvSpPr txBox="1">
            <a:spLocks noGrp="1"/>
          </p:cNvSpPr>
          <p:nvPr>
            <p:ph type="title" idx="4294967295"/>
          </p:nvPr>
        </p:nvSpPr>
        <p:spPr>
          <a:xfrm>
            <a:off x="304800" y="375550"/>
            <a:ext cx="7486200" cy="6774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Clr>
                <a:schemeClr val="dk1"/>
              </a:buClr>
              <a:buSzPts val="1100"/>
              <a:buFont typeface="Arial"/>
              <a:buNone/>
            </a:pPr>
            <a:r>
              <a:rPr lang="en" sz="2200">
                <a:solidFill>
                  <a:srgbClr val="1C494F"/>
                </a:solidFill>
                <a:latin typeface="Source Serif Pro"/>
                <a:ea typeface="Source Serif Pro"/>
                <a:cs typeface="Source Serif Pro"/>
                <a:sym typeface="Source Serif Pro"/>
              </a:rPr>
              <a:t>Leading the market in brand, position and IP</a:t>
            </a:r>
            <a:endParaRPr sz="2200" u="sng">
              <a:solidFill>
                <a:srgbClr val="1C494F"/>
              </a:solidFill>
              <a:latin typeface="Source Serif Pro"/>
              <a:ea typeface="Source Serif Pro"/>
              <a:cs typeface="Source Serif Pro"/>
              <a:sym typeface="Source Serif Pro"/>
            </a:endParaRPr>
          </a:p>
          <a:p>
            <a:pPr marL="0" lvl="0" indent="0" algn="l" rtl="0">
              <a:lnSpc>
                <a:spcPct val="100000"/>
              </a:lnSpc>
              <a:spcBef>
                <a:spcPts val="0"/>
              </a:spcBef>
              <a:spcAft>
                <a:spcPts val="0"/>
              </a:spcAft>
              <a:buSzPts val="1900"/>
              <a:buNone/>
            </a:pPr>
            <a:endParaRPr sz="2200">
              <a:solidFill>
                <a:srgbClr val="1C494F"/>
              </a:solidFill>
              <a:latin typeface="Source Sans Pro"/>
              <a:ea typeface="Source Sans Pro"/>
              <a:cs typeface="Source Sans Pro"/>
              <a:sym typeface="Source Sans Pro"/>
            </a:endParaRPr>
          </a:p>
        </p:txBody>
      </p:sp>
      <p:sp>
        <p:nvSpPr>
          <p:cNvPr id="274" name="Google Shape;274;p45"/>
          <p:cNvSpPr/>
          <p:nvPr/>
        </p:nvSpPr>
        <p:spPr>
          <a:xfrm>
            <a:off x="599550" y="854550"/>
            <a:ext cx="2562000" cy="1995300"/>
          </a:xfrm>
          <a:prstGeom prst="roundRect">
            <a:avLst>
              <a:gd name="adj" fmla="val 4558"/>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 name="Google Shape;275;p45"/>
          <p:cNvSpPr txBox="1"/>
          <p:nvPr/>
        </p:nvSpPr>
        <p:spPr>
          <a:xfrm>
            <a:off x="675750" y="983175"/>
            <a:ext cx="2321100" cy="699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1C494E"/>
                </a:solidFill>
                <a:latin typeface="Source Sans Pro"/>
                <a:ea typeface="Source Sans Pro"/>
                <a:cs typeface="Source Sans Pro"/>
                <a:sym typeface="Source Sans Pro"/>
              </a:rPr>
              <a:t>#1 Brand in </a:t>
            </a:r>
            <a:endParaRPr>
              <a:solidFill>
                <a:srgbClr val="1C494E"/>
              </a:solidFill>
              <a:latin typeface="Source Sans Pro"/>
              <a:ea typeface="Source Sans Pro"/>
              <a:cs typeface="Source Sans Pro"/>
              <a:sym typeface="Source Sans Pro"/>
            </a:endParaRPr>
          </a:p>
          <a:p>
            <a:pPr marL="0" lvl="0" indent="0" algn="ctr" rtl="0">
              <a:lnSpc>
                <a:spcPct val="100000"/>
              </a:lnSpc>
              <a:spcBef>
                <a:spcPts val="0"/>
              </a:spcBef>
              <a:spcAft>
                <a:spcPts val="0"/>
              </a:spcAft>
              <a:buNone/>
            </a:pPr>
            <a:r>
              <a:rPr lang="en">
                <a:solidFill>
                  <a:srgbClr val="1C494E"/>
                </a:solidFill>
                <a:latin typeface="Source Sans Pro"/>
                <a:ea typeface="Source Sans Pro"/>
                <a:cs typeface="Source Sans Pro"/>
                <a:sym typeface="Source Sans Pro"/>
              </a:rPr>
              <a:t>Infant Health</a:t>
            </a:r>
            <a:endParaRPr>
              <a:solidFill>
                <a:srgbClr val="1C494E"/>
              </a:solidFill>
              <a:latin typeface="Source Sans Pro"/>
              <a:ea typeface="Source Sans Pro"/>
              <a:cs typeface="Source Sans Pro"/>
              <a:sym typeface="Source Sans Pro"/>
            </a:endParaRPr>
          </a:p>
        </p:txBody>
      </p:sp>
      <p:sp>
        <p:nvSpPr>
          <p:cNvPr id="276" name="Google Shape;276;p45"/>
          <p:cNvSpPr/>
          <p:nvPr/>
        </p:nvSpPr>
        <p:spPr>
          <a:xfrm>
            <a:off x="773825" y="1772225"/>
            <a:ext cx="2223000" cy="893100"/>
          </a:xfrm>
          <a:prstGeom prst="roundRect">
            <a:avLst>
              <a:gd name="adj" fmla="val 16667"/>
            </a:avLst>
          </a:prstGeom>
          <a:solidFill>
            <a:srgbClr val="CD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85858"/>
              </a:solidFill>
            </a:endParaRPr>
          </a:p>
        </p:txBody>
      </p:sp>
      <p:sp>
        <p:nvSpPr>
          <p:cNvPr id="277" name="Google Shape;277;p45"/>
          <p:cNvSpPr txBox="1"/>
          <p:nvPr/>
        </p:nvSpPr>
        <p:spPr>
          <a:xfrm>
            <a:off x="1010375" y="1902550"/>
            <a:ext cx="716400" cy="60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Font typeface="Arial"/>
              <a:buNone/>
            </a:pPr>
            <a:r>
              <a:rPr lang="en" sz="2000" b="1">
                <a:solidFill>
                  <a:srgbClr val="1C494E"/>
                </a:solidFill>
                <a:latin typeface="Source Sans Pro"/>
                <a:ea typeface="Source Sans Pro"/>
                <a:cs typeface="Source Sans Pro"/>
                <a:sym typeface="Source Sans Pro"/>
              </a:rPr>
              <a:t>#1</a:t>
            </a:r>
            <a:endParaRPr sz="2000" b="1">
              <a:solidFill>
                <a:srgbClr val="1C494E"/>
              </a:solidFill>
              <a:latin typeface="Source Sans Pro"/>
              <a:ea typeface="Source Sans Pro"/>
              <a:cs typeface="Source Sans Pro"/>
              <a:sym typeface="Source Sans Pro"/>
            </a:endParaRPr>
          </a:p>
          <a:p>
            <a:pPr marL="0" lvl="0" indent="0" algn="ctr" rtl="0">
              <a:spcBef>
                <a:spcPts val="0"/>
              </a:spcBef>
              <a:spcAft>
                <a:spcPts val="0"/>
              </a:spcAft>
              <a:buClr>
                <a:schemeClr val="dk1"/>
              </a:buClr>
              <a:buFont typeface="Arial"/>
              <a:buNone/>
            </a:pPr>
            <a:r>
              <a:rPr lang="en" sz="800">
                <a:solidFill>
                  <a:srgbClr val="1C494E"/>
                </a:solidFill>
                <a:latin typeface="Source Sans Pro"/>
                <a:ea typeface="Source Sans Pro"/>
                <a:cs typeface="Source Sans Pro"/>
                <a:sym typeface="Source Sans Pro"/>
              </a:rPr>
              <a:t>Health Monitor</a:t>
            </a:r>
            <a:endParaRPr sz="2100" b="1">
              <a:solidFill>
                <a:srgbClr val="1C494E"/>
              </a:solidFill>
              <a:latin typeface="Source Sans Pro"/>
              <a:ea typeface="Source Sans Pro"/>
              <a:cs typeface="Source Sans Pro"/>
              <a:sym typeface="Source Sans Pro"/>
            </a:endParaRPr>
          </a:p>
        </p:txBody>
      </p:sp>
      <p:sp>
        <p:nvSpPr>
          <p:cNvPr id="278" name="Google Shape;278;p45"/>
          <p:cNvSpPr txBox="1"/>
          <p:nvPr/>
        </p:nvSpPr>
        <p:spPr>
          <a:xfrm>
            <a:off x="1908600" y="1916675"/>
            <a:ext cx="810000" cy="536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Font typeface="Arial"/>
              <a:buNone/>
            </a:pPr>
            <a:r>
              <a:rPr lang="en" sz="2000" b="1">
                <a:solidFill>
                  <a:srgbClr val="1C494E"/>
                </a:solidFill>
                <a:latin typeface="Source Sans Pro"/>
                <a:ea typeface="Source Sans Pro"/>
                <a:cs typeface="Source Sans Pro"/>
                <a:sym typeface="Source Sans Pro"/>
              </a:rPr>
              <a:t>70 </a:t>
            </a:r>
            <a:r>
              <a:rPr lang="en" sz="1100" b="1">
                <a:solidFill>
                  <a:srgbClr val="1C494E"/>
                </a:solidFill>
                <a:latin typeface="Source Sans Pro"/>
                <a:ea typeface="Source Sans Pro"/>
                <a:cs typeface="Source Sans Pro"/>
                <a:sym typeface="Source Sans Pro"/>
              </a:rPr>
              <a:t>nps</a:t>
            </a:r>
            <a:endParaRPr sz="1100" b="1">
              <a:solidFill>
                <a:srgbClr val="1C494E"/>
              </a:solidFill>
              <a:latin typeface="Source Sans Pro"/>
              <a:ea typeface="Source Sans Pro"/>
              <a:cs typeface="Source Sans Pro"/>
              <a:sym typeface="Source Sans Pro"/>
            </a:endParaRPr>
          </a:p>
          <a:p>
            <a:pPr marL="0" lvl="0" indent="0" algn="ctr" rtl="0">
              <a:spcBef>
                <a:spcPts val="0"/>
              </a:spcBef>
              <a:spcAft>
                <a:spcPts val="0"/>
              </a:spcAft>
              <a:buNone/>
            </a:pPr>
            <a:r>
              <a:rPr lang="en" sz="800">
                <a:solidFill>
                  <a:srgbClr val="1C494E"/>
                </a:solidFill>
                <a:latin typeface="Source Sans Pro"/>
                <a:ea typeface="Source Sans Pro"/>
                <a:cs typeface="Source Sans Pro"/>
                <a:sym typeface="Source Sans Pro"/>
              </a:rPr>
              <a:t>Product NPS</a:t>
            </a:r>
            <a:endParaRPr sz="2200" b="1" baseline="30000">
              <a:solidFill>
                <a:srgbClr val="1C494E"/>
              </a:solidFill>
              <a:latin typeface="Source Sans Pro"/>
              <a:ea typeface="Source Sans Pro"/>
              <a:cs typeface="Source Sans Pro"/>
              <a:sym typeface="Source Sans Pro"/>
            </a:endParaRPr>
          </a:p>
        </p:txBody>
      </p:sp>
      <p:sp>
        <p:nvSpPr>
          <p:cNvPr id="279" name="Google Shape;279;p45"/>
          <p:cNvSpPr/>
          <p:nvPr/>
        </p:nvSpPr>
        <p:spPr>
          <a:xfrm>
            <a:off x="3285650" y="847163"/>
            <a:ext cx="2562000" cy="1995300"/>
          </a:xfrm>
          <a:prstGeom prst="roundRect">
            <a:avLst>
              <a:gd name="adj" fmla="val 4558"/>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0" name="Google Shape;280;p45"/>
          <p:cNvSpPr/>
          <p:nvPr/>
        </p:nvSpPr>
        <p:spPr>
          <a:xfrm>
            <a:off x="3487125" y="1752350"/>
            <a:ext cx="2179200" cy="893100"/>
          </a:xfrm>
          <a:prstGeom prst="roundRect">
            <a:avLst>
              <a:gd name="adj" fmla="val 16667"/>
            </a:avLst>
          </a:prstGeom>
          <a:solidFill>
            <a:srgbClr val="CD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85858"/>
              </a:solidFill>
            </a:endParaRPr>
          </a:p>
        </p:txBody>
      </p:sp>
      <p:sp>
        <p:nvSpPr>
          <p:cNvPr id="281" name="Google Shape;281;p45"/>
          <p:cNvSpPr txBox="1"/>
          <p:nvPr/>
        </p:nvSpPr>
        <p:spPr>
          <a:xfrm>
            <a:off x="3671913" y="2048238"/>
            <a:ext cx="716400" cy="4074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rgbClr val="1C494E"/>
                </a:solidFill>
                <a:latin typeface="Source Sans Pro"/>
                <a:ea typeface="Source Sans Pro"/>
                <a:cs typeface="Source Sans Pro"/>
                <a:sym typeface="Source Sans Pro"/>
              </a:rPr>
              <a:t>500k</a:t>
            </a:r>
            <a:endParaRPr sz="2000" b="1">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r>
              <a:rPr lang="en" sz="800">
                <a:solidFill>
                  <a:srgbClr val="1C494E"/>
                </a:solidFill>
                <a:latin typeface="Source Sans Pro"/>
                <a:ea typeface="Source Sans Pro"/>
                <a:cs typeface="Source Sans Pro"/>
                <a:sym typeface="Source Sans Pro"/>
              </a:rPr>
              <a:t>Users in 2023</a:t>
            </a:r>
            <a:endParaRPr sz="1200" baseline="30000">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endParaRPr sz="600">
              <a:solidFill>
                <a:srgbClr val="585858"/>
              </a:solidFill>
              <a:latin typeface="Source Sans Pro"/>
              <a:ea typeface="Source Sans Pro"/>
              <a:cs typeface="Source Sans Pro"/>
              <a:sym typeface="Source Sans Pro"/>
            </a:endParaRPr>
          </a:p>
        </p:txBody>
      </p:sp>
      <p:sp>
        <p:nvSpPr>
          <p:cNvPr id="282" name="Google Shape;282;p45"/>
          <p:cNvSpPr txBox="1"/>
          <p:nvPr/>
        </p:nvSpPr>
        <p:spPr>
          <a:xfrm>
            <a:off x="4417513" y="1895588"/>
            <a:ext cx="1033200" cy="606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100" b="1">
                <a:solidFill>
                  <a:srgbClr val="1C494E"/>
                </a:solidFill>
                <a:latin typeface="Source Sans Pro"/>
                <a:ea typeface="Source Sans Pro"/>
                <a:cs typeface="Source Sans Pro"/>
                <a:sym typeface="Source Sans Pro"/>
              </a:rPr>
              <a:t>$73M</a:t>
            </a:r>
            <a:endParaRPr sz="2100" b="1">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r>
              <a:rPr lang="en" sz="800">
                <a:solidFill>
                  <a:srgbClr val="1C494E"/>
                </a:solidFill>
                <a:latin typeface="Source Sans Pro"/>
                <a:ea typeface="Source Sans Pro"/>
                <a:cs typeface="Source Sans Pro"/>
                <a:sym typeface="Source Sans Pro"/>
              </a:rPr>
              <a:t>2023 Gross Sales</a:t>
            </a:r>
            <a:endParaRPr sz="500">
              <a:solidFill>
                <a:srgbClr val="1C494E"/>
              </a:solidFill>
              <a:latin typeface="Source Sans Pro"/>
              <a:ea typeface="Source Sans Pro"/>
              <a:cs typeface="Source Sans Pro"/>
              <a:sym typeface="Source Sans Pro"/>
            </a:endParaRPr>
          </a:p>
        </p:txBody>
      </p:sp>
      <p:sp>
        <p:nvSpPr>
          <p:cNvPr id="283" name="Google Shape;283;p45"/>
          <p:cNvSpPr txBox="1"/>
          <p:nvPr/>
        </p:nvSpPr>
        <p:spPr>
          <a:xfrm>
            <a:off x="3389525" y="983175"/>
            <a:ext cx="2321100" cy="699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1C494E"/>
                </a:solidFill>
                <a:latin typeface="Source Sans Pro"/>
                <a:ea typeface="Source Sans Pro"/>
                <a:cs typeface="Source Sans Pro"/>
                <a:sym typeface="Source Sans Pro"/>
              </a:rPr>
              <a:t>Healthy </a:t>
            </a:r>
            <a:endParaRPr>
              <a:solidFill>
                <a:srgbClr val="1C494E"/>
              </a:solidFill>
              <a:latin typeface="Source Sans Pro"/>
              <a:ea typeface="Source Sans Pro"/>
              <a:cs typeface="Source Sans Pro"/>
              <a:sym typeface="Source Sans Pro"/>
            </a:endParaRPr>
          </a:p>
          <a:p>
            <a:pPr marL="0" lvl="0" indent="0" algn="ctr" rtl="0">
              <a:lnSpc>
                <a:spcPct val="100000"/>
              </a:lnSpc>
              <a:spcBef>
                <a:spcPts val="0"/>
              </a:spcBef>
              <a:spcAft>
                <a:spcPts val="0"/>
              </a:spcAft>
              <a:buNone/>
            </a:pPr>
            <a:r>
              <a:rPr lang="en">
                <a:solidFill>
                  <a:srgbClr val="1C494E"/>
                </a:solidFill>
                <a:latin typeface="Source Sans Pro"/>
                <a:ea typeface="Source Sans Pro"/>
                <a:cs typeface="Source Sans Pro"/>
                <a:sym typeface="Source Sans Pro"/>
              </a:rPr>
              <a:t>Business</a:t>
            </a:r>
            <a:endParaRPr sz="1900">
              <a:solidFill>
                <a:srgbClr val="EAF9F4"/>
              </a:solidFill>
              <a:latin typeface="Source Sans Pro"/>
              <a:ea typeface="Source Sans Pro"/>
              <a:cs typeface="Source Sans Pro"/>
              <a:sym typeface="Source Sans Pro"/>
            </a:endParaRPr>
          </a:p>
        </p:txBody>
      </p:sp>
      <p:sp>
        <p:nvSpPr>
          <p:cNvPr id="284" name="Google Shape;284;p45"/>
          <p:cNvSpPr/>
          <p:nvPr/>
        </p:nvSpPr>
        <p:spPr>
          <a:xfrm>
            <a:off x="5982438" y="849338"/>
            <a:ext cx="2562000" cy="1995300"/>
          </a:xfrm>
          <a:prstGeom prst="roundRect">
            <a:avLst>
              <a:gd name="adj" fmla="val 4558"/>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p45"/>
          <p:cNvSpPr/>
          <p:nvPr/>
        </p:nvSpPr>
        <p:spPr>
          <a:xfrm>
            <a:off x="6180425" y="1793075"/>
            <a:ext cx="2179200" cy="851400"/>
          </a:xfrm>
          <a:prstGeom prst="roundRect">
            <a:avLst>
              <a:gd name="adj" fmla="val 16667"/>
            </a:avLst>
          </a:prstGeom>
          <a:solidFill>
            <a:srgbClr val="CD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85858"/>
              </a:solidFill>
            </a:endParaRPr>
          </a:p>
        </p:txBody>
      </p:sp>
      <p:sp>
        <p:nvSpPr>
          <p:cNvPr id="286" name="Google Shape;286;p45"/>
          <p:cNvSpPr txBox="1"/>
          <p:nvPr/>
        </p:nvSpPr>
        <p:spPr>
          <a:xfrm>
            <a:off x="7441625" y="2012862"/>
            <a:ext cx="716400" cy="502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rgbClr val="1C494E"/>
                </a:solidFill>
                <a:latin typeface="Source Sans Pro"/>
                <a:ea typeface="Source Sans Pro"/>
                <a:cs typeface="Source Sans Pro"/>
                <a:sym typeface="Source Sans Pro"/>
              </a:rPr>
              <a:t>12+</a:t>
            </a:r>
            <a:endParaRPr sz="2000" b="1">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r>
              <a:rPr lang="en" sz="800">
                <a:solidFill>
                  <a:srgbClr val="1C494E"/>
                </a:solidFill>
                <a:latin typeface="Source Sans Pro"/>
                <a:ea typeface="Source Sans Pro"/>
                <a:cs typeface="Source Sans Pro"/>
                <a:sym typeface="Source Sans Pro"/>
              </a:rPr>
              <a:t>Clinical &amp; Safety Studies</a:t>
            </a:r>
            <a:endParaRPr sz="1200">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endParaRPr sz="700">
              <a:solidFill>
                <a:srgbClr val="585858"/>
              </a:solidFill>
              <a:latin typeface="Source Sans Pro"/>
              <a:ea typeface="Source Sans Pro"/>
              <a:cs typeface="Source Sans Pro"/>
              <a:sym typeface="Source Sans Pro"/>
            </a:endParaRPr>
          </a:p>
        </p:txBody>
      </p:sp>
      <p:sp>
        <p:nvSpPr>
          <p:cNvPr id="287" name="Google Shape;287;p45"/>
          <p:cNvSpPr txBox="1"/>
          <p:nvPr/>
        </p:nvSpPr>
        <p:spPr>
          <a:xfrm>
            <a:off x="6333475" y="1915477"/>
            <a:ext cx="999300" cy="606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rgbClr val="1C494E"/>
                </a:solidFill>
                <a:latin typeface="Source Sans Pro"/>
                <a:ea typeface="Source Sans Pro"/>
                <a:cs typeface="Source Sans Pro"/>
                <a:sym typeface="Source Sans Pro"/>
              </a:rPr>
              <a:t>3</a:t>
            </a:r>
            <a:endParaRPr sz="2000" b="1">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r>
              <a:rPr lang="en" sz="800">
                <a:solidFill>
                  <a:srgbClr val="1C494E"/>
                </a:solidFill>
                <a:latin typeface="Source Sans Pro"/>
                <a:ea typeface="Source Sans Pro"/>
                <a:cs typeface="Source Sans Pro"/>
                <a:sym typeface="Source Sans Pro"/>
              </a:rPr>
              <a:t>FDA Authorizations &amp; CE Mark </a:t>
            </a:r>
            <a:endParaRPr sz="800">
              <a:solidFill>
                <a:srgbClr val="1C494E"/>
              </a:solidFill>
              <a:latin typeface="Source Sans Pro"/>
              <a:ea typeface="Source Sans Pro"/>
              <a:cs typeface="Source Sans Pro"/>
              <a:sym typeface="Source Sans Pro"/>
            </a:endParaRPr>
          </a:p>
        </p:txBody>
      </p:sp>
      <p:sp>
        <p:nvSpPr>
          <p:cNvPr id="288" name="Google Shape;288;p45"/>
          <p:cNvSpPr txBox="1"/>
          <p:nvPr/>
        </p:nvSpPr>
        <p:spPr>
          <a:xfrm>
            <a:off x="6114000" y="1017950"/>
            <a:ext cx="2245500" cy="6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1C494E"/>
                </a:solidFill>
                <a:latin typeface="Source Sans Pro"/>
                <a:ea typeface="Source Sans Pro"/>
                <a:cs typeface="Source Sans Pro"/>
                <a:sym typeface="Source Sans Pro"/>
              </a:rPr>
              <a:t>“First of its Kind” Regulatory Authorizations </a:t>
            </a:r>
            <a:endParaRPr>
              <a:solidFill>
                <a:srgbClr val="1C494E"/>
              </a:solidFill>
              <a:latin typeface="Source Sans Pro"/>
              <a:ea typeface="Source Sans Pro"/>
              <a:cs typeface="Source Sans Pro"/>
              <a:sym typeface="Source Sans Pro"/>
            </a:endParaRPr>
          </a:p>
        </p:txBody>
      </p:sp>
      <p:sp>
        <p:nvSpPr>
          <p:cNvPr id="289" name="Google Shape;289;p45"/>
          <p:cNvSpPr/>
          <p:nvPr/>
        </p:nvSpPr>
        <p:spPr>
          <a:xfrm>
            <a:off x="599550" y="2982775"/>
            <a:ext cx="2562000" cy="1957500"/>
          </a:xfrm>
          <a:prstGeom prst="roundRect">
            <a:avLst>
              <a:gd name="adj" fmla="val 4558"/>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45"/>
          <p:cNvSpPr txBox="1"/>
          <p:nvPr/>
        </p:nvSpPr>
        <p:spPr>
          <a:xfrm>
            <a:off x="724275" y="3080575"/>
            <a:ext cx="2223000" cy="6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1C494E"/>
                </a:solidFill>
                <a:latin typeface="Source Sans Pro"/>
                <a:ea typeface="Source Sans Pro"/>
                <a:cs typeface="Source Sans Pro"/>
                <a:sym typeface="Source Sans Pro"/>
              </a:rPr>
              <a:t>Largest &amp; Most </a:t>
            </a:r>
            <a:endParaRPr>
              <a:solidFill>
                <a:srgbClr val="1C494E"/>
              </a:solidFill>
              <a:latin typeface="Source Sans Pro"/>
              <a:ea typeface="Source Sans Pro"/>
              <a:cs typeface="Source Sans Pro"/>
              <a:sym typeface="Source Sans Pro"/>
            </a:endParaRPr>
          </a:p>
          <a:p>
            <a:pPr marL="0" lvl="0" indent="0" algn="ctr" rtl="0">
              <a:spcBef>
                <a:spcPts val="0"/>
              </a:spcBef>
              <a:spcAft>
                <a:spcPts val="0"/>
              </a:spcAft>
              <a:buClr>
                <a:schemeClr val="dk1"/>
              </a:buClr>
              <a:buSzPts val="1100"/>
              <a:buFont typeface="Arial"/>
              <a:buNone/>
            </a:pPr>
            <a:r>
              <a:rPr lang="en">
                <a:solidFill>
                  <a:srgbClr val="1C494E"/>
                </a:solidFill>
                <a:latin typeface="Source Sans Pro"/>
                <a:ea typeface="Source Sans Pro"/>
                <a:cs typeface="Source Sans Pro"/>
                <a:sym typeface="Source Sans Pro"/>
              </a:rPr>
              <a:t>Engaged Community</a:t>
            </a:r>
            <a:endParaRPr sz="1900">
              <a:solidFill>
                <a:srgbClr val="EAF9F4"/>
              </a:solidFill>
              <a:latin typeface="Source Sans Pro"/>
              <a:ea typeface="Source Sans Pro"/>
              <a:cs typeface="Source Sans Pro"/>
              <a:sym typeface="Source Sans Pro"/>
            </a:endParaRPr>
          </a:p>
        </p:txBody>
      </p:sp>
      <p:sp>
        <p:nvSpPr>
          <p:cNvPr id="291" name="Google Shape;291;p45"/>
          <p:cNvSpPr/>
          <p:nvPr/>
        </p:nvSpPr>
        <p:spPr>
          <a:xfrm>
            <a:off x="746150" y="3925075"/>
            <a:ext cx="2223000" cy="851400"/>
          </a:xfrm>
          <a:prstGeom prst="roundRect">
            <a:avLst>
              <a:gd name="adj" fmla="val 16667"/>
            </a:avLst>
          </a:prstGeom>
          <a:solidFill>
            <a:srgbClr val="CD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85858"/>
              </a:solidFill>
            </a:endParaRPr>
          </a:p>
        </p:txBody>
      </p:sp>
      <p:sp>
        <p:nvSpPr>
          <p:cNvPr id="292" name="Google Shape;292;p45"/>
          <p:cNvSpPr txBox="1"/>
          <p:nvPr/>
        </p:nvSpPr>
        <p:spPr>
          <a:xfrm>
            <a:off x="875700" y="4324650"/>
            <a:ext cx="914100" cy="348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Font typeface="Arial"/>
              <a:buNone/>
            </a:pPr>
            <a:r>
              <a:rPr lang="en" sz="2000" b="1">
                <a:solidFill>
                  <a:srgbClr val="1C494E"/>
                </a:solidFill>
                <a:latin typeface="Source Sans Pro"/>
                <a:ea typeface="Source Sans Pro"/>
                <a:cs typeface="Source Sans Pro"/>
                <a:sym typeface="Source Sans Pro"/>
              </a:rPr>
              <a:t>100M+</a:t>
            </a:r>
            <a:endParaRPr sz="2000" b="1">
              <a:solidFill>
                <a:srgbClr val="1C494E"/>
              </a:solidFill>
              <a:latin typeface="Source Sans Pro"/>
              <a:ea typeface="Source Sans Pro"/>
              <a:cs typeface="Source Sans Pro"/>
              <a:sym typeface="Source Sans Pro"/>
            </a:endParaRPr>
          </a:p>
          <a:p>
            <a:pPr marL="0" lvl="0" indent="0" algn="ctr" rtl="0">
              <a:spcBef>
                <a:spcPts val="0"/>
              </a:spcBef>
              <a:spcAft>
                <a:spcPts val="0"/>
              </a:spcAft>
              <a:buClr>
                <a:schemeClr val="dk1"/>
              </a:buClr>
              <a:buFont typeface="Arial"/>
              <a:buNone/>
            </a:pPr>
            <a:r>
              <a:rPr lang="en" sz="800">
                <a:solidFill>
                  <a:srgbClr val="1C494E"/>
                </a:solidFill>
                <a:latin typeface="Source Sans Pro"/>
                <a:ea typeface="Source Sans Pro"/>
                <a:cs typeface="Source Sans Pro"/>
                <a:sym typeface="Source Sans Pro"/>
              </a:rPr>
              <a:t>Views &amp; Engagements in 2023</a:t>
            </a:r>
            <a:endParaRPr sz="800" baseline="30000">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endParaRPr sz="2000" b="1">
              <a:solidFill>
                <a:srgbClr val="585858"/>
              </a:solidFill>
              <a:latin typeface="Source Sans Pro"/>
              <a:ea typeface="Source Sans Pro"/>
              <a:cs typeface="Source Sans Pro"/>
              <a:sym typeface="Source Sans Pro"/>
            </a:endParaRPr>
          </a:p>
        </p:txBody>
      </p:sp>
      <p:sp>
        <p:nvSpPr>
          <p:cNvPr id="293" name="Google Shape;293;p45"/>
          <p:cNvSpPr txBox="1"/>
          <p:nvPr/>
        </p:nvSpPr>
        <p:spPr>
          <a:xfrm>
            <a:off x="1908600" y="4008300"/>
            <a:ext cx="810000" cy="665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Font typeface="Arial"/>
              <a:buNone/>
            </a:pPr>
            <a:r>
              <a:rPr lang="en" sz="2000" b="1">
                <a:solidFill>
                  <a:srgbClr val="1C494E"/>
                </a:solidFill>
                <a:latin typeface="Source Sans Pro"/>
                <a:ea typeface="Source Sans Pro"/>
                <a:cs typeface="Source Sans Pro"/>
                <a:sym typeface="Source Sans Pro"/>
              </a:rPr>
              <a:t>1.3M+ </a:t>
            </a:r>
            <a:endParaRPr sz="1100" b="1">
              <a:solidFill>
                <a:srgbClr val="1C494E"/>
              </a:solidFill>
              <a:latin typeface="Source Sans Pro"/>
              <a:ea typeface="Source Sans Pro"/>
              <a:cs typeface="Source Sans Pro"/>
              <a:sym typeface="Source Sans Pro"/>
            </a:endParaRPr>
          </a:p>
          <a:p>
            <a:pPr marL="0" lvl="0" indent="0" algn="ctr" rtl="0">
              <a:spcBef>
                <a:spcPts val="0"/>
              </a:spcBef>
              <a:spcAft>
                <a:spcPts val="0"/>
              </a:spcAft>
              <a:buNone/>
            </a:pPr>
            <a:r>
              <a:rPr lang="en" sz="800">
                <a:solidFill>
                  <a:srgbClr val="1C494E"/>
                </a:solidFill>
                <a:latin typeface="Source Sans Pro"/>
                <a:ea typeface="Source Sans Pro"/>
                <a:cs typeface="Source Sans Pro"/>
                <a:sym typeface="Source Sans Pro"/>
              </a:rPr>
              <a:t>Followers on social media</a:t>
            </a:r>
            <a:endParaRPr sz="2200" b="1" baseline="30000">
              <a:solidFill>
                <a:srgbClr val="1C494E"/>
              </a:solidFill>
              <a:latin typeface="Source Sans Pro"/>
              <a:ea typeface="Source Sans Pro"/>
              <a:cs typeface="Source Sans Pro"/>
              <a:sym typeface="Source Sans Pro"/>
            </a:endParaRPr>
          </a:p>
        </p:txBody>
      </p:sp>
      <p:sp>
        <p:nvSpPr>
          <p:cNvPr id="294" name="Google Shape;294;p45"/>
          <p:cNvSpPr/>
          <p:nvPr/>
        </p:nvSpPr>
        <p:spPr>
          <a:xfrm>
            <a:off x="5971738" y="2982775"/>
            <a:ext cx="2562000" cy="1957500"/>
          </a:xfrm>
          <a:prstGeom prst="roundRect">
            <a:avLst>
              <a:gd name="adj" fmla="val 4558"/>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5" name="Google Shape;295;p45"/>
          <p:cNvSpPr/>
          <p:nvPr/>
        </p:nvSpPr>
        <p:spPr>
          <a:xfrm>
            <a:off x="6180425" y="3930550"/>
            <a:ext cx="2161500" cy="851400"/>
          </a:xfrm>
          <a:prstGeom prst="roundRect">
            <a:avLst>
              <a:gd name="adj" fmla="val 16667"/>
            </a:avLst>
          </a:prstGeom>
          <a:solidFill>
            <a:srgbClr val="CD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85858"/>
              </a:solidFill>
            </a:endParaRPr>
          </a:p>
        </p:txBody>
      </p:sp>
      <p:sp>
        <p:nvSpPr>
          <p:cNvPr id="296" name="Google Shape;296;p45"/>
          <p:cNvSpPr txBox="1"/>
          <p:nvPr/>
        </p:nvSpPr>
        <p:spPr>
          <a:xfrm>
            <a:off x="7332775" y="4121877"/>
            <a:ext cx="716400" cy="5367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rgbClr val="1C494E"/>
                </a:solidFill>
                <a:latin typeface="Source Sans Pro"/>
                <a:ea typeface="Source Sans Pro"/>
                <a:cs typeface="Source Sans Pro"/>
                <a:sym typeface="Source Sans Pro"/>
              </a:rPr>
              <a:t>58</a:t>
            </a:r>
            <a:endParaRPr sz="2000" b="1">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r>
              <a:rPr lang="en" sz="800">
                <a:solidFill>
                  <a:srgbClr val="1C494E"/>
                </a:solidFill>
                <a:latin typeface="Source Sans Pro"/>
                <a:ea typeface="Source Sans Pro"/>
                <a:cs typeface="Source Sans Pro"/>
                <a:sym typeface="Source Sans Pro"/>
              </a:rPr>
              <a:t>Issued </a:t>
            </a:r>
            <a:endParaRPr sz="800">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r>
              <a:rPr lang="en" sz="800">
                <a:solidFill>
                  <a:srgbClr val="1C494E"/>
                </a:solidFill>
                <a:latin typeface="Source Sans Pro"/>
                <a:ea typeface="Source Sans Pro"/>
                <a:cs typeface="Source Sans Pro"/>
                <a:sym typeface="Source Sans Pro"/>
              </a:rPr>
              <a:t>Patents</a:t>
            </a:r>
            <a:endParaRPr sz="1200">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endParaRPr sz="700">
              <a:solidFill>
                <a:srgbClr val="1C494E"/>
              </a:solidFill>
              <a:latin typeface="Source Sans Pro"/>
              <a:ea typeface="Source Sans Pro"/>
              <a:cs typeface="Source Sans Pro"/>
              <a:sym typeface="Source Sans Pro"/>
            </a:endParaRPr>
          </a:p>
        </p:txBody>
      </p:sp>
      <p:sp>
        <p:nvSpPr>
          <p:cNvPr id="297" name="Google Shape;297;p45"/>
          <p:cNvSpPr txBox="1"/>
          <p:nvPr/>
        </p:nvSpPr>
        <p:spPr>
          <a:xfrm>
            <a:off x="6253675" y="4052950"/>
            <a:ext cx="999300" cy="606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000" b="1">
                <a:solidFill>
                  <a:srgbClr val="1C494E"/>
                </a:solidFill>
                <a:latin typeface="Source Sans Pro"/>
                <a:ea typeface="Source Sans Pro"/>
                <a:cs typeface="Source Sans Pro"/>
                <a:sym typeface="Source Sans Pro"/>
              </a:rPr>
              <a:t>2M+</a:t>
            </a:r>
            <a:endParaRPr sz="2000" b="1">
              <a:solidFill>
                <a:srgbClr val="1C494E"/>
              </a:solidFill>
              <a:latin typeface="Source Sans Pro"/>
              <a:ea typeface="Source Sans Pro"/>
              <a:cs typeface="Source Sans Pro"/>
              <a:sym typeface="Source Sans Pro"/>
            </a:endParaRPr>
          </a:p>
          <a:p>
            <a:pPr marL="0" marR="0" lvl="0" indent="0" algn="ctr" rtl="0">
              <a:spcBef>
                <a:spcPts val="0"/>
              </a:spcBef>
              <a:spcAft>
                <a:spcPts val="0"/>
              </a:spcAft>
              <a:buNone/>
            </a:pPr>
            <a:r>
              <a:rPr lang="en" sz="800">
                <a:solidFill>
                  <a:srgbClr val="1C494E"/>
                </a:solidFill>
                <a:latin typeface="Source Sans Pro"/>
                <a:ea typeface="Source Sans Pro"/>
                <a:cs typeface="Source Sans Pro"/>
                <a:sym typeface="Source Sans Pro"/>
              </a:rPr>
              <a:t>Devices Sold</a:t>
            </a:r>
            <a:endParaRPr sz="800">
              <a:solidFill>
                <a:srgbClr val="1C494E"/>
              </a:solidFill>
              <a:latin typeface="Source Sans Pro"/>
              <a:ea typeface="Source Sans Pro"/>
              <a:cs typeface="Source Sans Pro"/>
              <a:sym typeface="Source Sans Pro"/>
            </a:endParaRPr>
          </a:p>
        </p:txBody>
      </p:sp>
      <p:sp>
        <p:nvSpPr>
          <p:cNvPr id="298" name="Google Shape;298;p45"/>
          <p:cNvSpPr txBox="1"/>
          <p:nvPr/>
        </p:nvSpPr>
        <p:spPr>
          <a:xfrm>
            <a:off x="6118897" y="3141100"/>
            <a:ext cx="2223000" cy="6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1C494E"/>
                </a:solidFill>
                <a:latin typeface="Source Sans Pro"/>
                <a:ea typeface="Source Sans Pro"/>
                <a:cs typeface="Source Sans Pro"/>
                <a:sym typeface="Source Sans Pro"/>
              </a:rPr>
              <a:t>Largest Data Set Of Infant Health</a:t>
            </a:r>
            <a:endParaRPr sz="1900">
              <a:solidFill>
                <a:srgbClr val="EAF9F4"/>
              </a:solidFill>
              <a:latin typeface="Source Sans Pro"/>
              <a:ea typeface="Source Sans Pro"/>
              <a:cs typeface="Source Sans Pro"/>
              <a:sym typeface="Source Sans Pro"/>
            </a:endParaRPr>
          </a:p>
        </p:txBody>
      </p:sp>
      <p:sp>
        <p:nvSpPr>
          <p:cNvPr id="299" name="Google Shape;299;p45"/>
          <p:cNvSpPr/>
          <p:nvPr/>
        </p:nvSpPr>
        <p:spPr>
          <a:xfrm>
            <a:off x="3666576" y="2982775"/>
            <a:ext cx="1921800" cy="1878600"/>
          </a:xfrm>
          <a:prstGeom prst="ellipse">
            <a:avLst/>
          </a:prstGeom>
          <a:solidFill>
            <a:srgbClr val="CDEB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b="1"/>
              <a:t>$XB </a:t>
            </a:r>
            <a:endParaRPr sz="3100" b="1"/>
          </a:p>
          <a:p>
            <a:pPr marL="0" lvl="0" indent="0" algn="ctr" rtl="0">
              <a:spcBef>
                <a:spcPts val="0"/>
              </a:spcBef>
              <a:spcAft>
                <a:spcPts val="0"/>
              </a:spcAft>
              <a:buNone/>
            </a:pPr>
            <a:r>
              <a:rPr lang="en"/>
              <a:t>Market Size</a:t>
            </a:r>
            <a:endParaRPr/>
          </a:p>
        </p:txBody>
      </p:sp>
      <p:sp>
        <p:nvSpPr>
          <p:cNvPr id="300" name="Google Shape;300;p45"/>
          <p:cNvSpPr/>
          <p:nvPr/>
        </p:nvSpPr>
        <p:spPr>
          <a:xfrm>
            <a:off x="3305038" y="2982775"/>
            <a:ext cx="2562000" cy="1957500"/>
          </a:xfrm>
          <a:prstGeom prst="roundRect">
            <a:avLst>
              <a:gd name="adj" fmla="val 4558"/>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1" name="Google Shape;301;p45"/>
          <p:cNvSpPr txBox="1"/>
          <p:nvPr/>
        </p:nvSpPr>
        <p:spPr>
          <a:xfrm>
            <a:off x="5324800" y="3488613"/>
            <a:ext cx="522900" cy="678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None/>
            </a:pPr>
            <a:endParaRPr sz="800" b="1">
              <a:solidFill>
                <a:srgbClr val="CC8C8C"/>
              </a:solidFill>
              <a:latin typeface="Source Sans Pro"/>
              <a:ea typeface="Source Sans Pro"/>
              <a:cs typeface="Source Sans Pro"/>
              <a:sym typeface="Source Sans Pro"/>
            </a:endParaRPr>
          </a:p>
          <a:p>
            <a:pPr marL="0" marR="0" lvl="0" indent="0" algn="l" rtl="0">
              <a:lnSpc>
                <a:spcPct val="80000"/>
              </a:lnSpc>
              <a:spcBef>
                <a:spcPts val="0"/>
              </a:spcBef>
              <a:spcAft>
                <a:spcPts val="0"/>
              </a:spcAft>
              <a:buNone/>
            </a:pPr>
            <a:r>
              <a:rPr lang="en" sz="800" b="1">
                <a:solidFill>
                  <a:srgbClr val="CC8C8C"/>
                </a:solidFill>
                <a:latin typeface="Source Sans Pro"/>
                <a:ea typeface="Source Sans Pro"/>
                <a:cs typeface="Source Sans Pro"/>
                <a:sym typeface="Source Sans Pro"/>
              </a:rPr>
              <a:t>Better </a:t>
            </a:r>
            <a:endParaRPr sz="800" b="1">
              <a:solidFill>
                <a:srgbClr val="CC8C8C"/>
              </a:solidFill>
              <a:latin typeface="Source Sans Pro"/>
              <a:ea typeface="Source Sans Pro"/>
              <a:cs typeface="Source Sans Pro"/>
              <a:sym typeface="Source Sans Pro"/>
            </a:endParaRPr>
          </a:p>
          <a:p>
            <a:pPr marL="0" marR="0" lvl="0" indent="0" algn="l" rtl="0">
              <a:lnSpc>
                <a:spcPct val="80000"/>
              </a:lnSpc>
              <a:spcBef>
                <a:spcPts val="0"/>
              </a:spcBef>
              <a:spcAft>
                <a:spcPts val="0"/>
              </a:spcAft>
              <a:buNone/>
            </a:pPr>
            <a:r>
              <a:rPr lang="en" sz="800" b="1">
                <a:solidFill>
                  <a:srgbClr val="CC8C8C"/>
                </a:solidFill>
                <a:latin typeface="Source Sans Pro"/>
                <a:ea typeface="Source Sans Pro"/>
                <a:cs typeface="Source Sans Pro"/>
                <a:sym typeface="Source Sans Pro"/>
              </a:rPr>
              <a:t>Products</a:t>
            </a:r>
            <a:endParaRPr sz="800" b="1">
              <a:solidFill>
                <a:srgbClr val="CC8C8C"/>
              </a:solidFill>
              <a:latin typeface="Source Sans Pro"/>
              <a:ea typeface="Source Sans Pro"/>
              <a:cs typeface="Source Sans Pro"/>
              <a:sym typeface="Source Sans Pro"/>
            </a:endParaRPr>
          </a:p>
          <a:p>
            <a:pPr marL="0" marR="0" lvl="0" indent="0" algn="l" rtl="0">
              <a:lnSpc>
                <a:spcPct val="80000"/>
              </a:lnSpc>
              <a:spcBef>
                <a:spcPts val="0"/>
              </a:spcBef>
              <a:spcAft>
                <a:spcPts val="0"/>
              </a:spcAft>
              <a:buNone/>
            </a:pPr>
            <a:endParaRPr sz="800" b="1">
              <a:solidFill>
                <a:srgbClr val="CC998E"/>
              </a:solidFill>
              <a:latin typeface="Source Sans Pro"/>
              <a:ea typeface="Source Sans Pro"/>
              <a:cs typeface="Source Sans Pro"/>
              <a:sym typeface="Source Sans Pro"/>
            </a:endParaRPr>
          </a:p>
          <a:p>
            <a:pPr marL="0" marR="0" lvl="0" indent="0" algn="l" rtl="0">
              <a:lnSpc>
                <a:spcPct val="80000"/>
              </a:lnSpc>
              <a:spcBef>
                <a:spcPts val="0"/>
              </a:spcBef>
              <a:spcAft>
                <a:spcPts val="0"/>
              </a:spcAft>
              <a:buNone/>
            </a:pPr>
            <a:r>
              <a:rPr lang="en" sz="800" b="1">
                <a:solidFill>
                  <a:srgbClr val="CC8C8C"/>
                </a:solidFill>
                <a:latin typeface="Source Sans Pro"/>
                <a:ea typeface="Source Sans Pro"/>
                <a:cs typeface="Source Sans Pro"/>
                <a:sym typeface="Source Sans Pro"/>
              </a:rPr>
              <a:t>Clinical Insights</a:t>
            </a:r>
            <a:endParaRPr sz="600" b="1">
              <a:solidFill>
                <a:srgbClr val="CC8C8C"/>
              </a:solidFill>
              <a:latin typeface="Source Sans Pro"/>
              <a:ea typeface="Source Sans Pro"/>
              <a:cs typeface="Source Sans Pro"/>
              <a:sym typeface="Source Sans Pro"/>
            </a:endParaRPr>
          </a:p>
        </p:txBody>
      </p:sp>
      <p:sp>
        <p:nvSpPr>
          <p:cNvPr id="302" name="Google Shape;302;p45"/>
          <p:cNvSpPr txBox="1"/>
          <p:nvPr/>
        </p:nvSpPr>
        <p:spPr>
          <a:xfrm>
            <a:off x="3273198" y="4318200"/>
            <a:ext cx="779400" cy="361800"/>
          </a:xfrm>
          <a:prstGeom prst="rect">
            <a:avLst/>
          </a:prstGeom>
          <a:noFill/>
          <a:ln>
            <a:noFill/>
          </a:ln>
        </p:spPr>
        <p:txBody>
          <a:bodyPr spcFirstLastPara="1" wrap="square" lIns="0" tIns="0" rIns="0" bIns="0" anchor="t" anchorCtr="0">
            <a:noAutofit/>
          </a:bodyPr>
          <a:lstStyle/>
          <a:p>
            <a:pPr marL="0" marR="0" lvl="0" indent="0" algn="r" rtl="0">
              <a:lnSpc>
                <a:spcPct val="80000"/>
              </a:lnSpc>
              <a:spcBef>
                <a:spcPts val="0"/>
              </a:spcBef>
              <a:spcAft>
                <a:spcPts val="0"/>
              </a:spcAft>
              <a:buNone/>
            </a:pPr>
            <a:r>
              <a:rPr lang="en" sz="800" b="1">
                <a:solidFill>
                  <a:srgbClr val="1C494E"/>
                </a:solidFill>
                <a:latin typeface="Source Sans Pro"/>
                <a:ea typeface="Source Sans Pro"/>
                <a:cs typeface="Source Sans Pro"/>
                <a:sym typeface="Source Sans Pro"/>
              </a:rPr>
              <a:t>More Products </a:t>
            </a:r>
            <a:br>
              <a:rPr lang="en" sz="800" b="1">
                <a:solidFill>
                  <a:srgbClr val="1C494E"/>
                </a:solidFill>
                <a:latin typeface="Source Sans Pro"/>
                <a:ea typeface="Source Sans Pro"/>
                <a:cs typeface="Source Sans Pro"/>
                <a:sym typeface="Source Sans Pro"/>
              </a:rPr>
            </a:br>
            <a:r>
              <a:rPr lang="en" sz="800" b="1">
                <a:solidFill>
                  <a:srgbClr val="1C494E"/>
                </a:solidFill>
                <a:latin typeface="Source Sans Pro"/>
                <a:ea typeface="Source Sans Pro"/>
                <a:cs typeface="Source Sans Pro"/>
                <a:sym typeface="Source Sans Pro"/>
              </a:rPr>
              <a:t>Purchased</a:t>
            </a:r>
            <a:endParaRPr sz="800" b="1">
              <a:solidFill>
                <a:srgbClr val="1C494E"/>
              </a:solidFill>
              <a:latin typeface="Source Sans Pro"/>
              <a:ea typeface="Source Sans Pro"/>
              <a:cs typeface="Source Sans Pro"/>
              <a:sym typeface="Source Sans Pro"/>
            </a:endParaRPr>
          </a:p>
        </p:txBody>
      </p:sp>
      <p:sp>
        <p:nvSpPr>
          <p:cNvPr id="303" name="Google Shape;303;p45"/>
          <p:cNvSpPr txBox="1"/>
          <p:nvPr/>
        </p:nvSpPr>
        <p:spPr>
          <a:xfrm>
            <a:off x="3455190" y="3571236"/>
            <a:ext cx="671100" cy="2358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800" b="1">
                <a:solidFill>
                  <a:srgbClr val="1C494E"/>
                </a:solidFill>
                <a:latin typeface="Source Sans Pro"/>
                <a:ea typeface="Source Sans Pro"/>
                <a:cs typeface="Source Sans Pro"/>
                <a:sym typeface="Source Sans Pro"/>
              </a:rPr>
              <a:t>More Data</a:t>
            </a:r>
            <a:endParaRPr sz="800" b="1">
              <a:solidFill>
                <a:srgbClr val="1C494E"/>
              </a:solidFill>
              <a:latin typeface="Source Sans Pro"/>
              <a:ea typeface="Source Sans Pro"/>
              <a:cs typeface="Source Sans Pro"/>
              <a:sym typeface="Source Sans Pro"/>
            </a:endParaRPr>
          </a:p>
        </p:txBody>
      </p:sp>
      <p:sp>
        <p:nvSpPr>
          <p:cNvPr id="304" name="Google Shape;304;p45"/>
          <p:cNvSpPr txBox="1"/>
          <p:nvPr/>
        </p:nvSpPr>
        <p:spPr>
          <a:xfrm>
            <a:off x="3304900" y="3143625"/>
            <a:ext cx="2542800" cy="167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Font typeface="Arial"/>
              <a:buNone/>
            </a:pPr>
            <a:r>
              <a:rPr lang="en" sz="1000">
                <a:solidFill>
                  <a:srgbClr val="1C494E"/>
                </a:solidFill>
                <a:latin typeface="Source Sans Pro"/>
                <a:ea typeface="Source Sans Pro"/>
                <a:cs typeface="Source Sans Pro"/>
                <a:sym typeface="Source Sans Pro"/>
              </a:rPr>
              <a:t>The Data Flywheel</a:t>
            </a:r>
            <a:endParaRPr sz="1000">
              <a:solidFill>
                <a:srgbClr val="1C494E"/>
              </a:solidFill>
              <a:latin typeface="Source Sans Pro"/>
              <a:ea typeface="Source Sans Pro"/>
              <a:cs typeface="Source Sans Pro"/>
              <a:sym typeface="Source Sans Pro"/>
            </a:endParaRPr>
          </a:p>
        </p:txBody>
      </p:sp>
      <p:pic>
        <p:nvPicPr>
          <p:cNvPr id="305" name="Google Shape;305;p45"/>
          <p:cNvPicPr preferRelativeResize="0"/>
          <p:nvPr/>
        </p:nvPicPr>
        <p:blipFill rotWithShape="1">
          <a:blip r:embed="rId3">
            <a:alphaModFix/>
          </a:blip>
          <a:srcRect l="8366" t="3347" r="8549" b="6676"/>
          <a:stretch/>
        </p:blipFill>
        <p:spPr>
          <a:xfrm>
            <a:off x="4049562" y="3524049"/>
            <a:ext cx="1023486" cy="1036359"/>
          </a:xfrm>
          <a:prstGeom prst="rect">
            <a:avLst/>
          </a:prstGeom>
          <a:noFill/>
          <a:ln>
            <a:noFill/>
          </a:ln>
        </p:spPr>
      </p:pic>
      <p:pic>
        <p:nvPicPr>
          <p:cNvPr id="306" name="Google Shape;306;p45"/>
          <p:cNvPicPr preferRelativeResize="0"/>
          <p:nvPr/>
        </p:nvPicPr>
        <p:blipFill>
          <a:blip r:embed="rId4">
            <a:alphaModFix/>
          </a:blip>
          <a:stretch>
            <a:fillRect/>
          </a:stretch>
        </p:blipFill>
        <p:spPr>
          <a:xfrm rot="-6250256">
            <a:off x="3854194" y="3516628"/>
            <a:ext cx="556031" cy="532503"/>
          </a:xfrm>
          <a:prstGeom prst="rect">
            <a:avLst/>
          </a:prstGeom>
          <a:noFill/>
          <a:ln>
            <a:noFill/>
          </a:ln>
        </p:spPr>
      </p:pic>
      <p:pic>
        <p:nvPicPr>
          <p:cNvPr id="307" name="Google Shape;307;p45"/>
          <p:cNvPicPr preferRelativeResize="0"/>
          <p:nvPr/>
        </p:nvPicPr>
        <p:blipFill>
          <a:blip r:embed="rId5">
            <a:alphaModFix/>
          </a:blip>
          <a:stretch>
            <a:fillRect/>
          </a:stretch>
        </p:blipFill>
        <p:spPr>
          <a:xfrm rot="8282916">
            <a:off x="4280090" y="4285962"/>
            <a:ext cx="562438" cy="526551"/>
          </a:xfrm>
          <a:prstGeom prst="rect">
            <a:avLst/>
          </a:prstGeom>
          <a:noFill/>
          <a:ln>
            <a:noFill/>
          </a:ln>
        </p:spPr>
      </p:pic>
      <p:pic>
        <p:nvPicPr>
          <p:cNvPr id="308" name="Google Shape;308;p45"/>
          <p:cNvPicPr preferRelativeResize="0"/>
          <p:nvPr/>
        </p:nvPicPr>
        <p:blipFill>
          <a:blip r:embed="rId6">
            <a:alphaModFix/>
          </a:blip>
          <a:stretch>
            <a:fillRect/>
          </a:stretch>
        </p:blipFill>
        <p:spPr>
          <a:xfrm rot="1203934">
            <a:off x="4762336" y="3566421"/>
            <a:ext cx="566839" cy="522382"/>
          </a:xfrm>
          <a:prstGeom prst="rect">
            <a:avLst/>
          </a:prstGeom>
          <a:noFill/>
          <a:ln>
            <a:noFill/>
          </a:ln>
        </p:spPr>
      </p:pic>
      <p:sp>
        <p:nvSpPr>
          <p:cNvPr id="309" name="Google Shape;309;p45"/>
          <p:cNvSpPr txBox="1"/>
          <p:nvPr/>
        </p:nvSpPr>
        <p:spPr>
          <a:xfrm>
            <a:off x="7745275" y="109150"/>
            <a:ext cx="1294200" cy="266400"/>
          </a:xfrm>
          <a:prstGeom prst="rect">
            <a:avLst/>
          </a:prstGeom>
          <a:noFill/>
          <a:ln>
            <a:noFill/>
          </a:ln>
        </p:spPr>
        <p:txBody>
          <a:bodyPr spcFirstLastPara="1" wrap="square" lIns="91400" tIns="91400" rIns="91400" bIns="91400" anchor="ctr" anchorCtr="0">
            <a:noAutofit/>
          </a:bodyPr>
          <a:lstStyle/>
          <a:p>
            <a:pPr marL="0" lvl="0" indent="0" algn="r"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 </a:t>
            </a:r>
            <a:fld id="{00000000-1234-1234-1234-123412341234}" type="slidenum">
              <a:rPr lang="en" sz="600" b="1">
                <a:solidFill>
                  <a:srgbClr val="1C494F"/>
                </a:solidFill>
                <a:latin typeface="Source Sans Pro"/>
                <a:ea typeface="Source Sans Pro"/>
                <a:cs typeface="Source Sans Pro"/>
                <a:sym typeface="Source Sans Pro"/>
              </a:rPr>
              <a:t>9</a:t>
            </a:fld>
            <a:endParaRPr sz="600" b="1">
              <a:solidFill>
                <a:srgbClr val="1C494F"/>
              </a:solidFill>
              <a:latin typeface="Source Sans Pro"/>
              <a:ea typeface="Source Sans Pro"/>
              <a:cs typeface="Source Sans Pro"/>
              <a:sym typeface="Source Sans Pro"/>
            </a:endParaRPr>
          </a:p>
        </p:txBody>
      </p:sp>
      <p:sp>
        <p:nvSpPr>
          <p:cNvPr id="310" name="Google Shape;310;p45"/>
          <p:cNvSpPr txBox="1"/>
          <p:nvPr/>
        </p:nvSpPr>
        <p:spPr>
          <a:xfrm>
            <a:off x="86075" y="109150"/>
            <a:ext cx="1294200" cy="266400"/>
          </a:xfrm>
          <a:prstGeom prst="rect">
            <a:avLst/>
          </a:prstGeom>
          <a:noFill/>
          <a:ln>
            <a:noFill/>
          </a:ln>
        </p:spPr>
        <p:txBody>
          <a:bodyPr spcFirstLastPara="1" wrap="square" lIns="91400" tIns="91400" rIns="91400" bIns="91400" anchor="ctr" anchorCtr="0">
            <a:noAutofit/>
          </a:bodyPr>
          <a:lstStyle/>
          <a:p>
            <a:pPr marL="0" lvl="0" indent="0" algn="l" rtl="0">
              <a:lnSpc>
                <a:spcPct val="90000"/>
              </a:lnSpc>
              <a:spcBef>
                <a:spcPts val="0"/>
              </a:spcBef>
              <a:spcAft>
                <a:spcPts val="0"/>
              </a:spcAft>
              <a:buNone/>
            </a:pPr>
            <a:r>
              <a:rPr lang="en" sz="600" b="1">
                <a:solidFill>
                  <a:srgbClr val="1C494F"/>
                </a:solidFill>
                <a:latin typeface="Source Sans Pro"/>
                <a:ea typeface="Source Sans Pro"/>
                <a:cs typeface="Source Sans Pro"/>
                <a:sym typeface="Source Sans Pro"/>
              </a:rPr>
              <a:t>2024</a:t>
            </a:r>
            <a:endParaRPr sz="600" b="1">
              <a:solidFill>
                <a:srgbClr val="1C494F"/>
              </a:solidFill>
              <a:latin typeface="Source Sans Pro"/>
              <a:ea typeface="Source Sans Pro"/>
              <a:cs typeface="Source Sans Pro"/>
              <a:sym typeface="Source Sans Pro"/>
            </a:endParaRPr>
          </a:p>
        </p:txBody>
      </p:sp>
      <p:sp>
        <p:nvSpPr>
          <p:cNvPr id="311" name="Google Shape;311;p45"/>
          <p:cNvSpPr txBox="1"/>
          <p:nvPr/>
        </p:nvSpPr>
        <p:spPr>
          <a:xfrm>
            <a:off x="200350" y="4829725"/>
            <a:ext cx="3000000" cy="276900"/>
          </a:xfrm>
          <a:prstGeom prst="rect">
            <a:avLst/>
          </a:prstGeom>
          <a:noFill/>
          <a:ln>
            <a:noFill/>
          </a:ln>
        </p:spPr>
        <p:txBody>
          <a:bodyPr spcFirstLastPara="1" wrap="square" lIns="91425" tIns="91425" rIns="91425" bIns="91425" anchor="t" anchorCtr="0">
            <a:spAutoFit/>
          </a:bodyPr>
          <a:lstStyle/>
          <a:p>
            <a:pPr marL="190500" lvl="0" indent="-190500" algn="l" rtl="0">
              <a:spcBef>
                <a:spcPts val="0"/>
              </a:spcBef>
              <a:spcAft>
                <a:spcPts val="0"/>
              </a:spcAft>
              <a:buClr>
                <a:srgbClr val="666666"/>
              </a:buClr>
              <a:buSzPts val="600"/>
              <a:buFont typeface="Calibri"/>
              <a:buAutoNum type="arabicParenBoth"/>
            </a:pPr>
            <a:r>
              <a:rPr lang="en" sz="600" i="1">
                <a:solidFill>
                  <a:srgbClr val="666666"/>
                </a:solidFill>
                <a:latin typeface="Calibri"/>
                <a:ea typeface="Calibri"/>
                <a:cs typeface="Calibri"/>
                <a:sym typeface="Calibri"/>
              </a:rPr>
              <a:t>The NPD Group, Inc./U.S. Retail Tracking Service, Baby Monitors, Q4 2023</a:t>
            </a:r>
            <a:endParaRPr sz="600" i="1">
              <a:solidFill>
                <a:srgbClr val="666666"/>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8EFD2F5B10964695E481E1BCB51942" ma:contentTypeVersion="23" ma:contentTypeDescription="Create a new document." ma:contentTypeScope="" ma:versionID="607e298e5bd3e1d268949361e3d1c4f1">
  <xsd:schema xmlns:xsd="http://www.w3.org/2001/XMLSchema" xmlns:xs="http://www.w3.org/2001/XMLSchema" xmlns:p="http://schemas.microsoft.com/office/2006/metadata/properties" xmlns:ns2="8c296108-6bda-4ae7-a01c-6b326c1b02ae" xmlns:ns3="7bd9f420-eea6-43f7-ac75-d56b24685aa4" targetNamespace="http://schemas.microsoft.com/office/2006/metadata/properties" ma:root="true" ma:fieldsID="8672690a4dc9bf75b9b329ac7fbf23b5" ns2:_="" ns3:_="">
    <xsd:import namespace="8c296108-6bda-4ae7-a01c-6b326c1b02ae"/>
    <xsd:import namespace="7bd9f420-eea6-43f7-ac75-d56b24685aa4"/>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296108-6bda-4ae7-a01c-6b326c1b02ae"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3d93ef3a-eed6-4f9f-81c1-1fd51c2092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d9f420-eea6-43f7-ac75-d56b24685aa4"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86ccb970-46fb-437d-b9b3-0a2e8d659294}" ma:internalName="TaxCatchAll" ma:showField="CatchAllData" ma:web="7bd9f420-eea6-43f7-ac75-d56b24685a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SecurityGroups xmlns="8c296108-6bda-4ae7-a01c-6b326c1b02ae" xsi:nil="true"/>
    <MigrationWizId xmlns="8c296108-6bda-4ae7-a01c-6b326c1b02ae" xsi:nil="true"/>
    <MigrationWizIdPermissions xmlns="8c296108-6bda-4ae7-a01c-6b326c1b02ae" xsi:nil="true"/>
    <MigrationWizIdPermissionLevels xmlns="8c296108-6bda-4ae7-a01c-6b326c1b02ae" xsi:nil="true"/>
    <TaxCatchAll xmlns="7bd9f420-eea6-43f7-ac75-d56b24685aa4" xsi:nil="true"/>
    <MigrationWizIdDocumentLibraryPermissions xmlns="8c296108-6bda-4ae7-a01c-6b326c1b02ae" xsi:nil="true"/>
    <lcf76f155ced4ddcb4097134ff3c332f xmlns="8c296108-6bda-4ae7-a01c-6b326c1b02a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A6BF642-E61C-42BF-9B76-0CFA7BE34634}"/>
</file>

<file path=customXml/itemProps2.xml><?xml version="1.0" encoding="utf-8"?>
<ds:datastoreItem xmlns:ds="http://schemas.openxmlformats.org/officeDocument/2006/customXml" ds:itemID="{611F263A-5F78-4C5E-A9E9-76F28B9FB35B}"/>
</file>

<file path=customXml/itemProps3.xml><?xml version="1.0" encoding="utf-8"?>
<ds:datastoreItem xmlns:ds="http://schemas.openxmlformats.org/officeDocument/2006/customXml" ds:itemID="{81A862FE-2AB6-4466-B665-D3E126997C28}"/>
</file>

<file path=docProps/app.xml><?xml version="1.0" encoding="utf-8"?>
<Properties xmlns="http://schemas.openxmlformats.org/officeDocument/2006/extended-properties" xmlns:vt="http://schemas.openxmlformats.org/officeDocument/2006/docPropsVTypes">
  <TotalTime>0</TotalTime>
  <Words>2539</Words>
  <Application>Microsoft Office PowerPoint</Application>
  <PresentationFormat>On-screen Show (16:9)</PresentationFormat>
  <Paragraphs>193</Paragraphs>
  <Slides>13</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Calibri</vt:lpstr>
      <vt:lpstr>Arial</vt:lpstr>
      <vt:lpstr>Source Serif Pro</vt:lpstr>
      <vt:lpstr>Source Sans Pro</vt:lpstr>
      <vt:lpstr>Roboto</vt:lpstr>
      <vt:lpstr>Simple Light</vt:lpstr>
      <vt:lpstr>Simple Light</vt:lpstr>
      <vt:lpstr>PowerPoint Presentation</vt:lpstr>
      <vt:lpstr>PowerPoint Presentation</vt:lpstr>
      <vt:lpstr>PowerPoint Presentation</vt:lpstr>
      <vt:lpstr>PowerPoint Presentation</vt:lpstr>
      <vt:lpstr>Over 70M Adults have a wearable to track their health. Parents want the same information for their children.   </vt:lpstr>
      <vt:lpstr>Owlet’s Dream Sock is the first FDA cleared, over-the-counter monitor for pediatric health at home. </vt:lpstr>
      <vt:lpstr>PowerPoint Presentation</vt:lpstr>
      <vt:lpstr>PowerPoint Presentation</vt:lpstr>
      <vt:lpstr>Leading the market in brand, position and IP </vt:lpstr>
      <vt:lpstr>Operational Leverage from growing demand and reducing cost.  </vt:lpstr>
      <vt:lpstr>Accelerating Growth &amp; Profitability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Cavanaugh (ICR Westwicke)</dc:creator>
  <cp:lastModifiedBy>Mike Cavanaugh (ICR Westwicke)</cp:lastModifiedBy>
  <cp:revision>1</cp:revision>
  <dcterms:modified xsi:type="dcterms:W3CDTF">2024-05-16T16:14:01Z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0x0101000A8EFD2F5B10964695E481E1BCB51942</vt:lpwstr>
  </property>
</Properties>
</file>