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96" r:id="rId2"/>
  </p:sldMasterIdLst>
  <p:notesMasterIdLst>
    <p:notesMasterId r:id="rId32"/>
  </p:notesMasterIdLst>
  <p:handoutMasterIdLst>
    <p:handoutMasterId r:id="rId33"/>
  </p:handoutMasterIdLst>
  <p:sldIdLst>
    <p:sldId id="1588" r:id="rId3"/>
    <p:sldId id="457" r:id="rId4"/>
    <p:sldId id="1648" r:id="rId5"/>
    <p:sldId id="6528" r:id="rId6"/>
    <p:sldId id="6522" r:id="rId7"/>
    <p:sldId id="6529" r:id="rId8"/>
    <p:sldId id="2163" r:id="rId9"/>
    <p:sldId id="1649" r:id="rId10"/>
    <p:sldId id="2165" r:id="rId11"/>
    <p:sldId id="6521" r:id="rId12"/>
    <p:sldId id="2167" r:id="rId13"/>
    <p:sldId id="1665" r:id="rId14"/>
    <p:sldId id="6527" r:id="rId15"/>
    <p:sldId id="6531" r:id="rId16"/>
    <p:sldId id="6530" r:id="rId17"/>
    <p:sldId id="2157" r:id="rId18"/>
    <p:sldId id="6519" r:id="rId19"/>
    <p:sldId id="1630" r:id="rId20"/>
    <p:sldId id="1640" r:id="rId21"/>
    <p:sldId id="1636" r:id="rId22"/>
    <p:sldId id="1656" r:id="rId23"/>
    <p:sldId id="1657" r:id="rId24"/>
    <p:sldId id="2154" r:id="rId25"/>
    <p:sldId id="2156" r:id="rId26"/>
    <p:sldId id="2159" r:id="rId27"/>
    <p:sldId id="6526" r:id="rId28"/>
    <p:sldId id="1643" r:id="rId29"/>
    <p:sldId id="2162" r:id="rId30"/>
    <p:sldId id="1646" r:id="rId31"/>
  </p:sldIdLst>
  <p:sldSz cx="12192000" cy="6858000"/>
  <p:notesSz cx="6400800" cy="117348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 userDrawn="1">
          <p15:clr>
            <a:srgbClr val="A4A3A4"/>
          </p15:clr>
        </p15:guide>
        <p15:guide id="2" pos="256" userDrawn="1">
          <p15:clr>
            <a:srgbClr val="A4A3A4"/>
          </p15:clr>
        </p15:guide>
        <p15:guide id="3" pos="326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6"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8622"/>
    <a:srgbClr val="90BE50"/>
    <a:srgbClr val="B9CDE5"/>
    <a:srgbClr val="111111"/>
    <a:srgbClr val="005994"/>
    <a:srgbClr val="FFFFFF"/>
    <a:srgbClr val="39B44A"/>
    <a:srgbClr val="B8252C"/>
    <a:srgbClr val="003C95"/>
    <a:srgbClr val="83B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7001" autoAdjust="0"/>
    <p:restoredTop sz="92515" autoAdjust="0"/>
  </p:normalViewPr>
  <p:slideViewPr>
    <p:cSldViewPr>
      <p:cViewPr varScale="1">
        <p:scale>
          <a:sx n="61" d="100"/>
          <a:sy n="61" d="100"/>
        </p:scale>
        <p:origin x="1272" y="52"/>
      </p:cViewPr>
      <p:guideLst>
        <p:guide orient="horz" pos="336"/>
        <p:guide pos="256"/>
        <p:guide pos="3264"/>
      </p:guideLst>
    </p:cSldViewPr>
  </p:slideViewPr>
  <p:notesTextViewPr>
    <p:cViewPr>
      <p:scale>
        <a:sx n="1" d="1"/>
        <a:sy n="1" d="1"/>
      </p:scale>
      <p:origin x="0" y="0"/>
    </p:cViewPr>
  </p:notesTextViewPr>
  <p:sorterViewPr>
    <p:cViewPr varScale="1">
      <p:scale>
        <a:sx n="1" d="1"/>
        <a:sy n="1" d="1"/>
      </p:scale>
      <p:origin x="0" y="-4244"/>
    </p:cViewPr>
  </p:sorter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'Gross Net Sales'!$B$3</c:f>
              <c:strCache>
                <c:ptCount val="1"/>
                <c:pt idx="0">
                  <c:v>Net Revenue ($)</c:v>
                </c:pt>
              </c:strCache>
            </c:strRef>
          </c:tx>
          <c:spPr>
            <a:solidFill>
              <a:schemeClr val="accent6"/>
            </a:solidFill>
            <a:ln>
              <a:noFill/>
            </a:ln>
            <a:effectLst/>
          </c:spPr>
          <c:invertIfNegative val="0"/>
          <c:cat>
            <c:strRef>
              <c:f>'Gross Net Sales'!$A$4:$A$30</c:f>
              <c:strCache>
                <c:ptCount val="27"/>
                <c:pt idx="0">
                  <c:v>Q1 2018</c:v>
                </c:pt>
                <c:pt idx="1">
                  <c:v>Q2 2018</c:v>
                </c:pt>
                <c:pt idx="2">
                  <c:v>Q3 2018</c:v>
                </c:pt>
                <c:pt idx="3">
                  <c:v>Q4 2018</c:v>
                </c:pt>
                <c:pt idx="4">
                  <c:v>Q1 2019</c:v>
                </c:pt>
                <c:pt idx="5">
                  <c:v>Q2 2019</c:v>
                </c:pt>
                <c:pt idx="6">
                  <c:v>Q3 2019</c:v>
                </c:pt>
                <c:pt idx="7">
                  <c:v>Q4 2019</c:v>
                </c:pt>
                <c:pt idx="8">
                  <c:v>Q1 2020</c:v>
                </c:pt>
                <c:pt idx="9">
                  <c:v>Q2 2020</c:v>
                </c:pt>
                <c:pt idx="10">
                  <c:v>Q3 2020</c:v>
                </c:pt>
                <c:pt idx="11">
                  <c:v>Q4 2020</c:v>
                </c:pt>
                <c:pt idx="12">
                  <c:v>Q1 2021</c:v>
                </c:pt>
                <c:pt idx="13">
                  <c:v>Q2 2021</c:v>
                </c:pt>
                <c:pt idx="14">
                  <c:v>Q3 2021</c:v>
                </c:pt>
                <c:pt idx="15">
                  <c:v>Q4 2021</c:v>
                </c:pt>
                <c:pt idx="16">
                  <c:v>Q1 2022</c:v>
                </c:pt>
                <c:pt idx="17">
                  <c:v>Q2 2022</c:v>
                </c:pt>
                <c:pt idx="18">
                  <c:v>Q3 2022</c:v>
                </c:pt>
                <c:pt idx="19">
                  <c:v>Q4 2022</c:v>
                </c:pt>
                <c:pt idx="20">
                  <c:v>Q1 2023</c:v>
                </c:pt>
                <c:pt idx="21">
                  <c:v>Q2 2023</c:v>
                </c:pt>
                <c:pt idx="22">
                  <c:v>Q3 2023</c:v>
                </c:pt>
                <c:pt idx="23">
                  <c:v>Q4 2023</c:v>
                </c:pt>
                <c:pt idx="24">
                  <c:v>Q1 2024</c:v>
                </c:pt>
                <c:pt idx="25">
                  <c:v>Q2 2024</c:v>
                </c:pt>
                <c:pt idx="26">
                  <c:v>Q3 2024</c:v>
                </c:pt>
              </c:strCache>
            </c:strRef>
          </c:cat>
          <c:val>
            <c:numRef>
              <c:f>'Gross Net Sales'!$B$4:$B$30</c:f>
              <c:numCache>
                <c:formatCode>"$"#,##0</c:formatCode>
                <c:ptCount val="27"/>
                <c:pt idx="0">
                  <c:v>583269</c:v>
                </c:pt>
                <c:pt idx="1">
                  <c:v>854170</c:v>
                </c:pt>
                <c:pt idx="2" formatCode="&quot;$&quot;#,##0_);[Red]\(&quot;$&quot;#,##0\)">
                  <c:v>1107438</c:v>
                </c:pt>
                <c:pt idx="3" formatCode="&quot;$&quot;#,##0_);[Red]\(&quot;$&quot;#,##0\)">
                  <c:v>1577771</c:v>
                </c:pt>
                <c:pt idx="4">
                  <c:v>1543121</c:v>
                </c:pt>
                <c:pt idx="5">
                  <c:v>1684733</c:v>
                </c:pt>
                <c:pt idx="6">
                  <c:v>957080</c:v>
                </c:pt>
                <c:pt idx="7">
                  <c:v>1488156</c:v>
                </c:pt>
                <c:pt idx="8">
                  <c:v>786242</c:v>
                </c:pt>
                <c:pt idx="9">
                  <c:v>3153266</c:v>
                </c:pt>
                <c:pt idx="10">
                  <c:v>2759281</c:v>
                </c:pt>
                <c:pt idx="11">
                  <c:v>2560056</c:v>
                </c:pt>
                <c:pt idx="12">
                  <c:v>1207515</c:v>
                </c:pt>
                <c:pt idx="13">
                  <c:v>378781</c:v>
                </c:pt>
                <c:pt idx="14">
                  <c:v>614190</c:v>
                </c:pt>
                <c:pt idx="15">
                  <c:v>2072779</c:v>
                </c:pt>
                <c:pt idx="16">
                  <c:v>2561228</c:v>
                </c:pt>
                <c:pt idx="17">
                  <c:v>2817762</c:v>
                </c:pt>
                <c:pt idx="18">
                  <c:v>3200000</c:v>
                </c:pt>
                <c:pt idx="19">
                  <c:v>3300000</c:v>
                </c:pt>
                <c:pt idx="20">
                  <c:v>1972000</c:v>
                </c:pt>
                <c:pt idx="21">
                  <c:v>2700000</c:v>
                </c:pt>
                <c:pt idx="22">
                  <c:v>2800000</c:v>
                </c:pt>
                <c:pt idx="23">
                  <c:v>2300000</c:v>
                </c:pt>
                <c:pt idx="24">
                  <c:v>2400000</c:v>
                </c:pt>
                <c:pt idx="25">
                  <c:v>2700000</c:v>
                </c:pt>
                <c:pt idx="26">
                  <c:v>3100000</c:v>
                </c:pt>
              </c:numCache>
            </c:numRef>
          </c:val>
          <c:extLst>
            <c:ext xmlns:c16="http://schemas.microsoft.com/office/drawing/2014/chart" uri="{C3380CC4-5D6E-409C-BE32-E72D297353CC}">
              <c16:uniqueId val="{00000000-30C0-4A4E-ABCC-BDD2C95736CD}"/>
            </c:ext>
          </c:extLst>
        </c:ser>
        <c:dLbls>
          <c:showLegendKey val="0"/>
          <c:showVal val="0"/>
          <c:showCatName val="0"/>
          <c:showSerName val="0"/>
          <c:showPercent val="0"/>
          <c:showBubbleSize val="0"/>
        </c:dLbls>
        <c:gapWidth val="219"/>
        <c:overlap val="-27"/>
        <c:axId val="422653328"/>
        <c:axId val="422653656"/>
      </c:barChart>
      <c:catAx>
        <c:axId val="422653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2653656"/>
        <c:crosses val="autoZero"/>
        <c:auto val="1"/>
        <c:lblAlgn val="ctr"/>
        <c:lblOffset val="100"/>
        <c:noMultiLvlLbl val="0"/>
      </c:catAx>
      <c:valAx>
        <c:axId val="42265365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2653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773680" cy="586740"/>
          </a:xfrm>
          <a:prstGeom prst="rect">
            <a:avLst/>
          </a:prstGeom>
        </p:spPr>
        <p:txBody>
          <a:bodyPr vert="horz" lIns="94645" tIns="47323" rIns="94645" bIns="47323" rtlCol="0"/>
          <a:lstStyle>
            <a:lvl1pPr algn="l">
              <a:defRPr sz="1200"/>
            </a:lvl1pPr>
          </a:lstStyle>
          <a:p>
            <a:endParaRPr lang="en-US" dirty="0"/>
          </a:p>
        </p:txBody>
      </p:sp>
      <p:sp>
        <p:nvSpPr>
          <p:cNvPr id="3" name="Date Placeholder 2"/>
          <p:cNvSpPr>
            <a:spLocks noGrp="1"/>
          </p:cNvSpPr>
          <p:nvPr>
            <p:ph type="dt" sz="quarter" idx="1"/>
          </p:nvPr>
        </p:nvSpPr>
        <p:spPr>
          <a:xfrm>
            <a:off x="3625642" y="0"/>
            <a:ext cx="2773680" cy="586740"/>
          </a:xfrm>
          <a:prstGeom prst="rect">
            <a:avLst/>
          </a:prstGeom>
        </p:spPr>
        <p:txBody>
          <a:bodyPr vert="horz" lIns="94645" tIns="47323" rIns="94645" bIns="47323" rtlCol="0"/>
          <a:lstStyle>
            <a:lvl1pPr algn="r">
              <a:defRPr sz="1200"/>
            </a:lvl1pPr>
          </a:lstStyle>
          <a:p>
            <a:fld id="{7A58B523-7F3B-418F-A32D-0594B8A6C921}" type="datetimeFigureOut">
              <a:rPr lang="en-US" smtClean="0"/>
              <a:t>11/27/2024</a:t>
            </a:fld>
            <a:endParaRPr lang="en-US" dirty="0"/>
          </a:p>
        </p:txBody>
      </p:sp>
      <p:sp>
        <p:nvSpPr>
          <p:cNvPr id="4" name="Footer Placeholder 3"/>
          <p:cNvSpPr>
            <a:spLocks noGrp="1"/>
          </p:cNvSpPr>
          <p:nvPr>
            <p:ph type="ftr" sz="quarter" idx="2"/>
          </p:nvPr>
        </p:nvSpPr>
        <p:spPr>
          <a:xfrm>
            <a:off x="3" y="11146024"/>
            <a:ext cx="2773680" cy="586740"/>
          </a:xfrm>
          <a:prstGeom prst="rect">
            <a:avLst/>
          </a:prstGeom>
        </p:spPr>
        <p:txBody>
          <a:bodyPr vert="horz" lIns="94645" tIns="47323" rIns="94645" bIns="4732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625642" y="11146024"/>
            <a:ext cx="2773680" cy="586740"/>
          </a:xfrm>
          <a:prstGeom prst="rect">
            <a:avLst/>
          </a:prstGeom>
        </p:spPr>
        <p:txBody>
          <a:bodyPr vert="horz" lIns="94645" tIns="47323" rIns="94645" bIns="47323" rtlCol="0" anchor="b"/>
          <a:lstStyle>
            <a:lvl1pPr algn="r">
              <a:defRPr sz="1200"/>
            </a:lvl1pPr>
          </a:lstStyle>
          <a:p>
            <a:fld id="{4B5575C0-01F6-44A9-A47A-22EDB08121D2}" type="slidenum">
              <a:rPr lang="en-US" smtClean="0"/>
              <a:t>‹#›</a:t>
            </a:fld>
            <a:endParaRPr lang="en-US" dirty="0"/>
          </a:p>
        </p:txBody>
      </p:sp>
    </p:spTree>
    <p:extLst>
      <p:ext uri="{BB962C8B-B14F-4D97-AF65-F5344CB8AC3E}">
        <p14:creationId xmlns:p14="http://schemas.microsoft.com/office/powerpoint/2010/main" val="3983740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773680" cy="586740"/>
          </a:xfrm>
          <a:prstGeom prst="rect">
            <a:avLst/>
          </a:prstGeom>
        </p:spPr>
        <p:txBody>
          <a:bodyPr vert="horz" lIns="94645" tIns="47323" rIns="94645" bIns="47323" rtlCol="0"/>
          <a:lstStyle>
            <a:lvl1pPr algn="l">
              <a:defRPr sz="1200"/>
            </a:lvl1pPr>
          </a:lstStyle>
          <a:p>
            <a:endParaRPr lang="en-US" dirty="0"/>
          </a:p>
        </p:txBody>
      </p:sp>
      <p:sp>
        <p:nvSpPr>
          <p:cNvPr id="3" name="Date Placeholder 2"/>
          <p:cNvSpPr>
            <a:spLocks noGrp="1"/>
          </p:cNvSpPr>
          <p:nvPr>
            <p:ph type="dt" idx="1"/>
          </p:nvPr>
        </p:nvSpPr>
        <p:spPr>
          <a:xfrm>
            <a:off x="3625642" y="0"/>
            <a:ext cx="2773680" cy="586740"/>
          </a:xfrm>
          <a:prstGeom prst="rect">
            <a:avLst/>
          </a:prstGeom>
        </p:spPr>
        <p:txBody>
          <a:bodyPr vert="horz" lIns="94645" tIns="47323" rIns="94645" bIns="47323" rtlCol="0"/>
          <a:lstStyle>
            <a:lvl1pPr algn="r">
              <a:defRPr sz="1200"/>
            </a:lvl1pPr>
          </a:lstStyle>
          <a:p>
            <a:fld id="{5BE29380-0A49-422A-8782-764C3102DE4F}" type="datetimeFigureOut">
              <a:rPr lang="en-US" smtClean="0"/>
              <a:t>11/27/2024</a:t>
            </a:fld>
            <a:endParaRPr lang="en-US" dirty="0"/>
          </a:p>
        </p:txBody>
      </p:sp>
      <p:sp>
        <p:nvSpPr>
          <p:cNvPr id="4" name="Slide Image Placeholder 3"/>
          <p:cNvSpPr>
            <a:spLocks noGrp="1" noRot="1" noChangeAspect="1"/>
          </p:cNvSpPr>
          <p:nvPr>
            <p:ph type="sldImg" idx="2"/>
          </p:nvPr>
        </p:nvSpPr>
        <p:spPr>
          <a:xfrm>
            <a:off x="-711200" y="879475"/>
            <a:ext cx="7823200" cy="4400550"/>
          </a:xfrm>
          <a:prstGeom prst="rect">
            <a:avLst/>
          </a:prstGeom>
          <a:noFill/>
          <a:ln w="12700">
            <a:solidFill>
              <a:prstClr val="black"/>
            </a:solidFill>
          </a:ln>
        </p:spPr>
      </p:sp>
      <p:sp>
        <p:nvSpPr>
          <p:cNvPr id="5" name="Notes Placeholder 4"/>
          <p:cNvSpPr>
            <a:spLocks noGrp="1"/>
          </p:cNvSpPr>
          <p:nvPr>
            <p:ph type="body" sz="quarter" idx="3"/>
          </p:nvPr>
        </p:nvSpPr>
        <p:spPr>
          <a:xfrm>
            <a:off x="640080" y="5574030"/>
            <a:ext cx="5120640" cy="5280660"/>
          </a:xfrm>
          <a:prstGeom prst="rect">
            <a:avLst/>
          </a:prstGeom>
        </p:spPr>
        <p:txBody>
          <a:bodyPr vert="horz" lIns="94645" tIns="47323" rIns="94645" bIns="473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11146024"/>
            <a:ext cx="2773680" cy="586740"/>
          </a:xfrm>
          <a:prstGeom prst="rect">
            <a:avLst/>
          </a:prstGeom>
        </p:spPr>
        <p:txBody>
          <a:bodyPr vert="horz" lIns="94645" tIns="47323" rIns="94645" bIns="473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625642" y="11146024"/>
            <a:ext cx="2773680" cy="586740"/>
          </a:xfrm>
          <a:prstGeom prst="rect">
            <a:avLst/>
          </a:prstGeom>
        </p:spPr>
        <p:txBody>
          <a:bodyPr vert="horz" lIns="94645" tIns="47323" rIns="94645" bIns="47323" rtlCol="0" anchor="b"/>
          <a:lstStyle>
            <a:lvl1pPr algn="r">
              <a:defRPr sz="1200"/>
            </a:lvl1pPr>
          </a:lstStyle>
          <a:p>
            <a:fld id="{0195890A-DED0-430F-8A0B-7CD0174C7D34}" type="slidenum">
              <a:rPr lang="en-US" smtClean="0"/>
              <a:t>‹#›</a:t>
            </a:fld>
            <a:endParaRPr lang="en-US" dirty="0"/>
          </a:p>
        </p:txBody>
      </p:sp>
    </p:spTree>
    <p:extLst>
      <p:ext uri="{BB962C8B-B14F-4D97-AF65-F5344CB8AC3E}">
        <p14:creationId xmlns:p14="http://schemas.microsoft.com/office/powerpoint/2010/main" val="1264013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A5F400C9-91D0-654F-8831-3A8EA2C52419}" type="slidenum">
              <a:rPr lang="en-GB"/>
              <a:t>1</a:t>
            </a:fld>
            <a:endParaRPr lang="en-GB" dirty="0"/>
          </a:p>
        </p:txBody>
      </p:sp>
      <p:sp>
        <p:nvSpPr>
          <p:cNvPr id="57347" name="Rectangle 2"/>
          <p:cNvSpPr>
            <a:spLocks noGrp="1" noRot="1" noChangeAspect="1" noChangeArrowheads="1" noTextEdit="1"/>
          </p:cNvSpPr>
          <p:nvPr>
            <p:ph type="sldImg"/>
          </p:nvPr>
        </p:nvSpPr>
        <p:spPr>
          <a:xfrm>
            <a:off x="-711200" y="881063"/>
            <a:ext cx="7823200" cy="4400550"/>
          </a:xfrm>
        </p:spPr>
      </p:sp>
      <p:sp>
        <p:nvSpPr>
          <p:cNvPr id="57348" name="Rectangle 3"/>
          <p:cNvSpPr>
            <a:spLocks noGrp="1" noChangeArrowheads="1"/>
          </p:cNvSpPr>
          <p:nvPr>
            <p:ph type="body" idx="1"/>
          </p:nvPr>
        </p:nvSpPr>
        <p:spPr>
          <a:noFill/>
        </p:spPr>
        <p:txBody>
          <a:bodyPr/>
          <a:lstStyle/>
          <a:p>
            <a:pPr algn="l"/>
            <a:endParaRPr lang="en-US" sz="1700" b="1" dirty="0">
              <a:solidFill>
                <a:srgbClr val="FF0000"/>
              </a:solidFill>
            </a:endParaRPr>
          </a:p>
        </p:txBody>
      </p:sp>
    </p:spTree>
    <p:extLst>
      <p:ext uri="{BB962C8B-B14F-4D97-AF65-F5344CB8AC3E}">
        <p14:creationId xmlns:p14="http://schemas.microsoft.com/office/powerpoint/2010/main" val="1406960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10</a:t>
            </a:fld>
            <a:endParaRPr lang="en-US" dirty="0"/>
          </a:p>
        </p:txBody>
      </p:sp>
    </p:spTree>
    <p:extLst>
      <p:ext uri="{BB962C8B-B14F-4D97-AF65-F5344CB8AC3E}">
        <p14:creationId xmlns:p14="http://schemas.microsoft.com/office/powerpoint/2010/main" val="2520729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11</a:t>
            </a:fld>
            <a:endParaRPr lang="en-US" dirty="0"/>
          </a:p>
        </p:txBody>
      </p:sp>
    </p:spTree>
    <p:extLst>
      <p:ext uri="{BB962C8B-B14F-4D97-AF65-F5344CB8AC3E}">
        <p14:creationId xmlns:p14="http://schemas.microsoft.com/office/powerpoint/2010/main" val="3995713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E5C1F-5339-53F5-30D8-83A1DCE38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187F92-E18D-9051-93FC-26C48034CA9A}"/>
              </a:ext>
            </a:extLst>
          </p:cNvPr>
          <p:cNvSpPr>
            <a:spLocks noGrp="1" noRot="1" noChangeAspect="1"/>
          </p:cNvSpPr>
          <p:nvPr>
            <p:ph type="sldImg"/>
          </p:nvPr>
        </p:nvSpPr>
        <p:spPr>
          <a:xfrm>
            <a:off x="-711200" y="879475"/>
            <a:ext cx="7823200" cy="4400550"/>
          </a:xfrm>
        </p:spPr>
      </p:sp>
      <p:sp>
        <p:nvSpPr>
          <p:cNvPr id="3" name="Notes Placeholder 2">
            <a:extLst>
              <a:ext uri="{FF2B5EF4-FFF2-40B4-BE49-F238E27FC236}">
                <a16:creationId xmlns:a16="http://schemas.microsoft.com/office/drawing/2014/main" id="{809145AD-857B-C22E-CAB0-AE779989F1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562A45-0E0D-94A5-BA64-8513B8A3BA9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5890A-DED0-430F-8A0B-7CD0174C7D3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760190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E5C1F-5339-53F5-30D8-83A1DCE38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187F92-E18D-9051-93FC-26C48034CA9A}"/>
              </a:ext>
            </a:extLst>
          </p:cNvPr>
          <p:cNvSpPr>
            <a:spLocks noGrp="1" noRot="1" noChangeAspect="1"/>
          </p:cNvSpPr>
          <p:nvPr>
            <p:ph type="sldImg"/>
          </p:nvPr>
        </p:nvSpPr>
        <p:spPr>
          <a:xfrm>
            <a:off x="-711200" y="879475"/>
            <a:ext cx="7823200" cy="4400550"/>
          </a:xfrm>
        </p:spPr>
      </p:sp>
      <p:sp>
        <p:nvSpPr>
          <p:cNvPr id="3" name="Notes Placeholder 2">
            <a:extLst>
              <a:ext uri="{FF2B5EF4-FFF2-40B4-BE49-F238E27FC236}">
                <a16:creationId xmlns:a16="http://schemas.microsoft.com/office/drawing/2014/main" id="{809145AD-857B-C22E-CAB0-AE779989F1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562A45-0E0D-94A5-BA64-8513B8A3BA9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5890A-DED0-430F-8A0B-7CD0174C7D3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816293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489A1-319E-0697-0A19-B553AEEA2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45975-44F5-CD14-E90C-347645D2E9C6}"/>
              </a:ext>
            </a:extLst>
          </p:cNvPr>
          <p:cNvSpPr>
            <a:spLocks noGrp="1" noRot="1" noChangeAspect="1"/>
          </p:cNvSpPr>
          <p:nvPr>
            <p:ph type="sldImg"/>
          </p:nvPr>
        </p:nvSpPr>
        <p:spPr>
          <a:xfrm>
            <a:off x="-711200" y="879475"/>
            <a:ext cx="7823200" cy="4400550"/>
          </a:xfrm>
        </p:spPr>
      </p:sp>
      <p:sp>
        <p:nvSpPr>
          <p:cNvPr id="3" name="Notes Placeholder 2">
            <a:extLst>
              <a:ext uri="{FF2B5EF4-FFF2-40B4-BE49-F238E27FC236}">
                <a16:creationId xmlns:a16="http://schemas.microsoft.com/office/drawing/2014/main" id="{A6D6FE16-5756-82D7-A141-47A2D1BB9F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FE8699-2BBF-F3BB-ACA5-DEB1807ECDC6}"/>
              </a:ext>
            </a:extLst>
          </p:cNvPr>
          <p:cNvSpPr>
            <a:spLocks noGrp="1"/>
          </p:cNvSpPr>
          <p:nvPr>
            <p:ph type="sldNum" sz="quarter" idx="10"/>
          </p:nvPr>
        </p:nvSpPr>
        <p:spPr/>
        <p:txBody>
          <a:bodyPr/>
          <a:lstStyle/>
          <a:p>
            <a:fld id="{0195890A-DED0-430F-8A0B-7CD0174C7D34}" type="slidenum">
              <a:rPr lang="en-US" smtClean="0"/>
              <a:t>14</a:t>
            </a:fld>
            <a:endParaRPr lang="en-US" dirty="0"/>
          </a:p>
        </p:txBody>
      </p:sp>
    </p:spTree>
    <p:extLst>
      <p:ext uri="{BB962C8B-B14F-4D97-AF65-F5344CB8AC3E}">
        <p14:creationId xmlns:p14="http://schemas.microsoft.com/office/powerpoint/2010/main" val="2934241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BEB24-0D22-DEA2-5DB2-B9935D218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17FEA-6754-DE96-5C13-C9796EF53D42}"/>
              </a:ext>
            </a:extLst>
          </p:cNvPr>
          <p:cNvSpPr>
            <a:spLocks noGrp="1" noRot="1" noChangeAspect="1"/>
          </p:cNvSpPr>
          <p:nvPr>
            <p:ph type="sldImg"/>
          </p:nvPr>
        </p:nvSpPr>
        <p:spPr>
          <a:xfrm>
            <a:off x="-711200" y="879475"/>
            <a:ext cx="7823200" cy="4400550"/>
          </a:xfrm>
        </p:spPr>
      </p:sp>
      <p:sp>
        <p:nvSpPr>
          <p:cNvPr id="3" name="Notes Placeholder 2">
            <a:extLst>
              <a:ext uri="{FF2B5EF4-FFF2-40B4-BE49-F238E27FC236}">
                <a16:creationId xmlns:a16="http://schemas.microsoft.com/office/drawing/2014/main" id="{A14085B9-6D2D-9AE9-5A70-11202E4A88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EA0C73-4A60-5872-0C3A-6D2A3F91E882}"/>
              </a:ext>
            </a:extLst>
          </p:cNvPr>
          <p:cNvSpPr>
            <a:spLocks noGrp="1"/>
          </p:cNvSpPr>
          <p:nvPr>
            <p:ph type="sldNum" sz="quarter" idx="10"/>
          </p:nvPr>
        </p:nvSpPr>
        <p:spPr/>
        <p:txBody>
          <a:bodyPr/>
          <a:lstStyle/>
          <a:p>
            <a:fld id="{0195890A-DED0-430F-8A0B-7CD0174C7D34}" type="slidenum">
              <a:rPr lang="en-US" smtClean="0"/>
              <a:t>15</a:t>
            </a:fld>
            <a:endParaRPr lang="en-US" dirty="0"/>
          </a:p>
        </p:txBody>
      </p:sp>
    </p:spTree>
    <p:extLst>
      <p:ext uri="{BB962C8B-B14F-4D97-AF65-F5344CB8AC3E}">
        <p14:creationId xmlns:p14="http://schemas.microsoft.com/office/powerpoint/2010/main" val="3622900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16</a:t>
            </a:fld>
            <a:endParaRPr lang="en-US" dirty="0"/>
          </a:p>
        </p:txBody>
      </p:sp>
    </p:spTree>
    <p:extLst>
      <p:ext uri="{BB962C8B-B14F-4D97-AF65-F5344CB8AC3E}">
        <p14:creationId xmlns:p14="http://schemas.microsoft.com/office/powerpoint/2010/main" val="4292556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17</a:t>
            </a:fld>
            <a:endParaRPr lang="en-US" dirty="0"/>
          </a:p>
        </p:txBody>
      </p:sp>
    </p:spTree>
    <p:extLst>
      <p:ext uri="{BB962C8B-B14F-4D97-AF65-F5344CB8AC3E}">
        <p14:creationId xmlns:p14="http://schemas.microsoft.com/office/powerpoint/2010/main" val="546863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18</a:t>
            </a:fld>
            <a:endParaRPr lang="en-US" dirty="0"/>
          </a:p>
        </p:txBody>
      </p:sp>
    </p:spTree>
    <p:extLst>
      <p:ext uri="{BB962C8B-B14F-4D97-AF65-F5344CB8AC3E}">
        <p14:creationId xmlns:p14="http://schemas.microsoft.com/office/powerpoint/2010/main" val="2038273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19</a:t>
            </a:fld>
            <a:endParaRPr lang="en-US" dirty="0"/>
          </a:p>
        </p:txBody>
      </p:sp>
    </p:spTree>
    <p:extLst>
      <p:ext uri="{BB962C8B-B14F-4D97-AF65-F5344CB8AC3E}">
        <p14:creationId xmlns:p14="http://schemas.microsoft.com/office/powerpoint/2010/main" val="1166992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2</a:t>
            </a:fld>
            <a:endParaRPr lang="en-US" dirty="0"/>
          </a:p>
        </p:txBody>
      </p:sp>
    </p:spTree>
    <p:extLst>
      <p:ext uri="{BB962C8B-B14F-4D97-AF65-F5344CB8AC3E}">
        <p14:creationId xmlns:p14="http://schemas.microsoft.com/office/powerpoint/2010/main" val="103772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20</a:t>
            </a:fld>
            <a:endParaRPr lang="en-US" dirty="0"/>
          </a:p>
        </p:txBody>
      </p:sp>
    </p:spTree>
    <p:extLst>
      <p:ext uri="{BB962C8B-B14F-4D97-AF65-F5344CB8AC3E}">
        <p14:creationId xmlns:p14="http://schemas.microsoft.com/office/powerpoint/2010/main" val="2334856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21</a:t>
            </a:fld>
            <a:endParaRPr lang="en-US" dirty="0"/>
          </a:p>
        </p:txBody>
      </p:sp>
    </p:spTree>
    <p:extLst>
      <p:ext uri="{BB962C8B-B14F-4D97-AF65-F5344CB8AC3E}">
        <p14:creationId xmlns:p14="http://schemas.microsoft.com/office/powerpoint/2010/main" val="123745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22</a:t>
            </a:fld>
            <a:endParaRPr lang="en-US" dirty="0"/>
          </a:p>
        </p:txBody>
      </p:sp>
    </p:spTree>
    <p:extLst>
      <p:ext uri="{BB962C8B-B14F-4D97-AF65-F5344CB8AC3E}">
        <p14:creationId xmlns:p14="http://schemas.microsoft.com/office/powerpoint/2010/main" val="4121266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23</a:t>
            </a:fld>
            <a:endParaRPr lang="en-US" dirty="0"/>
          </a:p>
        </p:txBody>
      </p:sp>
    </p:spTree>
    <p:extLst>
      <p:ext uri="{BB962C8B-B14F-4D97-AF65-F5344CB8AC3E}">
        <p14:creationId xmlns:p14="http://schemas.microsoft.com/office/powerpoint/2010/main" val="4180592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24</a:t>
            </a:fld>
            <a:endParaRPr lang="en-US" dirty="0"/>
          </a:p>
        </p:txBody>
      </p:sp>
    </p:spTree>
    <p:extLst>
      <p:ext uri="{BB962C8B-B14F-4D97-AF65-F5344CB8AC3E}">
        <p14:creationId xmlns:p14="http://schemas.microsoft.com/office/powerpoint/2010/main" val="700394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25</a:t>
            </a:fld>
            <a:endParaRPr lang="en-US" dirty="0"/>
          </a:p>
        </p:txBody>
      </p:sp>
    </p:spTree>
    <p:extLst>
      <p:ext uri="{BB962C8B-B14F-4D97-AF65-F5344CB8AC3E}">
        <p14:creationId xmlns:p14="http://schemas.microsoft.com/office/powerpoint/2010/main" val="2049269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5890A-DED0-430F-8A0B-7CD0174C7D3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4094558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27</a:t>
            </a:fld>
            <a:endParaRPr lang="en-US" dirty="0"/>
          </a:p>
        </p:txBody>
      </p:sp>
    </p:spTree>
    <p:extLst>
      <p:ext uri="{BB962C8B-B14F-4D97-AF65-F5344CB8AC3E}">
        <p14:creationId xmlns:p14="http://schemas.microsoft.com/office/powerpoint/2010/main" val="1258942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28</a:t>
            </a:fld>
            <a:endParaRPr lang="en-US" dirty="0"/>
          </a:p>
        </p:txBody>
      </p:sp>
    </p:spTree>
    <p:extLst>
      <p:ext uri="{BB962C8B-B14F-4D97-AF65-F5344CB8AC3E}">
        <p14:creationId xmlns:p14="http://schemas.microsoft.com/office/powerpoint/2010/main" val="3817737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29</a:t>
            </a:fld>
            <a:endParaRPr lang="en-US" dirty="0"/>
          </a:p>
        </p:txBody>
      </p:sp>
    </p:spTree>
    <p:extLst>
      <p:ext uri="{BB962C8B-B14F-4D97-AF65-F5344CB8AC3E}">
        <p14:creationId xmlns:p14="http://schemas.microsoft.com/office/powerpoint/2010/main" val="853352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3</a:t>
            </a:fld>
            <a:endParaRPr lang="en-US" dirty="0"/>
          </a:p>
        </p:txBody>
      </p:sp>
    </p:spTree>
    <p:extLst>
      <p:ext uri="{BB962C8B-B14F-4D97-AF65-F5344CB8AC3E}">
        <p14:creationId xmlns:p14="http://schemas.microsoft.com/office/powerpoint/2010/main" val="3033643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4</a:t>
            </a:fld>
            <a:endParaRPr lang="en-US" dirty="0"/>
          </a:p>
        </p:txBody>
      </p:sp>
    </p:spTree>
    <p:extLst>
      <p:ext uri="{BB962C8B-B14F-4D97-AF65-F5344CB8AC3E}">
        <p14:creationId xmlns:p14="http://schemas.microsoft.com/office/powerpoint/2010/main" val="4291701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5</a:t>
            </a:fld>
            <a:endParaRPr lang="en-US" dirty="0"/>
          </a:p>
        </p:txBody>
      </p:sp>
    </p:spTree>
    <p:extLst>
      <p:ext uri="{BB962C8B-B14F-4D97-AF65-F5344CB8AC3E}">
        <p14:creationId xmlns:p14="http://schemas.microsoft.com/office/powerpoint/2010/main" val="1572638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E5C1F-5339-53F5-30D8-83A1DCE38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187F92-E18D-9051-93FC-26C48034CA9A}"/>
              </a:ext>
            </a:extLst>
          </p:cNvPr>
          <p:cNvSpPr>
            <a:spLocks noGrp="1" noRot="1" noChangeAspect="1"/>
          </p:cNvSpPr>
          <p:nvPr>
            <p:ph type="sldImg"/>
          </p:nvPr>
        </p:nvSpPr>
        <p:spPr>
          <a:xfrm>
            <a:off x="-711200" y="879475"/>
            <a:ext cx="7823200" cy="4400550"/>
          </a:xfrm>
        </p:spPr>
      </p:sp>
      <p:sp>
        <p:nvSpPr>
          <p:cNvPr id="3" name="Notes Placeholder 2">
            <a:extLst>
              <a:ext uri="{FF2B5EF4-FFF2-40B4-BE49-F238E27FC236}">
                <a16:creationId xmlns:a16="http://schemas.microsoft.com/office/drawing/2014/main" id="{809145AD-857B-C22E-CAB0-AE779989F1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562A45-0E0D-94A5-BA64-8513B8A3BA9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5890A-DED0-430F-8A0B-7CD0174C7D3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729902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7</a:t>
            </a:fld>
            <a:endParaRPr lang="en-US" dirty="0"/>
          </a:p>
        </p:txBody>
      </p:sp>
    </p:spTree>
    <p:extLst>
      <p:ext uri="{BB962C8B-B14F-4D97-AF65-F5344CB8AC3E}">
        <p14:creationId xmlns:p14="http://schemas.microsoft.com/office/powerpoint/2010/main" val="759987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8</a:t>
            </a:fld>
            <a:endParaRPr lang="en-US" dirty="0"/>
          </a:p>
        </p:txBody>
      </p:sp>
    </p:spTree>
    <p:extLst>
      <p:ext uri="{BB962C8B-B14F-4D97-AF65-F5344CB8AC3E}">
        <p14:creationId xmlns:p14="http://schemas.microsoft.com/office/powerpoint/2010/main" val="1054585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879475"/>
            <a:ext cx="7823200" cy="4400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5890A-DED0-430F-8A0B-7CD0174C7D34}" type="slidenum">
              <a:rPr lang="en-US" smtClean="0"/>
              <a:t>9</a:t>
            </a:fld>
            <a:endParaRPr lang="en-US" dirty="0"/>
          </a:p>
        </p:txBody>
      </p:sp>
    </p:spTree>
    <p:extLst>
      <p:ext uri="{BB962C8B-B14F-4D97-AF65-F5344CB8AC3E}">
        <p14:creationId xmlns:p14="http://schemas.microsoft.com/office/powerpoint/2010/main" val="1691829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p:cNvGrpSpPr/>
          <p:nvPr userDrawn="1"/>
        </p:nvGrpSpPr>
        <p:grpSpPr>
          <a:xfrm>
            <a:off x="304800" y="720128"/>
            <a:ext cx="11582400" cy="31824"/>
            <a:chOff x="228600" y="720128"/>
            <a:chExt cx="8686800" cy="31824"/>
          </a:xfrm>
        </p:grpSpPr>
        <p:cxnSp>
          <p:nvCxnSpPr>
            <p:cNvPr id="7" name="Straight Connector 6"/>
            <p:cNvCxnSpPr/>
            <p:nvPr userDrawn="1"/>
          </p:nvCxnSpPr>
          <p:spPr>
            <a:xfrm>
              <a:off x="228600" y="720128"/>
              <a:ext cx="8686800" cy="0"/>
            </a:xfrm>
            <a:prstGeom prst="line">
              <a:avLst/>
            </a:prstGeom>
            <a:ln w="25400">
              <a:solidFill>
                <a:srgbClr val="97CB4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28600" y="751952"/>
              <a:ext cx="8686800" cy="0"/>
            </a:xfrm>
            <a:prstGeom prst="line">
              <a:avLst/>
            </a:prstGeom>
            <a:ln w="19050">
              <a:solidFill>
                <a:srgbClr val="2D2D2D"/>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userDrawn="1"/>
        </p:nvGrpSpPr>
        <p:grpSpPr>
          <a:xfrm>
            <a:off x="304800" y="6368976"/>
            <a:ext cx="11582400" cy="31824"/>
            <a:chOff x="228600" y="720128"/>
            <a:chExt cx="8686800" cy="31824"/>
          </a:xfrm>
        </p:grpSpPr>
        <p:cxnSp>
          <p:nvCxnSpPr>
            <p:cNvPr id="11" name="Straight Connector 10"/>
            <p:cNvCxnSpPr/>
            <p:nvPr userDrawn="1"/>
          </p:nvCxnSpPr>
          <p:spPr>
            <a:xfrm>
              <a:off x="228600" y="720128"/>
              <a:ext cx="8686800" cy="0"/>
            </a:xfrm>
            <a:prstGeom prst="line">
              <a:avLst/>
            </a:prstGeom>
            <a:ln w="25400">
              <a:solidFill>
                <a:srgbClr val="97CB4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28600" y="751952"/>
              <a:ext cx="8686800" cy="0"/>
            </a:xfrm>
            <a:prstGeom prst="line">
              <a:avLst/>
            </a:prstGeom>
            <a:ln w="19050">
              <a:solidFill>
                <a:srgbClr val="2D2D2D"/>
              </a:solidFill>
            </a:ln>
          </p:spPr>
          <p:style>
            <a:lnRef idx="1">
              <a:schemeClr val="accent1"/>
            </a:lnRef>
            <a:fillRef idx="0">
              <a:schemeClr val="accent1"/>
            </a:fillRef>
            <a:effectRef idx="0">
              <a:schemeClr val="accent1"/>
            </a:effectRef>
            <a:fontRef idx="minor">
              <a:schemeClr val="tx1"/>
            </a:fontRef>
          </p:style>
        </p:cxnSp>
      </p:grpSp>
      <p:sp>
        <p:nvSpPr>
          <p:cNvPr id="13" name="Slide Number Placeholder 5"/>
          <p:cNvSpPr>
            <a:spLocks noGrp="1"/>
          </p:cNvSpPr>
          <p:nvPr>
            <p:ph type="sldNum" sz="quarter" idx="12"/>
          </p:nvPr>
        </p:nvSpPr>
        <p:spPr>
          <a:xfrm>
            <a:off x="4673600" y="6461089"/>
            <a:ext cx="2844800" cy="365125"/>
          </a:xfrm>
          <a:prstGeom prst="rect">
            <a:avLst/>
          </a:prstGeom>
        </p:spPr>
        <p:txBody>
          <a:bodyPr/>
          <a:lstStyle>
            <a:lvl1pPr algn="ctr">
              <a:defRPr sz="1400" b="0" i="0">
                <a:solidFill>
                  <a:schemeClr val="tx1"/>
                </a:solidFill>
                <a:latin typeface="Calibri" panose="020F0502020204030204" pitchFamily="34" charset="0"/>
              </a:defRPr>
            </a:lvl1pPr>
          </a:lstStyle>
          <a:p>
            <a:fld id="{4C9A5CD3-3DF2-47C1-BB1C-852A8AF7DCE0}" type="slidenum">
              <a:rPr lang="en-US" smtClean="0"/>
              <a:pPr/>
              <a:t>‹#›</a:t>
            </a:fld>
            <a:endParaRPr lang="en-US" dirty="0"/>
          </a:p>
        </p:txBody>
      </p:sp>
    </p:spTree>
    <p:extLst>
      <p:ext uri="{BB962C8B-B14F-4D97-AF65-F5344CB8AC3E}">
        <p14:creationId xmlns:p14="http://schemas.microsoft.com/office/powerpoint/2010/main" val="379478506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C9A5CD3-3DF2-47C1-BB1C-852A8AF7DCE0}" type="slidenum">
              <a:rPr lang="en-US" smtClean="0"/>
              <a:t>‹#›</a:t>
            </a:fld>
            <a:endParaRPr lang="en-US" dirty="0"/>
          </a:p>
        </p:txBody>
      </p:sp>
    </p:spTree>
    <p:extLst>
      <p:ext uri="{BB962C8B-B14F-4D97-AF65-F5344CB8AC3E}">
        <p14:creationId xmlns:p14="http://schemas.microsoft.com/office/powerpoint/2010/main" val="386197778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C9A5CD3-3DF2-47C1-BB1C-852A8AF7DCE0}" type="slidenum">
              <a:rPr lang="en-US" smtClean="0"/>
              <a:t>‹#›</a:t>
            </a:fld>
            <a:endParaRPr lang="en-US" dirty="0"/>
          </a:p>
        </p:txBody>
      </p:sp>
    </p:spTree>
    <p:extLst>
      <p:ext uri="{BB962C8B-B14F-4D97-AF65-F5344CB8AC3E}">
        <p14:creationId xmlns:p14="http://schemas.microsoft.com/office/powerpoint/2010/main" val="177737797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5276851" y="2636839"/>
            <a:ext cx="6305549" cy="1296987"/>
          </a:xfrm>
        </p:spPr>
        <p:txBody>
          <a:bodyPr/>
          <a:lstStyle>
            <a:lvl1pPr>
              <a:lnSpc>
                <a:spcPts val="3000"/>
              </a:lnSpc>
              <a:defRPr sz="2800">
                <a:solidFill>
                  <a:srgbClr val="053CA9"/>
                </a:solidFill>
              </a:defRPr>
            </a:lvl1pPr>
          </a:lstStyle>
          <a:p>
            <a:r>
              <a:rPr lang="en-US" dirty="0"/>
              <a:t>Click to edit Master title style</a:t>
            </a:r>
            <a:endParaRPr lang="en-GB" dirty="0"/>
          </a:p>
        </p:txBody>
      </p:sp>
      <p:sp>
        <p:nvSpPr>
          <p:cNvPr id="7171" name="Rectangle 3"/>
          <p:cNvSpPr>
            <a:spLocks noGrp="1" noChangeArrowheads="1"/>
          </p:cNvSpPr>
          <p:nvPr>
            <p:ph type="subTitle" idx="1"/>
          </p:nvPr>
        </p:nvSpPr>
        <p:spPr>
          <a:xfrm>
            <a:off x="5276851" y="4137025"/>
            <a:ext cx="6305549" cy="515938"/>
          </a:xfrm>
        </p:spPr>
        <p:txBody>
          <a:bodyPr/>
          <a:lstStyle>
            <a:lvl1pPr marL="0" indent="0">
              <a:lnSpc>
                <a:spcPts val="1600"/>
              </a:lnSpc>
              <a:buFontTx/>
              <a:buNone/>
              <a:defRPr sz="1800" b="1">
                <a:solidFill>
                  <a:srgbClr val="053CA9"/>
                </a:solidFill>
              </a:defRPr>
            </a:lvl1pPr>
          </a:lstStyle>
          <a:p>
            <a:r>
              <a:rPr lang="en-US" dirty="0"/>
              <a:t>Click to edit Master subtitle style</a:t>
            </a:r>
            <a:endParaRPr lang="en-GB" dirty="0"/>
          </a:p>
        </p:txBody>
      </p:sp>
    </p:spTree>
    <p:extLst>
      <p:ext uri="{BB962C8B-B14F-4D97-AF65-F5344CB8AC3E}">
        <p14:creationId xmlns:p14="http://schemas.microsoft.com/office/powerpoint/2010/main" val="1830642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200" y="400052"/>
            <a:ext cx="9652000" cy="514349"/>
          </a:xfrm>
        </p:spPr>
        <p:txBody>
          <a:bodyPr anchor="t"/>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508000" y="1066800"/>
            <a:ext cx="11379200" cy="5410200"/>
          </a:xfrm>
        </p:spPr>
        <p:txBody>
          <a:bodyPr/>
          <a:lstStyle>
            <a:lvl1pPr marL="341313" indent="-341313">
              <a:buClr>
                <a:schemeClr val="bg2">
                  <a:lumMod val="10000"/>
                </a:schemeClr>
              </a:buClr>
              <a:buFont typeface="Calibri" pitchFamily="34" charset="0"/>
              <a:buChar char="•"/>
              <a:defRPr sz="3000">
                <a:solidFill>
                  <a:schemeClr val="bg2">
                    <a:lumMod val="10000"/>
                  </a:schemeClr>
                </a:solidFill>
              </a:defRPr>
            </a:lvl1pPr>
            <a:lvl2pPr marL="742950" indent="-280988">
              <a:buClr>
                <a:schemeClr val="bg2">
                  <a:lumMod val="10000"/>
                </a:schemeClr>
              </a:buClr>
              <a:buSzPct val="100000"/>
              <a:buFont typeface="Calibri" pitchFamily="34" charset="0"/>
              <a:buChar char="–"/>
              <a:defRPr sz="2400">
                <a:solidFill>
                  <a:schemeClr val="bg2">
                    <a:lumMod val="10000"/>
                  </a:schemeClr>
                </a:solidFill>
              </a:defRPr>
            </a:lvl2pPr>
            <a:lvl3pPr marL="1144588" indent="-230188">
              <a:buClr>
                <a:schemeClr val="bg2">
                  <a:lumMod val="10000"/>
                </a:schemeClr>
              </a:buClr>
              <a:buFont typeface="Calibri" pitchFamily="34" charset="0"/>
              <a:buChar char="»"/>
              <a:defRPr sz="2000">
                <a:solidFill>
                  <a:schemeClr val="bg2">
                    <a:lumMod val="10000"/>
                  </a:schemeClr>
                </a:solidFill>
              </a:defRPr>
            </a:lvl3pPr>
            <a:lvl4pPr marL="1376363" indent="-222250">
              <a:buClr>
                <a:schemeClr val="bg2">
                  <a:lumMod val="10000"/>
                </a:schemeClr>
              </a:buClr>
              <a:buFont typeface="Arial" pitchFamily="34" charset="0"/>
              <a:buChar char="•"/>
              <a:defRPr>
                <a:solidFill>
                  <a:schemeClr val="bg2">
                    <a:lumMod val="10000"/>
                  </a:schemeClr>
                </a:solidFill>
              </a:defRPr>
            </a:lvl4pPr>
            <a:lvl5pPr marL="1598613" indent="-230188">
              <a:buClr>
                <a:schemeClr val="bg2">
                  <a:lumMod val="10000"/>
                </a:schemeClr>
              </a:buClr>
              <a:defRPr sz="18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Rectangle 14">
            <a:extLst>
              <a:ext uri="{FF2B5EF4-FFF2-40B4-BE49-F238E27FC236}">
                <a16:creationId xmlns:a16="http://schemas.microsoft.com/office/drawing/2014/main" id="{E0DA639E-9144-4028-973F-5C9705D93F11}"/>
              </a:ext>
            </a:extLst>
          </p:cNvPr>
          <p:cNvSpPr>
            <a:spLocks noGrp="1" noChangeArrowheads="1"/>
          </p:cNvSpPr>
          <p:nvPr>
            <p:ph type="sldNum" sz="quarter" idx="10"/>
          </p:nvPr>
        </p:nvSpPr>
        <p:spPr>
          <a:ln/>
        </p:spPr>
        <p:txBody>
          <a:bodyPr/>
          <a:lstStyle>
            <a:lvl1pPr>
              <a:defRPr/>
            </a:lvl1pPr>
          </a:lstStyle>
          <a:p>
            <a:pPr>
              <a:defRPr/>
            </a:pPr>
            <a:r>
              <a:rPr lang="en-GB" altLang="en-US" dirty="0"/>
              <a:t>Napo Pharmaceuticals, Inc. - Slide </a:t>
            </a:r>
            <a:fld id="{2A27A40F-7DB3-4A3B-96E5-2E9794464B6B}" type="slidenum">
              <a:rPr lang="en-GB" altLang="en-US" smtClean="0"/>
              <a:pPr>
                <a:defRPr/>
              </a:pPr>
              <a:t>‹#›</a:t>
            </a:fld>
            <a:endParaRPr lang="en-GB" altLang="en-US" dirty="0"/>
          </a:p>
        </p:txBody>
      </p:sp>
    </p:spTree>
    <p:extLst>
      <p:ext uri="{BB962C8B-B14F-4D97-AF65-F5344CB8AC3E}">
        <p14:creationId xmlns:p14="http://schemas.microsoft.com/office/powerpoint/2010/main" val="124234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a:extLst>
              <a:ext uri="{FF2B5EF4-FFF2-40B4-BE49-F238E27FC236}">
                <a16:creationId xmlns:a16="http://schemas.microsoft.com/office/drawing/2014/main" id="{9F1FF34F-C3E7-48EA-9A19-713F3CC534BD}"/>
              </a:ext>
            </a:extLst>
          </p:cNvPr>
          <p:cNvSpPr>
            <a:spLocks noGrp="1" noChangeArrowheads="1"/>
          </p:cNvSpPr>
          <p:nvPr>
            <p:ph type="sldNum" sz="quarter" idx="10"/>
          </p:nvPr>
        </p:nvSpPr>
        <p:spPr>
          <a:ln/>
        </p:spPr>
        <p:txBody>
          <a:bodyPr/>
          <a:lstStyle>
            <a:lvl1pPr>
              <a:defRPr/>
            </a:lvl1pPr>
          </a:lstStyle>
          <a:p>
            <a:pPr>
              <a:defRPr/>
            </a:pPr>
            <a:r>
              <a:rPr lang="en-GB" altLang="en-US" dirty="0"/>
              <a:t>Napo Pharmaceuticals, Inc. - Slide </a:t>
            </a:r>
            <a:fld id="{6387AD9A-4CC0-4499-AB5E-76C60D4F58AC}" type="slidenum">
              <a:rPr lang="en-GB" altLang="en-US" smtClean="0"/>
              <a:pPr>
                <a:defRPr/>
              </a:pPr>
              <a:t>‹#›</a:t>
            </a:fld>
            <a:endParaRPr lang="en-GB" altLang="en-US" dirty="0"/>
          </a:p>
        </p:txBody>
      </p:sp>
    </p:spTree>
    <p:extLst>
      <p:ext uri="{BB962C8B-B14F-4D97-AF65-F5344CB8AC3E}">
        <p14:creationId xmlns:p14="http://schemas.microsoft.com/office/powerpoint/2010/main" val="3254822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24618" y="1630364"/>
            <a:ext cx="4610100" cy="4503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37918" y="1630364"/>
            <a:ext cx="4610100" cy="4503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a:extLst>
              <a:ext uri="{FF2B5EF4-FFF2-40B4-BE49-F238E27FC236}">
                <a16:creationId xmlns:a16="http://schemas.microsoft.com/office/drawing/2014/main" id="{0C7901C1-D918-405E-8AEB-4D4112C11672}"/>
              </a:ext>
            </a:extLst>
          </p:cNvPr>
          <p:cNvSpPr>
            <a:spLocks noGrp="1" noChangeArrowheads="1"/>
          </p:cNvSpPr>
          <p:nvPr>
            <p:ph type="sldNum" sz="quarter" idx="10"/>
          </p:nvPr>
        </p:nvSpPr>
        <p:spPr>
          <a:ln/>
        </p:spPr>
        <p:txBody>
          <a:bodyPr/>
          <a:lstStyle>
            <a:lvl1pPr>
              <a:defRPr/>
            </a:lvl1pPr>
          </a:lstStyle>
          <a:p>
            <a:pPr>
              <a:defRPr/>
            </a:pPr>
            <a:r>
              <a:rPr lang="en-GB" altLang="en-US" dirty="0"/>
              <a:t>Napo Pharmaceuticals, Inc. - Slide </a:t>
            </a:r>
            <a:fld id="{C942B1AB-15E8-4A45-AE46-7A293CC889BF}" type="slidenum">
              <a:rPr lang="en-GB" altLang="en-US" smtClean="0"/>
              <a:pPr>
                <a:defRPr/>
              </a:pPr>
              <a:t>‹#›</a:t>
            </a:fld>
            <a:endParaRPr lang="en-GB" altLang="en-US" dirty="0"/>
          </a:p>
        </p:txBody>
      </p:sp>
    </p:spTree>
    <p:extLst>
      <p:ext uri="{BB962C8B-B14F-4D97-AF65-F5344CB8AC3E}">
        <p14:creationId xmlns:p14="http://schemas.microsoft.com/office/powerpoint/2010/main" val="444655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a:extLst>
              <a:ext uri="{FF2B5EF4-FFF2-40B4-BE49-F238E27FC236}">
                <a16:creationId xmlns:a16="http://schemas.microsoft.com/office/drawing/2014/main" id="{56778851-510B-46B8-8723-F43E88D6BAAF}"/>
              </a:ext>
            </a:extLst>
          </p:cNvPr>
          <p:cNvSpPr>
            <a:spLocks noGrp="1" noChangeArrowheads="1"/>
          </p:cNvSpPr>
          <p:nvPr>
            <p:ph type="sldNum" sz="quarter" idx="10"/>
          </p:nvPr>
        </p:nvSpPr>
        <p:spPr>
          <a:ln/>
        </p:spPr>
        <p:txBody>
          <a:bodyPr/>
          <a:lstStyle>
            <a:lvl1pPr>
              <a:defRPr/>
            </a:lvl1pPr>
          </a:lstStyle>
          <a:p>
            <a:pPr>
              <a:defRPr/>
            </a:pPr>
            <a:r>
              <a:rPr lang="en-GB" altLang="en-US" dirty="0"/>
              <a:t>Napo Pharmaceuticals, Inc. - Slide </a:t>
            </a:r>
            <a:fld id="{B85C9A05-31CB-46D6-80F0-7338C9E610E0}" type="slidenum">
              <a:rPr lang="en-GB" altLang="en-US" smtClean="0"/>
              <a:pPr>
                <a:defRPr/>
              </a:pPr>
              <a:t>‹#›</a:t>
            </a:fld>
            <a:endParaRPr lang="en-GB" altLang="en-US" dirty="0"/>
          </a:p>
        </p:txBody>
      </p:sp>
    </p:spTree>
    <p:extLst>
      <p:ext uri="{BB962C8B-B14F-4D97-AF65-F5344CB8AC3E}">
        <p14:creationId xmlns:p14="http://schemas.microsoft.com/office/powerpoint/2010/main" val="2095675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a:extLst>
              <a:ext uri="{FF2B5EF4-FFF2-40B4-BE49-F238E27FC236}">
                <a16:creationId xmlns:a16="http://schemas.microsoft.com/office/drawing/2014/main" id="{62C8EC88-10A3-4A4F-BDBF-A7E0450CAC0E}"/>
              </a:ext>
            </a:extLst>
          </p:cNvPr>
          <p:cNvSpPr>
            <a:spLocks noGrp="1" noChangeArrowheads="1"/>
          </p:cNvSpPr>
          <p:nvPr>
            <p:ph type="sldNum" sz="quarter" idx="10"/>
          </p:nvPr>
        </p:nvSpPr>
        <p:spPr>
          <a:ln/>
        </p:spPr>
        <p:txBody>
          <a:bodyPr/>
          <a:lstStyle>
            <a:lvl1pPr>
              <a:defRPr/>
            </a:lvl1pPr>
          </a:lstStyle>
          <a:p>
            <a:pPr>
              <a:defRPr/>
            </a:pPr>
            <a:r>
              <a:rPr lang="en-GB" altLang="en-US" dirty="0"/>
              <a:t>Napo Pharmaceuticals, Inc. - Slide </a:t>
            </a:r>
            <a:fld id="{5B3F3A82-DC8B-45AE-9D6C-C4099B54E7E5}" type="slidenum">
              <a:rPr lang="en-GB" altLang="en-US" smtClean="0"/>
              <a:pPr>
                <a:defRPr/>
              </a:pPr>
              <a:t>‹#›</a:t>
            </a:fld>
            <a:endParaRPr lang="en-GB" altLang="en-US" dirty="0"/>
          </a:p>
        </p:txBody>
      </p:sp>
    </p:spTree>
    <p:extLst>
      <p:ext uri="{BB962C8B-B14F-4D97-AF65-F5344CB8AC3E}">
        <p14:creationId xmlns:p14="http://schemas.microsoft.com/office/powerpoint/2010/main" val="4071379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064C9184-8286-414B-B9BD-D11C54E505AC}"/>
              </a:ext>
            </a:extLst>
          </p:cNvPr>
          <p:cNvSpPr>
            <a:spLocks noGrp="1" noChangeArrowheads="1"/>
          </p:cNvSpPr>
          <p:nvPr>
            <p:ph type="sldNum" sz="quarter" idx="10"/>
          </p:nvPr>
        </p:nvSpPr>
        <p:spPr>
          <a:ln/>
        </p:spPr>
        <p:txBody>
          <a:bodyPr/>
          <a:lstStyle>
            <a:lvl1pPr>
              <a:defRPr/>
            </a:lvl1pPr>
          </a:lstStyle>
          <a:p>
            <a:pPr>
              <a:defRPr/>
            </a:pPr>
            <a:r>
              <a:rPr lang="en-GB" altLang="en-US" dirty="0"/>
              <a:t>Napo Pharmaceuticals, Inc. - Slide </a:t>
            </a:r>
            <a:fld id="{CDF4E586-FF14-4395-8186-F8FA659A4EB1}" type="slidenum">
              <a:rPr lang="en-GB" altLang="en-US" smtClean="0"/>
              <a:pPr>
                <a:defRPr/>
              </a:pPr>
              <a:t>‹#›</a:t>
            </a:fld>
            <a:endParaRPr lang="en-GB" altLang="en-US" dirty="0"/>
          </a:p>
        </p:txBody>
      </p:sp>
    </p:spTree>
    <p:extLst>
      <p:ext uri="{BB962C8B-B14F-4D97-AF65-F5344CB8AC3E}">
        <p14:creationId xmlns:p14="http://schemas.microsoft.com/office/powerpoint/2010/main" val="613316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a:extLst>
              <a:ext uri="{FF2B5EF4-FFF2-40B4-BE49-F238E27FC236}">
                <a16:creationId xmlns:a16="http://schemas.microsoft.com/office/drawing/2014/main" id="{9C1600A3-7D66-47F5-96C1-8B5C437D1868}"/>
              </a:ext>
            </a:extLst>
          </p:cNvPr>
          <p:cNvSpPr>
            <a:spLocks noGrp="1" noChangeArrowheads="1"/>
          </p:cNvSpPr>
          <p:nvPr>
            <p:ph type="sldNum" sz="quarter" idx="10"/>
          </p:nvPr>
        </p:nvSpPr>
        <p:spPr>
          <a:ln/>
        </p:spPr>
        <p:txBody>
          <a:bodyPr/>
          <a:lstStyle>
            <a:lvl1pPr>
              <a:defRPr/>
            </a:lvl1pPr>
          </a:lstStyle>
          <a:p>
            <a:pPr>
              <a:defRPr/>
            </a:pPr>
            <a:r>
              <a:rPr lang="en-GB" altLang="en-US" dirty="0"/>
              <a:t>Napo Pharmaceuticals, Inc. - Slide </a:t>
            </a:r>
            <a:fld id="{BD2CF7EE-4CDD-41EB-9655-78F0B795D0D6}" type="slidenum">
              <a:rPr lang="en-GB" altLang="en-US" smtClean="0"/>
              <a:pPr>
                <a:defRPr/>
              </a:pPr>
              <a:t>‹#›</a:t>
            </a:fld>
            <a:endParaRPr lang="en-GB" altLang="en-US" dirty="0"/>
          </a:p>
        </p:txBody>
      </p:sp>
    </p:spTree>
    <p:extLst>
      <p:ext uri="{BB962C8B-B14F-4D97-AF65-F5344CB8AC3E}">
        <p14:creationId xmlns:p14="http://schemas.microsoft.com/office/powerpoint/2010/main" val="1395089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C9A5CD3-3DF2-47C1-BB1C-852A8AF7DCE0}" type="slidenum">
              <a:rPr lang="en-US" smtClean="0"/>
              <a:t>‹#›</a:t>
            </a:fld>
            <a:endParaRPr lang="en-US" dirty="0"/>
          </a:p>
        </p:txBody>
      </p:sp>
    </p:spTree>
    <p:extLst>
      <p:ext uri="{BB962C8B-B14F-4D97-AF65-F5344CB8AC3E}">
        <p14:creationId xmlns:p14="http://schemas.microsoft.com/office/powerpoint/2010/main" val="80637272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a:extLst>
              <a:ext uri="{FF2B5EF4-FFF2-40B4-BE49-F238E27FC236}">
                <a16:creationId xmlns:a16="http://schemas.microsoft.com/office/drawing/2014/main" id="{B896AF13-DF65-4814-B9CF-20A1D6101684}"/>
              </a:ext>
            </a:extLst>
          </p:cNvPr>
          <p:cNvSpPr>
            <a:spLocks noGrp="1" noChangeArrowheads="1"/>
          </p:cNvSpPr>
          <p:nvPr>
            <p:ph type="sldNum" sz="quarter" idx="10"/>
          </p:nvPr>
        </p:nvSpPr>
        <p:spPr>
          <a:ln/>
        </p:spPr>
        <p:txBody>
          <a:bodyPr/>
          <a:lstStyle>
            <a:lvl1pPr>
              <a:defRPr/>
            </a:lvl1pPr>
          </a:lstStyle>
          <a:p>
            <a:pPr>
              <a:defRPr/>
            </a:pPr>
            <a:r>
              <a:rPr lang="en-GB" altLang="en-US" dirty="0"/>
              <a:t>Napo Pharmaceuticals, Inc. - Slide </a:t>
            </a:r>
            <a:fld id="{DC44B4D3-C2BC-4C38-B69D-BE926B03CE17}" type="slidenum">
              <a:rPr lang="en-GB" altLang="en-US" smtClean="0"/>
              <a:pPr>
                <a:defRPr/>
              </a:pPr>
              <a:t>‹#›</a:t>
            </a:fld>
            <a:endParaRPr lang="en-GB" altLang="en-US" dirty="0"/>
          </a:p>
        </p:txBody>
      </p:sp>
    </p:spTree>
    <p:extLst>
      <p:ext uri="{BB962C8B-B14F-4D97-AF65-F5344CB8AC3E}">
        <p14:creationId xmlns:p14="http://schemas.microsoft.com/office/powerpoint/2010/main" val="1524000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602EB517-417D-4E5B-BEFF-47F3BFCCC1B9}"/>
              </a:ext>
            </a:extLst>
          </p:cNvPr>
          <p:cNvSpPr>
            <a:spLocks noGrp="1" noChangeArrowheads="1"/>
          </p:cNvSpPr>
          <p:nvPr>
            <p:ph type="sldNum" sz="quarter" idx="10"/>
          </p:nvPr>
        </p:nvSpPr>
        <p:spPr>
          <a:ln/>
        </p:spPr>
        <p:txBody>
          <a:bodyPr/>
          <a:lstStyle>
            <a:lvl1pPr>
              <a:defRPr/>
            </a:lvl1pPr>
          </a:lstStyle>
          <a:p>
            <a:pPr>
              <a:defRPr/>
            </a:pPr>
            <a:r>
              <a:rPr lang="en-GB" altLang="en-US" dirty="0"/>
              <a:t>Napo Pharmaceuticals, Inc. - Slide </a:t>
            </a:r>
            <a:fld id="{64752B1C-E1F7-4E7A-B46F-C282C0086D1F}" type="slidenum">
              <a:rPr lang="en-GB" altLang="en-US" smtClean="0"/>
              <a:pPr>
                <a:defRPr/>
              </a:pPr>
              <a:t>‹#›</a:t>
            </a:fld>
            <a:endParaRPr lang="en-GB" altLang="en-US" dirty="0"/>
          </a:p>
        </p:txBody>
      </p:sp>
    </p:spTree>
    <p:extLst>
      <p:ext uri="{BB962C8B-B14F-4D97-AF65-F5344CB8AC3E}">
        <p14:creationId xmlns:p14="http://schemas.microsoft.com/office/powerpoint/2010/main" val="3207083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2167" y="323850"/>
            <a:ext cx="2355851" cy="5810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24618" y="323850"/>
            <a:ext cx="6864349" cy="5810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6B01E2DF-EBDE-40A8-87C0-F35EB2C0AA84}"/>
              </a:ext>
            </a:extLst>
          </p:cNvPr>
          <p:cNvSpPr>
            <a:spLocks noGrp="1" noChangeArrowheads="1"/>
          </p:cNvSpPr>
          <p:nvPr>
            <p:ph type="sldNum" sz="quarter" idx="10"/>
          </p:nvPr>
        </p:nvSpPr>
        <p:spPr>
          <a:ln/>
        </p:spPr>
        <p:txBody>
          <a:bodyPr/>
          <a:lstStyle>
            <a:lvl1pPr>
              <a:defRPr/>
            </a:lvl1pPr>
          </a:lstStyle>
          <a:p>
            <a:pPr>
              <a:defRPr/>
            </a:pPr>
            <a:r>
              <a:rPr lang="en-GB" altLang="en-US" dirty="0"/>
              <a:t>Napo Pharmaceuticals, Inc. - Slide </a:t>
            </a:r>
            <a:fld id="{2C2819F3-5EF8-4713-9285-8474591BA002}" type="slidenum">
              <a:rPr lang="en-GB" altLang="en-US" smtClean="0"/>
              <a:pPr>
                <a:defRPr/>
              </a:pPr>
              <a:t>‹#›</a:t>
            </a:fld>
            <a:endParaRPr lang="en-GB" altLang="en-US" dirty="0"/>
          </a:p>
        </p:txBody>
      </p:sp>
    </p:spTree>
    <p:extLst>
      <p:ext uri="{BB962C8B-B14F-4D97-AF65-F5344CB8AC3E}">
        <p14:creationId xmlns:p14="http://schemas.microsoft.com/office/powerpoint/2010/main" val="1116908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24617" y="323850"/>
            <a:ext cx="9423400" cy="1071563"/>
          </a:xfrm>
        </p:spPr>
        <p:txBody>
          <a:bodyPr/>
          <a:lstStyle/>
          <a:p>
            <a:r>
              <a:rPr lang="en-US"/>
              <a:t>Click to edit Master title style</a:t>
            </a:r>
          </a:p>
        </p:txBody>
      </p:sp>
      <p:sp>
        <p:nvSpPr>
          <p:cNvPr id="3" name="Chart Placeholder 2"/>
          <p:cNvSpPr>
            <a:spLocks noGrp="1"/>
          </p:cNvSpPr>
          <p:nvPr>
            <p:ph type="chart" idx="1"/>
          </p:nvPr>
        </p:nvSpPr>
        <p:spPr>
          <a:xfrm>
            <a:off x="2224617" y="1630364"/>
            <a:ext cx="9423400" cy="4503737"/>
          </a:xfrm>
        </p:spPr>
        <p:txBody>
          <a:bodyPr/>
          <a:lstStyle/>
          <a:p>
            <a:pPr lvl="0"/>
            <a:r>
              <a:rPr lang="en-US" noProof="0" dirty="0"/>
              <a:t>Click icon to add chart</a:t>
            </a:r>
          </a:p>
        </p:txBody>
      </p:sp>
      <p:sp>
        <p:nvSpPr>
          <p:cNvPr id="4" name="Rectangle 14">
            <a:extLst>
              <a:ext uri="{FF2B5EF4-FFF2-40B4-BE49-F238E27FC236}">
                <a16:creationId xmlns:a16="http://schemas.microsoft.com/office/drawing/2014/main" id="{D123E0BF-61CE-45DC-AE3C-4321DD9E21FF}"/>
              </a:ext>
            </a:extLst>
          </p:cNvPr>
          <p:cNvSpPr>
            <a:spLocks noGrp="1" noChangeArrowheads="1"/>
          </p:cNvSpPr>
          <p:nvPr>
            <p:ph type="sldNum" sz="quarter" idx="10"/>
          </p:nvPr>
        </p:nvSpPr>
        <p:spPr>
          <a:ln/>
        </p:spPr>
        <p:txBody>
          <a:bodyPr/>
          <a:lstStyle>
            <a:lvl1pPr>
              <a:defRPr/>
            </a:lvl1pPr>
          </a:lstStyle>
          <a:p>
            <a:pPr>
              <a:defRPr/>
            </a:pPr>
            <a:r>
              <a:rPr lang="en-GB" altLang="en-US" dirty="0"/>
              <a:t>Napo Pharmaceuticals, Inc. - Slide </a:t>
            </a:r>
            <a:fld id="{A983C2DB-ACDB-41FC-A740-063C34687B47}" type="slidenum">
              <a:rPr lang="en-GB" altLang="en-US" smtClean="0"/>
              <a:pPr>
                <a:defRPr/>
              </a:pPr>
              <a:t>‹#›</a:t>
            </a:fld>
            <a:endParaRPr lang="en-GB" altLang="en-US" dirty="0"/>
          </a:p>
        </p:txBody>
      </p:sp>
    </p:spTree>
    <p:extLst>
      <p:ext uri="{BB962C8B-B14F-4D97-AF65-F5344CB8AC3E}">
        <p14:creationId xmlns:p14="http://schemas.microsoft.com/office/powerpoint/2010/main" val="1529236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24617" y="323850"/>
            <a:ext cx="9423400" cy="5810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4">
            <a:extLst>
              <a:ext uri="{FF2B5EF4-FFF2-40B4-BE49-F238E27FC236}">
                <a16:creationId xmlns:a16="http://schemas.microsoft.com/office/drawing/2014/main" id="{02DC4EA0-76CB-4835-BFC5-560F356D78FC}"/>
              </a:ext>
            </a:extLst>
          </p:cNvPr>
          <p:cNvSpPr>
            <a:spLocks noGrp="1" noChangeArrowheads="1"/>
          </p:cNvSpPr>
          <p:nvPr>
            <p:ph type="sldNum" sz="quarter" idx="10"/>
          </p:nvPr>
        </p:nvSpPr>
        <p:spPr>
          <a:ln/>
        </p:spPr>
        <p:txBody>
          <a:bodyPr/>
          <a:lstStyle>
            <a:lvl1pPr>
              <a:defRPr/>
            </a:lvl1pPr>
          </a:lstStyle>
          <a:p>
            <a:pPr>
              <a:defRPr/>
            </a:pPr>
            <a:r>
              <a:rPr lang="en-GB" altLang="en-US" dirty="0"/>
              <a:t>Napo Pharmaceuticals, Inc. - Slide </a:t>
            </a:r>
            <a:fld id="{4BCAEFE9-BC38-4467-ACED-F3AD1516D387}" type="slidenum">
              <a:rPr lang="en-GB" altLang="en-US" smtClean="0"/>
              <a:pPr>
                <a:defRPr/>
              </a:pPr>
              <a:t>‹#›</a:t>
            </a:fld>
            <a:endParaRPr lang="en-GB" altLang="en-US" dirty="0"/>
          </a:p>
        </p:txBody>
      </p:sp>
    </p:spTree>
    <p:extLst>
      <p:ext uri="{BB962C8B-B14F-4D97-AF65-F5344CB8AC3E}">
        <p14:creationId xmlns:p14="http://schemas.microsoft.com/office/powerpoint/2010/main" val="2529333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C9A5CD3-3DF2-47C1-BB1C-852A8AF7DCE0}" type="slidenum">
              <a:rPr lang="en-US" smtClean="0"/>
              <a:t>‹#›</a:t>
            </a:fld>
            <a:endParaRPr lang="en-US" dirty="0"/>
          </a:p>
        </p:txBody>
      </p:sp>
    </p:spTree>
    <p:extLst>
      <p:ext uri="{BB962C8B-B14F-4D97-AF65-F5344CB8AC3E}">
        <p14:creationId xmlns:p14="http://schemas.microsoft.com/office/powerpoint/2010/main" val="19205164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C9A5CD3-3DF2-47C1-BB1C-852A8AF7DCE0}" type="slidenum">
              <a:rPr lang="en-US" smtClean="0"/>
              <a:t>‹#›</a:t>
            </a:fld>
            <a:endParaRPr lang="en-US" dirty="0"/>
          </a:p>
        </p:txBody>
      </p:sp>
    </p:spTree>
    <p:extLst>
      <p:ext uri="{BB962C8B-B14F-4D97-AF65-F5344CB8AC3E}">
        <p14:creationId xmlns:p14="http://schemas.microsoft.com/office/powerpoint/2010/main" val="70981848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4C9A5CD3-3DF2-47C1-BB1C-852A8AF7DCE0}" type="slidenum">
              <a:rPr lang="en-US" smtClean="0"/>
              <a:t>‹#›</a:t>
            </a:fld>
            <a:endParaRPr lang="en-US" dirty="0"/>
          </a:p>
        </p:txBody>
      </p:sp>
    </p:spTree>
    <p:extLst>
      <p:ext uri="{BB962C8B-B14F-4D97-AF65-F5344CB8AC3E}">
        <p14:creationId xmlns:p14="http://schemas.microsoft.com/office/powerpoint/2010/main" val="397372487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4C9A5CD3-3DF2-47C1-BB1C-852A8AF7DCE0}" type="slidenum">
              <a:rPr lang="en-US" smtClean="0"/>
              <a:t>‹#›</a:t>
            </a:fld>
            <a:endParaRPr lang="en-US" dirty="0"/>
          </a:p>
        </p:txBody>
      </p:sp>
    </p:spTree>
    <p:extLst>
      <p:ext uri="{BB962C8B-B14F-4D97-AF65-F5344CB8AC3E}">
        <p14:creationId xmlns:p14="http://schemas.microsoft.com/office/powerpoint/2010/main" val="266873069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C9A5CD3-3DF2-47C1-BB1C-852A8AF7DCE0}" type="slidenum">
              <a:rPr lang="en-US" smtClean="0"/>
              <a:t>‹#›</a:t>
            </a:fld>
            <a:endParaRPr lang="en-US" dirty="0"/>
          </a:p>
        </p:txBody>
      </p:sp>
    </p:spTree>
    <p:extLst>
      <p:ext uri="{BB962C8B-B14F-4D97-AF65-F5344CB8AC3E}">
        <p14:creationId xmlns:p14="http://schemas.microsoft.com/office/powerpoint/2010/main" val="195262218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C9A5CD3-3DF2-47C1-BB1C-852A8AF7DCE0}" type="slidenum">
              <a:rPr lang="en-US" smtClean="0"/>
              <a:t>‹#›</a:t>
            </a:fld>
            <a:endParaRPr lang="en-US" dirty="0"/>
          </a:p>
        </p:txBody>
      </p:sp>
    </p:spTree>
    <p:extLst>
      <p:ext uri="{BB962C8B-B14F-4D97-AF65-F5344CB8AC3E}">
        <p14:creationId xmlns:p14="http://schemas.microsoft.com/office/powerpoint/2010/main" val="32353741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C9A5CD3-3DF2-47C1-BB1C-852A8AF7DCE0}" type="slidenum">
              <a:rPr lang="en-US" smtClean="0"/>
              <a:t>‹#›</a:t>
            </a:fld>
            <a:endParaRPr lang="en-US" dirty="0"/>
          </a:p>
        </p:txBody>
      </p:sp>
    </p:spTree>
    <p:extLst>
      <p:ext uri="{BB962C8B-B14F-4D97-AF65-F5344CB8AC3E}">
        <p14:creationId xmlns:p14="http://schemas.microsoft.com/office/powerpoint/2010/main" val="89848265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4673600" y="6461089"/>
            <a:ext cx="2844800" cy="365125"/>
          </a:xfrm>
          <a:prstGeom prst="rect">
            <a:avLst/>
          </a:prstGeom>
        </p:spPr>
        <p:txBody>
          <a:bodyPr/>
          <a:lstStyle>
            <a:lvl1pPr algn="ctr">
              <a:defRPr b="0" i="0">
                <a:solidFill>
                  <a:schemeClr val="tx1"/>
                </a:solidFill>
                <a:latin typeface="Calibri" panose="020F0502020204030204" pitchFamily="34" charset="0"/>
              </a:defRPr>
            </a:lvl1pPr>
          </a:lstStyle>
          <a:p>
            <a:fld id="{4C9A5CD3-3DF2-47C1-BB1C-852A8AF7DCE0}" type="slidenum">
              <a:rPr lang="en-US" smtClean="0"/>
              <a:pPr/>
              <a:t>‹#›</a:t>
            </a:fld>
            <a:endParaRPr lang="en-US" dirty="0"/>
          </a:p>
        </p:txBody>
      </p:sp>
    </p:spTree>
    <p:extLst>
      <p:ext uri="{BB962C8B-B14F-4D97-AF65-F5344CB8AC3E}">
        <p14:creationId xmlns:p14="http://schemas.microsoft.com/office/powerpoint/2010/main" val="2907632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2" descr="logo2">
            <a:extLst>
              <a:ext uri="{FF2B5EF4-FFF2-40B4-BE49-F238E27FC236}">
                <a16:creationId xmlns:a16="http://schemas.microsoft.com/office/drawing/2014/main" id="{CF8A9CF6-19A4-4B26-A792-E5234F7100F4}"/>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04801" y="228601"/>
            <a:ext cx="1606551"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61E1FF90-DA05-426D-9658-5A5B1B005C15}"/>
              </a:ext>
            </a:extLst>
          </p:cNvPr>
          <p:cNvSpPr>
            <a:spLocks noGrp="1" noChangeArrowheads="1"/>
          </p:cNvSpPr>
          <p:nvPr>
            <p:ph type="title"/>
          </p:nvPr>
        </p:nvSpPr>
        <p:spPr bwMode="auto">
          <a:xfrm>
            <a:off x="2224617" y="385763"/>
            <a:ext cx="94234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dirty="0"/>
              <a:t>Click to edit Master title style</a:t>
            </a:r>
            <a:endParaRPr lang="en-GB" altLang="en-US" dirty="0"/>
          </a:p>
        </p:txBody>
      </p:sp>
      <p:sp>
        <p:nvSpPr>
          <p:cNvPr id="2052" name="Rectangle 3">
            <a:extLst>
              <a:ext uri="{FF2B5EF4-FFF2-40B4-BE49-F238E27FC236}">
                <a16:creationId xmlns:a16="http://schemas.microsoft.com/office/drawing/2014/main" id="{F9F0F4CB-07AD-47A9-951B-2306A47BA721}"/>
              </a:ext>
            </a:extLst>
          </p:cNvPr>
          <p:cNvSpPr>
            <a:spLocks noGrp="1" noChangeArrowheads="1"/>
          </p:cNvSpPr>
          <p:nvPr>
            <p:ph type="body" idx="1"/>
          </p:nvPr>
        </p:nvSpPr>
        <p:spPr bwMode="auto">
          <a:xfrm>
            <a:off x="304800" y="1219200"/>
            <a:ext cx="1137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38" name="Rectangle 14">
            <a:extLst>
              <a:ext uri="{FF2B5EF4-FFF2-40B4-BE49-F238E27FC236}">
                <a16:creationId xmlns:a16="http://schemas.microsoft.com/office/drawing/2014/main" id="{6A53270F-90B6-47BC-AC3A-3D1FE2EE9AB5}"/>
              </a:ext>
            </a:extLst>
          </p:cNvPr>
          <p:cNvSpPr>
            <a:spLocks noGrp="1" noChangeArrowheads="1"/>
          </p:cNvSpPr>
          <p:nvPr>
            <p:ph type="sldNum" sz="quarter" idx="4"/>
          </p:nvPr>
        </p:nvSpPr>
        <p:spPr bwMode="auto">
          <a:xfrm>
            <a:off x="9042400" y="6553200"/>
            <a:ext cx="3149600" cy="30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1" hangingPunct="1">
              <a:defRPr sz="800" b="0">
                <a:solidFill>
                  <a:srgbClr val="969491"/>
                </a:solidFill>
              </a:defRPr>
            </a:lvl1pPr>
          </a:lstStyle>
          <a:p>
            <a:pPr>
              <a:defRPr/>
            </a:pPr>
            <a:r>
              <a:rPr lang="en-GB" altLang="en-US" dirty="0"/>
              <a:t>Napo Pharmaceuticals, Inc. - Slide </a:t>
            </a:r>
            <a:fld id="{105CE8FC-5FAC-4FA1-B455-635877CF2681}" type="slidenum">
              <a:rPr lang="en-GB" altLang="en-US" smtClean="0"/>
              <a:pPr>
                <a:defRPr/>
              </a:pPr>
              <a:t>‹#›</a:t>
            </a:fld>
            <a:endParaRPr lang="en-GB" altLang="en-US" dirty="0"/>
          </a:p>
        </p:txBody>
      </p:sp>
    </p:spTree>
    <p:extLst>
      <p:ext uri="{BB962C8B-B14F-4D97-AF65-F5344CB8AC3E}">
        <p14:creationId xmlns:p14="http://schemas.microsoft.com/office/powerpoint/2010/main" val="25937943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dt="0"/>
  <p:txStyles>
    <p:titleStyle>
      <a:lvl1pPr algn="l" rtl="0" eaLnBrk="0" fontAlgn="base" hangingPunct="0">
        <a:spcBef>
          <a:spcPct val="0"/>
        </a:spcBef>
        <a:spcAft>
          <a:spcPct val="0"/>
        </a:spcAft>
        <a:defRPr lang="en-GB" sz="3200" b="0" i="0" dirty="0">
          <a:solidFill>
            <a:srgbClr val="171796"/>
          </a:solidFill>
          <a:latin typeface="Calibri" panose="020F0502020204030204" pitchFamily="34" charset="0"/>
          <a:ea typeface="ＭＳ Ｐゴシック" pitchFamily="-106" charset="-128"/>
          <a:cs typeface="ＭＳ Ｐゴシック" pitchFamily="-106" charset="-128"/>
        </a:defRPr>
      </a:lvl1pPr>
      <a:lvl2pPr algn="l" rtl="0" eaLnBrk="0" fontAlgn="base" hangingPunct="0">
        <a:spcBef>
          <a:spcPct val="0"/>
        </a:spcBef>
        <a:spcAft>
          <a:spcPct val="0"/>
        </a:spcAft>
        <a:defRPr sz="3200" b="1">
          <a:solidFill>
            <a:srgbClr val="171796"/>
          </a:solidFill>
          <a:latin typeface="Trebuchet MS" pitchFamily="34" charset="0"/>
          <a:ea typeface="ＭＳ Ｐゴシック" pitchFamily="-106" charset="-128"/>
          <a:cs typeface="ＭＳ Ｐゴシック" pitchFamily="-106" charset="-128"/>
        </a:defRPr>
      </a:lvl2pPr>
      <a:lvl3pPr algn="l" rtl="0" eaLnBrk="0" fontAlgn="base" hangingPunct="0">
        <a:spcBef>
          <a:spcPct val="0"/>
        </a:spcBef>
        <a:spcAft>
          <a:spcPct val="0"/>
        </a:spcAft>
        <a:defRPr sz="3200" b="1">
          <a:solidFill>
            <a:srgbClr val="171796"/>
          </a:solidFill>
          <a:latin typeface="Trebuchet MS" pitchFamily="34" charset="0"/>
          <a:ea typeface="ＭＳ Ｐゴシック" pitchFamily="-106" charset="-128"/>
          <a:cs typeface="ＭＳ Ｐゴシック" pitchFamily="-106" charset="-128"/>
        </a:defRPr>
      </a:lvl3pPr>
      <a:lvl4pPr algn="l" rtl="0" eaLnBrk="0" fontAlgn="base" hangingPunct="0">
        <a:spcBef>
          <a:spcPct val="0"/>
        </a:spcBef>
        <a:spcAft>
          <a:spcPct val="0"/>
        </a:spcAft>
        <a:defRPr sz="3200" b="1">
          <a:solidFill>
            <a:srgbClr val="171796"/>
          </a:solidFill>
          <a:latin typeface="Trebuchet MS" pitchFamily="34" charset="0"/>
          <a:ea typeface="ＭＳ Ｐゴシック" pitchFamily="-106" charset="-128"/>
          <a:cs typeface="ＭＳ Ｐゴシック" pitchFamily="-106" charset="-128"/>
        </a:defRPr>
      </a:lvl4pPr>
      <a:lvl5pPr algn="l" rtl="0" eaLnBrk="0" fontAlgn="base" hangingPunct="0">
        <a:spcBef>
          <a:spcPct val="0"/>
        </a:spcBef>
        <a:spcAft>
          <a:spcPct val="0"/>
        </a:spcAft>
        <a:defRPr sz="3200" b="1">
          <a:solidFill>
            <a:srgbClr val="171796"/>
          </a:solidFill>
          <a:latin typeface="Trebuchet MS" pitchFamily="34" charset="0"/>
          <a:ea typeface="ＭＳ Ｐゴシック" pitchFamily="-106" charset="-128"/>
          <a:cs typeface="ＭＳ Ｐゴシック" pitchFamily="-106" charset="-128"/>
        </a:defRPr>
      </a:lvl5pPr>
      <a:lvl6pPr marL="457200" algn="l" rtl="0" eaLnBrk="1" fontAlgn="base" hangingPunct="1">
        <a:lnSpc>
          <a:spcPts val="2200"/>
        </a:lnSpc>
        <a:spcBef>
          <a:spcPct val="0"/>
        </a:spcBef>
        <a:spcAft>
          <a:spcPct val="0"/>
        </a:spcAft>
        <a:defRPr sz="2000" b="1">
          <a:solidFill>
            <a:srgbClr val="171796"/>
          </a:solidFill>
          <a:latin typeface="Arial" pitchFamily="-109" charset="0"/>
        </a:defRPr>
      </a:lvl6pPr>
      <a:lvl7pPr marL="914400" algn="l" rtl="0" eaLnBrk="1" fontAlgn="base" hangingPunct="1">
        <a:lnSpc>
          <a:spcPts val="2200"/>
        </a:lnSpc>
        <a:spcBef>
          <a:spcPct val="0"/>
        </a:spcBef>
        <a:spcAft>
          <a:spcPct val="0"/>
        </a:spcAft>
        <a:defRPr sz="2000" b="1">
          <a:solidFill>
            <a:srgbClr val="171796"/>
          </a:solidFill>
          <a:latin typeface="Arial" pitchFamily="-109" charset="0"/>
        </a:defRPr>
      </a:lvl7pPr>
      <a:lvl8pPr marL="1371600" algn="l" rtl="0" eaLnBrk="1" fontAlgn="base" hangingPunct="1">
        <a:lnSpc>
          <a:spcPts val="2200"/>
        </a:lnSpc>
        <a:spcBef>
          <a:spcPct val="0"/>
        </a:spcBef>
        <a:spcAft>
          <a:spcPct val="0"/>
        </a:spcAft>
        <a:defRPr sz="2000" b="1">
          <a:solidFill>
            <a:srgbClr val="171796"/>
          </a:solidFill>
          <a:latin typeface="Arial" pitchFamily="-109" charset="0"/>
        </a:defRPr>
      </a:lvl8pPr>
      <a:lvl9pPr marL="1828800" algn="l" rtl="0" eaLnBrk="1" fontAlgn="base" hangingPunct="1">
        <a:lnSpc>
          <a:spcPts val="2200"/>
        </a:lnSpc>
        <a:spcBef>
          <a:spcPct val="0"/>
        </a:spcBef>
        <a:spcAft>
          <a:spcPct val="0"/>
        </a:spcAft>
        <a:defRPr sz="2000" b="1">
          <a:solidFill>
            <a:srgbClr val="171796"/>
          </a:solidFill>
          <a:latin typeface="Arial" pitchFamily="-109" charset="0"/>
        </a:defRPr>
      </a:lvl9pPr>
    </p:titleStyle>
    <p:bodyStyle>
      <a:lvl1pPr marL="273050" indent="-273050" algn="l" rtl="0" eaLnBrk="0" fontAlgn="base" hangingPunct="0">
        <a:spcBef>
          <a:spcPct val="0"/>
        </a:spcBef>
        <a:spcAft>
          <a:spcPct val="0"/>
        </a:spcAft>
        <a:buClr>
          <a:srgbClr val="171796"/>
        </a:buClr>
        <a:buChar char="•"/>
        <a:defRPr sz="3000">
          <a:solidFill>
            <a:srgbClr val="878785"/>
          </a:solidFill>
          <a:latin typeface="+mn-lt"/>
          <a:ea typeface="ＭＳ Ｐゴシック" pitchFamily="-106" charset="-128"/>
          <a:cs typeface="ＭＳ Ｐゴシック" pitchFamily="-106" charset="-128"/>
        </a:defRPr>
      </a:lvl1pPr>
      <a:lvl2pPr marL="577850" indent="-290513" algn="l" rtl="0" eaLnBrk="0" fontAlgn="base" hangingPunct="0">
        <a:spcBef>
          <a:spcPct val="0"/>
        </a:spcBef>
        <a:spcAft>
          <a:spcPct val="0"/>
        </a:spcAft>
        <a:buClr>
          <a:srgbClr val="171796"/>
        </a:buClr>
        <a:buChar char="•"/>
        <a:defRPr sz="2600">
          <a:solidFill>
            <a:srgbClr val="878785"/>
          </a:solidFill>
          <a:latin typeface="+mn-lt"/>
          <a:ea typeface="ＭＳ Ｐゴシック" pitchFamily="-109" charset="-128"/>
        </a:defRPr>
      </a:lvl2pPr>
      <a:lvl3pPr marL="822325" indent="-195263" algn="l" rtl="0" eaLnBrk="0" fontAlgn="base" hangingPunct="0">
        <a:spcBef>
          <a:spcPct val="0"/>
        </a:spcBef>
        <a:spcAft>
          <a:spcPct val="0"/>
        </a:spcAft>
        <a:buClr>
          <a:srgbClr val="171796"/>
        </a:buClr>
        <a:buChar char="•"/>
        <a:defRPr sz="2200">
          <a:solidFill>
            <a:srgbClr val="878785"/>
          </a:solidFill>
          <a:latin typeface="+mn-lt"/>
          <a:ea typeface="ＭＳ Ｐゴシック" pitchFamily="-109" charset="-128"/>
        </a:defRPr>
      </a:lvl3pPr>
      <a:lvl4pPr marL="1025525" indent="-223838" algn="l" rtl="0" eaLnBrk="0" fontAlgn="base" hangingPunct="0">
        <a:spcBef>
          <a:spcPct val="0"/>
        </a:spcBef>
        <a:spcAft>
          <a:spcPct val="0"/>
        </a:spcAft>
        <a:buClr>
          <a:srgbClr val="171796"/>
        </a:buClr>
        <a:buChar char="•"/>
        <a:defRPr>
          <a:solidFill>
            <a:srgbClr val="878785"/>
          </a:solidFill>
          <a:latin typeface="+mn-lt"/>
          <a:ea typeface="ＭＳ Ｐゴシック" pitchFamily="-109" charset="-128"/>
        </a:defRPr>
      </a:lvl4pPr>
      <a:lvl5pPr marL="1206500" indent="-179388" algn="l" rtl="0" eaLnBrk="0" fontAlgn="base" hangingPunct="0">
        <a:spcBef>
          <a:spcPct val="0"/>
        </a:spcBef>
        <a:spcAft>
          <a:spcPct val="0"/>
        </a:spcAft>
        <a:buClr>
          <a:srgbClr val="171796"/>
        </a:buClr>
        <a:buChar char="•"/>
        <a:defRPr sz="1200">
          <a:solidFill>
            <a:srgbClr val="878785"/>
          </a:solidFill>
          <a:latin typeface="+mn-lt"/>
          <a:ea typeface="ＭＳ Ｐゴシック" pitchFamily="-109" charset="-128"/>
        </a:defRPr>
      </a:lvl5pPr>
      <a:lvl6pPr marL="1798638" indent="-263525" algn="l" rtl="0" eaLnBrk="1" fontAlgn="base" hangingPunct="1">
        <a:spcBef>
          <a:spcPct val="0"/>
        </a:spcBef>
        <a:spcAft>
          <a:spcPct val="0"/>
        </a:spcAft>
        <a:buClr>
          <a:srgbClr val="171796"/>
        </a:buClr>
        <a:buChar char="•"/>
        <a:defRPr sz="1200">
          <a:solidFill>
            <a:srgbClr val="878785"/>
          </a:solidFill>
          <a:latin typeface="+mn-lt"/>
          <a:ea typeface="ＭＳ Ｐゴシック" pitchFamily="-109" charset="-128"/>
        </a:defRPr>
      </a:lvl6pPr>
      <a:lvl7pPr marL="2255838" indent="-263525" algn="l" rtl="0" eaLnBrk="1" fontAlgn="base" hangingPunct="1">
        <a:spcBef>
          <a:spcPct val="0"/>
        </a:spcBef>
        <a:spcAft>
          <a:spcPct val="0"/>
        </a:spcAft>
        <a:buClr>
          <a:srgbClr val="171796"/>
        </a:buClr>
        <a:buChar char="•"/>
        <a:defRPr sz="1200">
          <a:solidFill>
            <a:srgbClr val="878785"/>
          </a:solidFill>
          <a:latin typeface="+mn-lt"/>
          <a:ea typeface="ＭＳ Ｐゴシック" pitchFamily="-109" charset="-128"/>
        </a:defRPr>
      </a:lvl7pPr>
      <a:lvl8pPr marL="2713038" indent="-263525" algn="l" rtl="0" eaLnBrk="1" fontAlgn="base" hangingPunct="1">
        <a:spcBef>
          <a:spcPct val="0"/>
        </a:spcBef>
        <a:spcAft>
          <a:spcPct val="0"/>
        </a:spcAft>
        <a:buClr>
          <a:srgbClr val="171796"/>
        </a:buClr>
        <a:buChar char="•"/>
        <a:defRPr sz="1200">
          <a:solidFill>
            <a:srgbClr val="878785"/>
          </a:solidFill>
          <a:latin typeface="+mn-lt"/>
          <a:ea typeface="ＭＳ Ｐゴシック" pitchFamily="-109" charset="-128"/>
        </a:defRPr>
      </a:lvl8pPr>
      <a:lvl9pPr marL="3170238" indent="-263525" algn="l" rtl="0" eaLnBrk="1" fontAlgn="base" hangingPunct="1">
        <a:spcBef>
          <a:spcPct val="0"/>
        </a:spcBef>
        <a:spcAft>
          <a:spcPct val="0"/>
        </a:spcAft>
        <a:buClr>
          <a:srgbClr val="171796"/>
        </a:buClr>
        <a:buChar char="•"/>
        <a:defRPr sz="1200">
          <a:solidFill>
            <a:srgbClr val="878785"/>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avma.org/resources/pet-owners/petcare/cancer-pets"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en:Creative_Commons" TargetMode="Externa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653D4DC6-4980-CDD9-B848-EAE46A3F5257}"/>
              </a:ext>
            </a:extLst>
          </p:cNvPr>
          <p:cNvSpPr txBox="1">
            <a:spLocks/>
          </p:cNvSpPr>
          <p:nvPr/>
        </p:nvSpPr>
        <p:spPr>
          <a:xfrm>
            <a:off x="228600" y="4107131"/>
            <a:ext cx="7315200" cy="828772"/>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spcBef>
                <a:spcPct val="0"/>
              </a:spcBef>
            </a:pPr>
            <a:r>
              <a:rPr lang="en-US" sz="3200" b="1" dirty="0">
                <a:solidFill>
                  <a:schemeClr val="tx2">
                    <a:lumMod val="75000"/>
                  </a:schemeClr>
                </a:solidFill>
                <a:latin typeface="Calibri" panose="020F0502020204030204" pitchFamily="34" charset="0"/>
                <a:cs typeface="Calibri" panose="020F0502020204030204" pitchFamily="34" charset="0"/>
              </a:rPr>
              <a:t>Jaguar Health, Inc. </a:t>
            </a:r>
          </a:p>
          <a:p>
            <a:pPr>
              <a:spcBef>
                <a:spcPct val="0"/>
              </a:spcBef>
            </a:pPr>
            <a:r>
              <a:rPr lang="en-US" sz="2400" b="1" dirty="0">
                <a:solidFill>
                  <a:schemeClr val="tx2">
                    <a:lumMod val="75000"/>
                  </a:schemeClr>
                </a:solidFill>
                <a:latin typeface="Calibri" panose="020F0502020204030204" pitchFamily="34" charset="0"/>
                <a:cs typeface="Calibri" panose="020F0502020204030204" pitchFamily="34" charset="0"/>
              </a:rPr>
              <a:t>(NASDAQ: JAGX)</a:t>
            </a:r>
          </a:p>
        </p:txBody>
      </p:sp>
      <p:sp>
        <p:nvSpPr>
          <p:cNvPr id="6" name="Text Placeholder 7">
            <a:extLst>
              <a:ext uri="{FF2B5EF4-FFF2-40B4-BE49-F238E27FC236}">
                <a16:creationId xmlns:a16="http://schemas.microsoft.com/office/drawing/2014/main" id="{221BBD5B-CE3E-B355-8288-CBC15930738A}"/>
              </a:ext>
            </a:extLst>
          </p:cNvPr>
          <p:cNvSpPr txBox="1"/>
          <p:nvPr/>
        </p:nvSpPr>
        <p:spPr>
          <a:xfrm>
            <a:off x="268287" y="4955541"/>
            <a:ext cx="8494713" cy="1130299"/>
          </a:xfrm>
          <a:prstGeom prst="rect">
            <a:avLst/>
          </a:prstGeom>
        </p:spPr>
        <p:txBody>
          <a:bodyPr vert="horz" lIns="91429" tIns="45714" rIns="91429" bIns="45714" rtlCol="0" anchor="t">
            <a:normAutofit/>
          </a:bodyPr>
          <a:lstStyle>
            <a:lvl1pPr marL="0" indent="0" algn="l" defTabSz="1018824" rtl="0" eaLnBrk="1" latinLnBrk="0" hangingPunct="1">
              <a:lnSpc>
                <a:spcPct val="110000"/>
              </a:lnSpc>
              <a:spcBef>
                <a:spcPts val="600"/>
              </a:spcBef>
              <a:spcAft>
                <a:spcPts val="300"/>
              </a:spcAft>
              <a:buSzPct val="90000"/>
              <a:buFont typeface="Arial" panose="020B0604020202020204" pitchFamily="34" charset="0"/>
              <a:buNone/>
              <a:defRPr sz="2000" kern="1200">
                <a:solidFill>
                  <a:schemeClr val="tx1">
                    <a:tint val="75000"/>
                  </a:schemeClr>
                </a:solidFill>
                <a:latin typeface="Trebuchet MS"/>
                <a:ea typeface="Tahoma" panose="020B0604030504040204" pitchFamily="34" charset="0"/>
                <a:cs typeface="Trebuchet MS"/>
              </a:defRPr>
            </a:lvl1pPr>
            <a:lvl2pPr marL="509412" indent="0" algn="l" defTabSz="1018824" rtl="0" eaLnBrk="1" latinLnBrk="0" hangingPunct="1">
              <a:lnSpc>
                <a:spcPct val="110000"/>
              </a:lnSpc>
              <a:spcBef>
                <a:spcPts val="600"/>
              </a:spcBef>
              <a:spcAft>
                <a:spcPts val="300"/>
              </a:spcAft>
              <a:buSzPct val="90000"/>
              <a:buFont typeface="Wingdings" charset="2"/>
              <a:buNone/>
              <a:defRPr sz="2000" kern="1200">
                <a:solidFill>
                  <a:schemeClr val="tx1">
                    <a:tint val="75000"/>
                  </a:schemeClr>
                </a:solidFill>
                <a:latin typeface="Trebuchet MS"/>
                <a:ea typeface="Tahoma" panose="020B0604030504040204" pitchFamily="34" charset="0"/>
                <a:cs typeface="Trebuchet MS"/>
              </a:defRPr>
            </a:lvl2pPr>
            <a:lvl3pPr marL="1018824" indent="0" algn="l" defTabSz="1018824" rtl="0" eaLnBrk="1" latinLnBrk="0" hangingPunct="1">
              <a:lnSpc>
                <a:spcPct val="110000"/>
              </a:lnSpc>
              <a:spcBef>
                <a:spcPts val="600"/>
              </a:spcBef>
              <a:spcAft>
                <a:spcPts val="300"/>
              </a:spcAft>
              <a:buFont typeface="Arial" panose="020B0604020202020204" pitchFamily="34" charset="0"/>
              <a:buNone/>
              <a:defRPr sz="1800" kern="1200">
                <a:solidFill>
                  <a:schemeClr val="tx1">
                    <a:tint val="75000"/>
                  </a:schemeClr>
                </a:solidFill>
                <a:latin typeface="Trebuchet MS"/>
                <a:ea typeface="Tahoma" panose="020B0604030504040204" pitchFamily="34" charset="0"/>
                <a:cs typeface="Trebuchet MS"/>
              </a:defRPr>
            </a:lvl3pPr>
            <a:lvl4pPr marL="1528237" indent="0" algn="l" defTabSz="1018824" rtl="0" eaLnBrk="1" latinLnBrk="0" hangingPunct="1">
              <a:lnSpc>
                <a:spcPct val="110000"/>
              </a:lnSpc>
              <a:spcBef>
                <a:spcPts val="600"/>
              </a:spcBef>
              <a:spcAft>
                <a:spcPts val="300"/>
              </a:spcAft>
              <a:buFont typeface="Arial" panose="020B0604020202020204" pitchFamily="34" charset="0"/>
              <a:buNone/>
              <a:defRPr sz="1600" kern="1200">
                <a:solidFill>
                  <a:schemeClr val="tx1">
                    <a:tint val="75000"/>
                  </a:schemeClr>
                </a:solidFill>
                <a:latin typeface="Trebuchet MS"/>
                <a:ea typeface="Tahoma" panose="020B0604030504040204" pitchFamily="34" charset="0"/>
                <a:cs typeface="Trebuchet MS"/>
              </a:defRPr>
            </a:lvl4pPr>
            <a:lvl5pPr marL="2037649" indent="0" algn="l" defTabSz="1018824" rtl="0" eaLnBrk="1" latinLnBrk="0" hangingPunct="1">
              <a:lnSpc>
                <a:spcPct val="110000"/>
              </a:lnSpc>
              <a:spcBef>
                <a:spcPts val="600"/>
              </a:spcBef>
              <a:spcAft>
                <a:spcPts val="300"/>
              </a:spcAft>
              <a:buFont typeface="Arial" panose="020B0604020202020204" pitchFamily="34" charset="0"/>
              <a:buNone/>
              <a:defRPr sz="1600" kern="1200">
                <a:solidFill>
                  <a:schemeClr val="tx1">
                    <a:tint val="75000"/>
                  </a:schemeClr>
                </a:solidFill>
                <a:latin typeface="Trebuchet MS"/>
                <a:ea typeface="Tahoma" panose="020B0604030504040204" pitchFamily="34" charset="0"/>
                <a:cs typeface="Trebuchet MS"/>
              </a:defRPr>
            </a:lvl5pPr>
            <a:lvl6pPr marL="2547061" indent="0" algn="l" defTabSz="1018824"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1018824"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1018824"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1018824"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sz="2400" dirty="0">
                <a:solidFill>
                  <a:schemeClr val="tx2">
                    <a:lumMod val="75000"/>
                  </a:schemeClr>
                </a:solidFill>
                <a:latin typeface="Calibri" panose="020F0502020204030204" pitchFamily="34" charset="0"/>
                <a:cs typeface="Calibri" panose="020F0502020204030204" pitchFamily="34" charset="0"/>
              </a:rPr>
              <a:t>Overview – December 2024</a:t>
            </a:r>
          </a:p>
        </p:txBody>
      </p:sp>
      <p:cxnSp>
        <p:nvCxnSpPr>
          <p:cNvPr id="7" name="Straight Connector 6">
            <a:extLst>
              <a:ext uri="{FF2B5EF4-FFF2-40B4-BE49-F238E27FC236}">
                <a16:creationId xmlns:a16="http://schemas.microsoft.com/office/drawing/2014/main" id="{EAF0021C-6D36-5AAE-C94A-BD4D04931E8C}"/>
              </a:ext>
            </a:extLst>
          </p:cNvPr>
          <p:cNvCxnSpPr/>
          <p:nvPr/>
        </p:nvCxnSpPr>
        <p:spPr>
          <a:xfrm>
            <a:off x="320040" y="4945330"/>
            <a:ext cx="850392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DE11A51-554F-FF0D-CD82-C19ACE907ECA}"/>
              </a:ext>
            </a:extLst>
          </p:cNvPr>
          <p:cNvSpPr/>
          <p:nvPr/>
        </p:nvSpPr>
        <p:spPr>
          <a:xfrm rot="10800000">
            <a:off x="1646" y="6"/>
            <a:ext cx="12190353" cy="3428994"/>
          </a:xfrm>
          <a:prstGeom prst="rect">
            <a:avLst/>
          </a:prstGeom>
          <a:gradFill flip="none" rotWithShape="1">
            <a:gsLst>
              <a:gs pos="30000">
                <a:srgbClr val="4C702F">
                  <a:alpha val="87000"/>
                </a:srgbClr>
              </a:gs>
              <a:gs pos="59000">
                <a:srgbClr val="699144">
                  <a:lumMod val="82000"/>
                  <a:lumOff val="18000"/>
                  <a:alpha val="84000"/>
                </a:srgbClr>
              </a:gs>
              <a:gs pos="92000">
                <a:srgbClr val="86B25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1870C18A-A5CA-19DE-7F7C-71B841CB8576}"/>
              </a:ext>
            </a:extLst>
          </p:cNvPr>
          <p:cNvGrpSpPr/>
          <p:nvPr/>
        </p:nvGrpSpPr>
        <p:grpSpPr>
          <a:xfrm>
            <a:off x="5055001" y="3721050"/>
            <a:ext cx="3881254" cy="1190007"/>
            <a:chOff x="2286000" y="1114501"/>
            <a:chExt cx="6579484" cy="2017295"/>
          </a:xfrm>
        </p:grpSpPr>
        <p:pic>
          <p:nvPicPr>
            <p:cNvPr id="10" name="Picture 9">
              <a:extLst>
                <a:ext uri="{FF2B5EF4-FFF2-40B4-BE49-F238E27FC236}">
                  <a16:creationId xmlns:a16="http://schemas.microsoft.com/office/drawing/2014/main" id="{715AF851-A747-E227-CCB3-948345F47015}"/>
                </a:ext>
              </a:extLst>
            </p:cNvPr>
            <p:cNvPicPr>
              <a:picLocks noChangeAspect="1"/>
            </p:cNvPicPr>
            <p:nvPr/>
          </p:nvPicPr>
          <p:blipFill>
            <a:blip r:embed="rId3"/>
            <a:stretch>
              <a:fillRect/>
            </a:stretch>
          </p:blipFill>
          <p:spPr>
            <a:xfrm>
              <a:off x="2286000" y="1114501"/>
              <a:ext cx="6579484" cy="2017295"/>
            </a:xfrm>
            <a:prstGeom prst="rect">
              <a:avLst/>
            </a:prstGeom>
          </p:spPr>
        </p:pic>
        <p:sp>
          <p:nvSpPr>
            <p:cNvPr id="11" name="Rectangle 10">
              <a:extLst>
                <a:ext uri="{FF2B5EF4-FFF2-40B4-BE49-F238E27FC236}">
                  <a16:creationId xmlns:a16="http://schemas.microsoft.com/office/drawing/2014/main" id="{5622B915-5623-F74B-BD0B-CD575D890AA8}"/>
                </a:ext>
              </a:extLst>
            </p:cNvPr>
            <p:cNvSpPr/>
            <p:nvPr/>
          </p:nvSpPr>
          <p:spPr>
            <a:xfrm>
              <a:off x="4343400" y="1736558"/>
              <a:ext cx="3048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1006973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10</a:t>
            </a:fld>
            <a:endParaRPr lang="en-US" sz="1400" dirty="0">
              <a:solidFill>
                <a:prstClr val="black"/>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FE8AF05-8A15-5227-E285-36C89A9C8B6A}"/>
              </a:ext>
            </a:extLst>
          </p:cNvPr>
          <p:cNvSpPr txBox="1"/>
          <p:nvPr/>
        </p:nvSpPr>
        <p:spPr>
          <a:xfrm>
            <a:off x="304800" y="1040088"/>
            <a:ext cx="9161408" cy="4923784"/>
          </a:xfrm>
          <a:prstGeom prst="rect">
            <a:avLst/>
          </a:prstGeom>
          <a:noFill/>
        </p:spPr>
        <p:txBody>
          <a:bodyPr wrap="square" rtlCol="0">
            <a:spAutoFit/>
          </a:bodyPr>
          <a:lstStyle/>
          <a:p>
            <a:pPr marL="285750" marR="87630" lvl="1" indent="-285750">
              <a:lnSpc>
                <a:spcPts val="2400"/>
              </a:lnSpc>
              <a:spcAft>
                <a:spcPts val="600"/>
              </a:spcAft>
              <a:buFont typeface="Wingdings" panose="05000000000000000000" pitchFamily="2" charset="2"/>
              <a:buChar char="Ø"/>
              <a:tabLst>
                <a:tab pos="298450" algn="l"/>
                <a:tab pos="299720" algn="l"/>
              </a:tabLst>
              <a:defRPr/>
            </a:pPr>
            <a:r>
              <a:rPr lang="en-US" dirty="0">
                <a:solidFill>
                  <a:prstClr val="black"/>
                </a:solidFill>
                <a:cs typeface="Arial"/>
              </a:rPr>
              <a:t>A growing and urgent unmet medical need exists for novel non-opioid chronic agents to treat CTD.</a:t>
            </a:r>
          </a:p>
          <a:p>
            <a:pPr marL="285750" marR="87630" lvl="1" indent="-285750">
              <a:lnSpc>
                <a:spcPts val="2400"/>
              </a:lnSpc>
              <a:spcAft>
                <a:spcPts val="600"/>
              </a:spcAft>
              <a:buFont typeface="Wingdings" panose="05000000000000000000" pitchFamily="2" charset="2"/>
              <a:buChar char="Ø"/>
              <a:tabLst>
                <a:tab pos="298450" algn="l"/>
                <a:tab pos="299720" algn="l"/>
              </a:tabLst>
              <a:defRPr/>
            </a:pPr>
            <a:r>
              <a:rPr lang="en-US" dirty="0">
                <a:solidFill>
                  <a:prstClr val="black"/>
                </a:solidFill>
                <a:cs typeface="Arial"/>
              </a:rPr>
              <a:t>Unprecedented trial included patients with 10 different tumor types and 24 different targeted agents, with and without multiple standard cytotoxic chemotherapies.</a:t>
            </a:r>
          </a:p>
          <a:p>
            <a:pPr marL="285750" marR="87630" lvl="1" indent="-285750" defTabSz="914400">
              <a:lnSpc>
                <a:spcPts val="2400"/>
              </a:lnSpc>
              <a:spcAft>
                <a:spcPts val="600"/>
              </a:spcAft>
              <a:buFont typeface="Wingdings" panose="05000000000000000000" pitchFamily="2" charset="2"/>
              <a:buChar char="Ø"/>
              <a:tabLst>
                <a:tab pos="298450" algn="l"/>
                <a:tab pos="299720" algn="l"/>
              </a:tabLst>
              <a:defRPr/>
            </a:pPr>
            <a:r>
              <a:rPr lang="en-US" dirty="0">
                <a:solidFill>
                  <a:prstClr val="black"/>
                </a:solidFill>
                <a:cs typeface="Arial"/>
              </a:rPr>
              <a:t>Study did not meet prespecified analysis of primary endpoint for all tumor types.</a:t>
            </a:r>
          </a:p>
          <a:p>
            <a:pPr marL="285750" marR="87630" lvl="1" indent="-285750" defTabSz="914400">
              <a:lnSpc>
                <a:spcPts val="2400"/>
              </a:lnSpc>
              <a:spcAft>
                <a:spcPts val="600"/>
              </a:spcAft>
              <a:buFont typeface="Wingdings" panose="05000000000000000000" pitchFamily="2" charset="2"/>
              <a:buChar char="Ø"/>
              <a:tabLst>
                <a:tab pos="298450" algn="l"/>
                <a:tab pos="299720" algn="l"/>
              </a:tabLst>
              <a:defRPr/>
            </a:pPr>
            <a:r>
              <a:rPr lang="en-US" dirty="0">
                <a:solidFill>
                  <a:prstClr val="black"/>
                </a:solidFill>
                <a:cs typeface="Arial"/>
              </a:rPr>
              <a:t>Clinically meaningful signals breast and lung cancers are two of the three most common cancers, with patients often remaining on targeted therapy over prolonged periods.</a:t>
            </a:r>
          </a:p>
          <a:p>
            <a:pPr marL="285750" marR="87630" lvl="1" indent="-285750">
              <a:lnSpc>
                <a:spcPts val="2400"/>
              </a:lnSpc>
              <a:spcAft>
                <a:spcPts val="600"/>
              </a:spcAft>
              <a:buFont typeface="Wingdings" panose="05000000000000000000" pitchFamily="2" charset="2"/>
              <a:buChar char="Ø"/>
              <a:tabLst>
                <a:tab pos="298450" algn="l"/>
                <a:tab pos="299720" algn="l"/>
              </a:tabLst>
              <a:defRPr/>
            </a:pPr>
            <a:r>
              <a:rPr lang="en-US" b="1" dirty="0">
                <a:latin typeface="Bw Quinta Pro Black"/>
                <a:cs typeface="Arial"/>
              </a:rPr>
              <a:t>Phase 3 data with significant results in</a:t>
            </a:r>
            <a:r>
              <a:rPr lang="en-US" b="1" dirty="0">
                <a:latin typeface="Bw Quinta Pro Black"/>
              </a:rPr>
              <a:t> prespecified subgroup of adult patients with breast cancer </a:t>
            </a:r>
            <a:endParaRPr lang="en-US" dirty="0">
              <a:solidFill>
                <a:prstClr val="black"/>
              </a:solidFill>
              <a:cs typeface="Arial"/>
            </a:endParaRPr>
          </a:p>
          <a:p>
            <a:pPr marL="742950" marR="87630" lvl="2" indent="-285750">
              <a:lnSpc>
                <a:spcPts val="2400"/>
              </a:lnSpc>
              <a:spcAft>
                <a:spcPts val="600"/>
              </a:spcAft>
              <a:buFont typeface="Wingdings" panose="05000000000000000000" pitchFamily="2" charset="2"/>
              <a:buChar char="Ø"/>
              <a:tabLst>
                <a:tab pos="298450" algn="l"/>
                <a:tab pos="299720" algn="l"/>
              </a:tabLst>
              <a:defRPr/>
            </a:pPr>
            <a:r>
              <a:rPr lang="en-US" sz="1800" dirty="0">
                <a:solidFill>
                  <a:prstClr val="black"/>
                </a:solidFill>
                <a:cs typeface="Arial"/>
              </a:rPr>
              <a:t>Patients with CTD 40% more likely to discontinue chemotherapy or targeted therapy than those without CTD</a:t>
            </a:r>
            <a:r>
              <a:rPr lang="en-US" sz="1800" baseline="30000" dirty="0">
                <a:solidFill>
                  <a:prstClr val="black"/>
                </a:solidFill>
                <a:cs typeface="Arial"/>
              </a:rPr>
              <a:t>1</a:t>
            </a:r>
          </a:p>
          <a:p>
            <a:pPr marL="742950" marR="87630" lvl="2" indent="-285750">
              <a:lnSpc>
                <a:spcPts val="2400"/>
              </a:lnSpc>
              <a:spcAft>
                <a:spcPts val="600"/>
              </a:spcAft>
              <a:buFont typeface="Wingdings" panose="05000000000000000000" pitchFamily="2" charset="2"/>
              <a:buChar char="Ø"/>
              <a:tabLst>
                <a:tab pos="298450" algn="l"/>
                <a:tab pos="299720" algn="l"/>
              </a:tabLst>
              <a:defRPr/>
            </a:pPr>
            <a:r>
              <a:rPr lang="en-US" dirty="0">
                <a:solidFill>
                  <a:prstClr val="black"/>
                </a:solidFill>
                <a:cs typeface="Arial"/>
              </a:rPr>
              <a:t>The cost of care of CTD patients is estimated to be 2.9 times higher than for patients who are not experiencing CTD</a:t>
            </a:r>
            <a:r>
              <a:rPr lang="en-US" baseline="30000" dirty="0">
                <a:solidFill>
                  <a:prstClr val="black"/>
                </a:solidFill>
                <a:cs typeface="Arial"/>
              </a:rPr>
              <a:t>2</a:t>
            </a:r>
            <a:endParaRPr lang="en-US" dirty="0">
              <a:solidFill>
                <a:prstClr val="black"/>
              </a:solidFill>
              <a:cs typeface="Arial"/>
            </a:endParaRPr>
          </a:p>
          <a:p>
            <a:pPr marL="285750" marR="87630" lvl="1" indent="-285750" defTabSz="914400">
              <a:lnSpc>
                <a:spcPts val="2400"/>
              </a:lnSpc>
              <a:spcAft>
                <a:spcPts val="600"/>
              </a:spcAft>
              <a:buFont typeface="Wingdings" panose="05000000000000000000" pitchFamily="2" charset="2"/>
              <a:buChar char="Ø"/>
              <a:tabLst>
                <a:tab pos="298450" algn="l"/>
                <a:tab pos="299720" algn="l"/>
              </a:tabLst>
              <a:defRPr/>
            </a:pPr>
            <a:r>
              <a:rPr lang="en-US" dirty="0">
                <a:solidFill>
                  <a:prstClr val="black"/>
                </a:solidFill>
                <a:cs typeface="Arial"/>
              </a:rPr>
              <a:t>Company expects to engage with FDA after full review of data, expected Q3 2025</a:t>
            </a:r>
          </a:p>
        </p:txBody>
      </p:sp>
      <p:sp>
        <p:nvSpPr>
          <p:cNvPr id="7" name="Title 1">
            <a:extLst>
              <a:ext uri="{FF2B5EF4-FFF2-40B4-BE49-F238E27FC236}">
                <a16:creationId xmlns:a16="http://schemas.microsoft.com/office/drawing/2014/main" id="{D223D7E1-1C25-95C9-8892-0BE27B8591EB}"/>
              </a:ext>
            </a:extLst>
          </p:cNvPr>
          <p:cNvSpPr txBox="1"/>
          <p:nvPr/>
        </p:nvSpPr>
        <p:spPr>
          <a:xfrm>
            <a:off x="228600" y="141490"/>
            <a:ext cx="11752208"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a:lnSpc>
                <a:spcPts val="2500"/>
              </a:lnSpc>
            </a:pPr>
            <a:r>
              <a:rPr lang="en-US" sz="2500" dirty="0">
                <a:latin typeface="Calibri" panose="020F0502020204030204" pitchFamily="34" charset="0"/>
                <a:cs typeface="Calibri" panose="020F0502020204030204" pitchFamily="34" charset="0"/>
              </a:rPr>
              <a:t>July 23, 2024: Jaguar Reported Phase 3 OnTarget Trial Results for its Cancer Supportive Care Drug Crofelemer</a:t>
            </a:r>
            <a:endParaRPr lang="en-US" sz="2500" i="1" dirty="0">
              <a:latin typeface="Calibri" panose="020F0502020204030204" pitchFamily="34" charset="0"/>
              <a:cs typeface="Calibri" panose="020F0502020204030204" pitchFamily="34" charset="0"/>
            </a:endParaRPr>
          </a:p>
        </p:txBody>
      </p:sp>
      <p:pic>
        <p:nvPicPr>
          <p:cNvPr id="5" name="Picture 4" descr="Logo, company name&#10;&#10;Description automatically generated">
            <a:extLst>
              <a:ext uri="{FF2B5EF4-FFF2-40B4-BE49-F238E27FC236}">
                <a16:creationId xmlns:a16="http://schemas.microsoft.com/office/drawing/2014/main" id="{D1DF4594-05E9-42DA-968C-14D41BF024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8499" y="914400"/>
            <a:ext cx="2126218" cy="1542393"/>
          </a:xfrm>
          <a:prstGeom prst="rect">
            <a:avLst/>
          </a:prstGeom>
        </p:spPr>
      </p:pic>
      <p:pic>
        <p:nvPicPr>
          <p:cNvPr id="11" name="Picture 10" descr="A person with a pink bandana on her head&#10;&#10;Description automatically generated with low confidence">
            <a:extLst>
              <a:ext uri="{FF2B5EF4-FFF2-40B4-BE49-F238E27FC236}">
                <a16:creationId xmlns:a16="http://schemas.microsoft.com/office/drawing/2014/main" id="{D0353ADF-9FA1-8D5D-3F72-D8502A2646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00"/>
          <a:stretch/>
        </p:blipFill>
        <p:spPr>
          <a:xfrm>
            <a:off x="9753426" y="2853559"/>
            <a:ext cx="2054436" cy="3042743"/>
          </a:xfrm>
          <a:prstGeom prst="round2DiagRect">
            <a:avLst>
              <a:gd name="adj1" fmla="val 16667"/>
              <a:gd name="adj2" fmla="val 0"/>
            </a:avLst>
          </a:prstGeom>
          <a:ln w="76200" cap="sq">
            <a:solidFill>
              <a:srgbClr val="FFFFFF"/>
            </a:solidFill>
            <a:miter lim="800000"/>
          </a:ln>
          <a:effectLst>
            <a:outerShdw blurRad="254000" algn="tl" rotWithShape="0">
              <a:srgbClr val="000000">
                <a:alpha val="43000"/>
              </a:srgbClr>
            </a:outerShdw>
          </a:effectLst>
        </p:spPr>
      </p:pic>
      <p:sp>
        <p:nvSpPr>
          <p:cNvPr id="2" name="Content Placeholder 139">
            <a:extLst>
              <a:ext uri="{FF2B5EF4-FFF2-40B4-BE49-F238E27FC236}">
                <a16:creationId xmlns:a16="http://schemas.microsoft.com/office/drawing/2014/main" id="{453D855E-84CC-A031-B769-02132D5A1079}"/>
              </a:ext>
            </a:extLst>
          </p:cNvPr>
          <p:cNvSpPr txBox="1">
            <a:spLocks/>
          </p:cNvSpPr>
          <p:nvPr/>
        </p:nvSpPr>
        <p:spPr>
          <a:xfrm>
            <a:off x="296264" y="5944579"/>
            <a:ext cx="6409336" cy="469360"/>
          </a:xfrm>
          <a:prstGeom prst="rect">
            <a:avLst/>
          </a:prstGeom>
        </p:spPr>
        <p:txBody>
          <a:bodyPr wrap="square" lIns="0" tIns="0" rIns="0" bIns="0" anchor="ctr">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ts val="900"/>
              </a:lnSpc>
              <a:spcBef>
                <a:spcPct val="0"/>
              </a:spcBef>
              <a:spcAft>
                <a:spcPct val="0"/>
              </a:spcAft>
              <a:buClr>
                <a:schemeClr val="tx2">
                  <a:lumMod val="75000"/>
                </a:schemeClr>
              </a:buClr>
              <a:buSzPct val="90000"/>
              <a:tabLst>
                <a:tab pos="53975" algn="l"/>
              </a:tabLst>
            </a:pPr>
            <a:r>
              <a:rPr lang="en-US" sz="1000" kern="0" baseline="30000" dirty="0">
                <a:latin typeface="Calibri" panose="020F0502020204030204" pitchFamily="34" charset="0"/>
                <a:cs typeface="Calibri" panose="020F0502020204030204" pitchFamily="34" charset="0"/>
              </a:rPr>
              <a:t>1</a:t>
            </a:r>
            <a:r>
              <a:rPr lang="en-US" sz="1000" kern="0" dirty="0">
                <a:latin typeface="Calibri" panose="020F0502020204030204" pitchFamily="34" charset="0"/>
                <a:cs typeface="Calibri" panose="020F0502020204030204" pitchFamily="34" charset="0"/>
              </a:rPr>
              <a:t> Pablo C. Okhuysen, M.D. </a:t>
            </a:r>
            <a:r>
              <a:rPr lang="en-US" sz="1000" i="1" kern="0" dirty="0">
                <a:latin typeface="Calibri" panose="020F0502020204030204" pitchFamily="34" charset="0"/>
                <a:cs typeface="Calibri" panose="020F0502020204030204" pitchFamily="34" charset="0"/>
              </a:rPr>
              <a:t>Impact of Cancer-Related Diarrhea on Changes in Cancer Therapy Patterns: Real World Evidence</a:t>
            </a:r>
          </a:p>
          <a:p>
            <a:pPr>
              <a:lnSpc>
                <a:spcPts val="900"/>
              </a:lnSpc>
              <a:spcBef>
                <a:spcPct val="0"/>
              </a:spcBef>
              <a:spcAft>
                <a:spcPct val="0"/>
              </a:spcAft>
              <a:buClr>
                <a:schemeClr val="tx2">
                  <a:lumMod val="75000"/>
                </a:schemeClr>
              </a:buClr>
              <a:buSzPct val="90000"/>
              <a:tabLst>
                <a:tab pos="53975" algn="l"/>
              </a:tabLst>
            </a:pPr>
            <a:r>
              <a:rPr lang="en-US" sz="1000" kern="0" baseline="30000" dirty="0">
                <a:latin typeface="Calibri" panose="020F0502020204030204" pitchFamily="34" charset="0"/>
                <a:cs typeface="Calibri" panose="020F0502020204030204" pitchFamily="34" charset="0"/>
              </a:rPr>
              <a:t>2</a:t>
            </a:r>
            <a:r>
              <a:rPr lang="en-US" sz="1000" kern="0" dirty="0">
                <a:latin typeface="Calibri" panose="020F0502020204030204" pitchFamily="34" charset="0"/>
                <a:cs typeface="Calibri" panose="020F0502020204030204" pitchFamily="34" charset="0"/>
              </a:rPr>
              <a:t> Eric Roeland, M.D., FAAHPM. </a:t>
            </a:r>
            <a:r>
              <a:rPr lang="en-US" sz="1000" i="1" kern="0" dirty="0">
                <a:latin typeface="Calibri" panose="020F0502020204030204" pitchFamily="34" charset="0"/>
                <a:cs typeface="Calibri" panose="020F0502020204030204" pitchFamily="34" charset="0"/>
              </a:rPr>
              <a:t>Healthcare Utilization and Costs Associated with Cancer-Related Diarrhea</a:t>
            </a:r>
          </a:p>
        </p:txBody>
      </p:sp>
    </p:spTree>
    <p:extLst>
      <p:ext uri="{BB962C8B-B14F-4D97-AF65-F5344CB8AC3E}">
        <p14:creationId xmlns:p14="http://schemas.microsoft.com/office/powerpoint/2010/main" val="9126699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259E7B-B0F5-58FA-AED5-3631F28906C4}"/>
              </a:ext>
            </a:extLst>
          </p:cNvPr>
          <p:cNvSpPr txBox="1"/>
          <p:nvPr/>
        </p:nvSpPr>
        <p:spPr>
          <a:xfrm>
            <a:off x="1899750" y="1732324"/>
            <a:ext cx="4000500" cy="3632341"/>
          </a:xfrm>
          <a:prstGeom prst="rect">
            <a:avLst/>
          </a:prstGeom>
          <a:noFill/>
        </p:spPr>
        <p:txBody>
          <a:bodyPr wrap="square">
            <a:spAutoFit/>
          </a:bodyPr>
          <a:lstStyle/>
          <a:p>
            <a:pPr marL="214313" indent="-214313">
              <a:lnSpc>
                <a:spcPts val="2200"/>
              </a:lnSpc>
              <a:spcAft>
                <a:spcPts val="600"/>
              </a:spcAft>
              <a:buFont typeface="Arial" panose="020B0604020202020204" pitchFamily="34" charset="0"/>
              <a:buChar char="•"/>
              <a:defRPr/>
            </a:pPr>
            <a:r>
              <a:rPr lang="en-US" sz="2100" kern="0" dirty="0"/>
              <a:t>Strength of that voice as patients continue targeted therapies for months and years rising, important, and playing a role in what type of cancer treatment fits with the goals and the life of the patient (QoL)</a:t>
            </a:r>
          </a:p>
          <a:p>
            <a:pPr marL="214313" indent="-214313">
              <a:lnSpc>
                <a:spcPts val="2200"/>
              </a:lnSpc>
              <a:spcAft>
                <a:spcPts val="600"/>
              </a:spcAft>
              <a:buFont typeface="Arial" panose="020B0604020202020204" pitchFamily="34" charset="0"/>
              <a:buChar char="•"/>
              <a:defRPr/>
            </a:pPr>
            <a:r>
              <a:rPr lang="en-US" sz="2100" kern="0" dirty="0"/>
              <a:t>Patient dignity and comfort paramount</a:t>
            </a:r>
            <a:endParaRPr lang="en-US" sz="2100" b="1" dirty="0">
              <a:solidFill>
                <a:srgbClr val="17375E"/>
              </a:solidFill>
              <a:cs typeface="Calibri" panose="020F0502020204030204" pitchFamily="34" charset="0"/>
            </a:endParaRPr>
          </a:p>
          <a:p>
            <a:pPr marL="214313" indent="-214313">
              <a:lnSpc>
                <a:spcPts val="2200"/>
              </a:lnSpc>
              <a:spcAft>
                <a:spcPts val="600"/>
              </a:spcAft>
              <a:buFont typeface="Arial" panose="020B0604020202020204" pitchFamily="34" charset="0"/>
              <a:buChar char="•"/>
              <a:defRPr/>
            </a:pPr>
            <a:r>
              <a:rPr lang="en-US" sz="2100" kern="0" dirty="0"/>
              <a:t>Cancer patients = everyday people—parents, children, at school, in the workforce</a:t>
            </a:r>
          </a:p>
        </p:txBody>
      </p:sp>
      <p:sp>
        <p:nvSpPr>
          <p:cNvPr id="5" name="Title 1">
            <a:extLst>
              <a:ext uri="{FF2B5EF4-FFF2-40B4-BE49-F238E27FC236}">
                <a16:creationId xmlns:a16="http://schemas.microsoft.com/office/drawing/2014/main" id="{2A49B415-A840-FC9F-A98F-5775D62EEFD8}"/>
              </a:ext>
            </a:extLst>
          </p:cNvPr>
          <p:cNvSpPr txBox="1"/>
          <p:nvPr/>
        </p:nvSpPr>
        <p:spPr>
          <a:xfrm>
            <a:off x="228600" y="120470"/>
            <a:ext cx="11752208"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a:lnSpc>
                <a:spcPts val="2700"/>
              </a:lnSpc>
            </a:pPr>
            <a:r>
              <a:rPr lang="en-US" sz="2800" dirty="0">
                <a:latin typeface="Calibri" panose="020F0502020204030204" pitchFamily="34" charset="0"/>
                <a:cs typeface="Calibri" panose="020F0502020204030204" pitchFamily="34" charset="0"/>
              </a:rPr>
              <a:t>Importance of the Patient Voice in Managing Cancer Care Effectively</a:t>
            </a:r>
          </a:p>
        </p:txBody>
      </p:sp>
      <p:sp>
        <p:nvSpPr>
          <p:cNvPr id="2" name="TextBox 1">
            <a:extLst>
              <a:ext uri="{FF2B5EF4-FFF2-40B4-BE49-F238E27FC236}">
                <a16:creationId xmlns:a16="http://schemas.microsoft.com/office/drawing/2014/main" id="{35952D61-BE33-0D94-511E-4B894D2C49CB}"/>
              </a:ext>
            </a:extLst>
          </p:cNvPr>
          <p:cNvSpPr txBox="1"/>
          <p:nvPr/>
        </p:nvSpPr>
        <p:spPr>
          <a:xfrm>
            <a:off x="3142824" y="1066800"/>
            <a:ext cx="5911298" cy="461665"/>
          </a:xfrm>
          <a:prstGeom prst="rect">
            <a:avLst/>
          </a:prstGeom>
          <a:noFill/>
        </p:spPr>
        <p:txBody>
          <a:bodyPr wrap="none" rtlCol="0">
            <a:spAutoFit/>
          </a:bodyPr>
          <a:lstStyle/>
          <a:p>
            <a:r>
              <a:rPr lang="en-US" sz="2400" b="1" i="1" dirty="0">
                <a:solidFill>
                  <a:schemeClr val="tx2"/>
                </a:solidFill>
              </a:rPr>
              <a:t>Paradigm shifting treatment with crofelemer</a:t>
            </a:r>
          </a:p>
        </p:txBody>
      </p:sp>
      <p:sp>
        <p:nvSpPr>
          <p:cNvPr id="4" name="TextBox 3">
            <a:extLst>
              <a:ext uri="{FF2B5EF4-FFF2-40B4-BE49-F238E27FC236}">
                <a16:creationId xmlns:a16="http://schemas.microsoft.com/office/drawing/2014/main" id="{B7CC8683-C9B1-9D61-8CDC-4237F8000CE5}"/>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pic>
        <p:nvPicPr>
          <p:cNvPr id="8" name="Picture 7" descr="A person raising her arm in the air&#10;&#10;Description automatically generated">
            <a:extLst>
              <a:ext uri="{FF2B5EF4-FFF2-40B4-BE49-F238E27FC236}">
                <a16:creationId xmlns:a16="http://schemas.microsoft.com/office/drawing/2014/main" id="{A786E4C6-1F29-D97D-C7E4-37EC290E8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16" r="30043"/>
          <a:stretch/>
        </p:blipFill>
        <p:spPr>
          <a:xfrm>
            <a:off x="6090750" y="1957551"/>
            <a:ext cx="4282966" cy="3252622"/>
          </a:xfrm>
          <a:prstGeom prst="round2DiagRect">
            <a:avLst>
              <a:gd name="adj1" fmla="val 16667"/>
              <a:gd name="adj2" fmla="val 0"/>
            </a:avLst>
          </a:prstGeom>
          <a:ln w="76200" cap="sq">
            <a:solidFill>
              <a:srgbClr val="FFFFFF"/>
            </a:solidFill>
            <a:miter lim="800000"/>
          </a:ln>
          <a:effectLst>
            <a:outerShdw blurRad="254000" algn="tl" rotWithShape="0">
              <a:srgbClr val="000000">
                <a:alpha val="43000"/>
              </a:srgbClr>
            </a:outerShdw>
          </a:effectLst>
        </p:spPr>
      </p:pic>
      <p:sp>
        <p:nvSpPr>
          <p:cNvPr id="9" name="object 10">
            <a:extLst>
              <a:ext uri="{FF2B5EF4-FFF2-40B4-BE49-F238E27FC236}">
                <a16:creationId xmlns:a16="http://schemas.microsoft.com/office/drawing/2014/main" id="{49F77096-828F-28EB-7A83-61C0A9575730}"/>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pPr marL="25400" marR="0" lvl="0" indent="0" algn="l" defTabSz="914400" rtl="0" eaLnBrk="1" fontAlgn="auto" latinLnBrk="0" hangingPunct="1">
                <a:lnSpc>
                  <a:spcPct val="100000"/>
                </a:lnSpc>
                <a:spcBef>
                  <a:spcPts val="15"/>
                </a:spcBef>
                <a:spcAft>
                  <a:spcPts val="0"/>
                </a:spcAft>
                <a:buClrTx/>
                <a:buSzTx/>
                <a:buFontTx/>
                <a:buNone/>
                <a:tabLst/>
                <a:defRPr/>
              </a:pPr>
              <a:t>11</a:t>
            </a:fld>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20424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EBC3C-8C54-F4A2-8EC1-39AE2C466839}"/>
            </a:ext>
          </a:extLst>
        </p:cNvPr>
        <p:cNvGrpSpPr/>
        <p:nvPr/>
      </p:nvGrpSpPr>
      <p:grpSpPr>
        <a:xfrm>
          <a:off x="0" y="0"/>
          <a:ext cx="0" cy="0"/>
          <a:chOff x="0" y="0"/>
          <a:chExt cx="0" cy="0"/>
        </a:xfrm>
      </p:grpSpPr>
      <p:pic>
        <p:nvPicPr>
          <p:cNvPr id="4" name="Picture 3" descr="A group of people standing in front of a brochure&#10;&#10;Description automatically generated">
            <a:extLst>
              <a:ext uri="{FF2B5EF4-FFF2-40B4-BE49-F238E27FC236}">
                <a16:creationId xmlns:a16="http://schemas.microsoft.com/office/drawing/2014/main" id="{8637B052-C0C6-F274-1670-F228FCBC3F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69" t="1861" r="51503" b="14910"/>
          <a:stretch/>
        </p:blipFill>
        <p:spPr>
          <a:xfrm>
            <a:off x="6300698" y="889754"/>
            <a:ext cx="3910069" cy="5358646"/>
          </a:xfrm>
          <a:prstGeom prst="rect">
            <a:avLst/>
          </a:prstGeom>
          <a:ln>
            <a:solidFill>
              <a:schemeClr val="bg1">
                <a:lumMod val="50000"/>
              </a:schemeClr>
            </a:solidFill>
          </a:ln>
        </p:spPr>
      </p:pic>
      <p:sp>
        <p:nvSpPr>
          <p:cNvPr id="36" name="object 10">
            <a:extLst>
              <a:ext uri="{FF2B5EF4-FFF2-40B4-BE49-F238E27FC236}">
                <a16:creationId xmlns:a16="http://schemas.microsoft.com/office/drawing/2014/main" id="{F8540862-A365-F273-0EB7-68981F987CF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pPr marL="25400" marR="0" lvl="0" indent="0" algn="l" defTabSz="914400" rtl="0" eaLnBrk="1" fontAlgn="auto" latinLnBrk="0" hangingPunct="1">
                <a:lnSpc>
                  <a:spcPct val="100000"/>
                </a:lnSpc>
                <a:spcBef>
                  <a:spcPts val="15"/>
                </a:spcBef>
                <a:spcAft>
                  <a:spcPts val="0"/>
                </a:spcAft>
                <a:buClrTx/>
                <a:buSzTx/>
                <a:buFontTx/>
                <a:buNone/>
                <a:tabLst/>
                <a:defRPr/>
              </a:pPr>
              <a:t>12</a:t>
            </a:fld>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8C8AA0D7-6AA1-E4A6-4D23-7F3B4D94943C}"/>
              </a:ext>
            </a:extLst>
          </p:cNvPr>
          <p:cNvSpPr txBox="1"/>
          <p:nvPr/>
        </p:nvSpPr>
        <p:spPr>
          <a:xfrm>
            <a:off x="228600" y="141736"/>
            <a:ext cx="11887200"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marL="0" marR="0" lvl="0" indent="0" algn="l" defTabSz="1018824"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Tahoma" panose="020B0604030504040204" pitchFamily="34" charset="0"/>
                <a:cs typeface="Calibri" panose="020F0502020204030204" pitchFamily="34" charset="0"/>
              </a:rPr>
              <a:t>Napo Pharmaceuticals’ </a:t>
            </a:r>
            <a:r>
              <a:rPr kumimoji="0" lang="en-US" sz="2500" b="1" i="1" u="none" strike="noStrike" kern="1200" cap="none" spc="0" normalizeH="0" baseline="0" noProof="0" dirty="0">
                <a:ln>
                  <a:noFill/>
                </a:ln>
                <a:solidFill>
                  <a:srgbClr val="1F497D">
                    <a:lumMod val="75000"/>
                  </a:srgbClr>
                </a:solidFill>
                <a:effectLst/>
                <a:uLnTx/>
                <a:uFillTx/>
                <a:latin typeface="Calibri" panose="020F0502020204030204" pitchFamily="34" charset="0"/>
                <a:ea typeface="Tahoma" panose="020B0604030504040204" pitchFamily="34" charset="0"/>
                <a:cs typeface="Calibri" panose="020F0502020204030204" pitchFamily="34" charset="0"/>
              </a:rPr>
              <a:t>Make Cancer Less Shitty </a:t>
            </a:r>
            <a:r>
              <a:rPr kumimoji="0" lang="en-US" sz="25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Tahoma" panose="020B0604030504040204" pitchFamily="34" charset="0"/>
                <a:cs typeface="Calibri" panose="020F0502020204030204" pitchFamily="34" charset="0"/>
              </a:rPr>
              <a:t>Patient Engagement Program</a:t>
            </a:r>
          </a:p>
        </p:txBody>
      </p:sp>
      <p:pic>
        <p:nvPicPr>
          <p:cNvPr id="3" name="Picture 2" descr="A person holding a sign&#10;&#10;Description automatically generated">
            <a:extLst>
              <a:ext uri="{FF2B5EF4-FFF2-40B4-BE49-F238E27FC236}">
                <a16:creationId xmlns:a16="http://schemas.microsoft.com/office/drawing/2014/main" id="{47E33D57-C22B-49C6-BBCA-54855AC61C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0067" b="22227"/>
          <a:stretch/>
        </p:blipFill>
        <p:spPr>
          <a:xfrm>
            <a:off x="1424765" y="879594"/>
            <a:ext cx="4456378" cy="5363549"/>
          </a:xfrm>
          <a:prstGeom prst="rect">
            <a:avLst/>
          </a:prstGeom>
          <a:ln>
            <a:solidFill>
              <a:schemeClr val="bg1">
                <a:lumMod val="50000"/>
              </a:schemeClr>
            </a:solidFill>
          </a:ln>
        </p:spPr>
      </p:pic>
      <p:pic>
        <p:nvPicPr>
          <p:cNvPr id="8" name="Picture 7" descr="A group of people standing in front of a brochure&#10;&#10;Description automatically generated">
            <a:extLst>
              <a:ext uri="{FF2B5EF4-FFF2-40B4-BE49-F238E27FC236}">
                <a16:creationId xmlns:a16="http://schemas.microsoft.com/office/drawing/2014/main" id="{267EF7CC-1BC9-F582-E661-31EE7C78FB9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258" t="85665" r="60992" b="6359"/>
          <a:stretch/>
        </p:blipFill>
        <p:spPr>
          <a:xfrm>
            <a:off x="296795" y="6440922"/>
            <a:ext cx="1808451" cy="320794"/>
          </a:xfrm>
          <a:prstGeom prst="rect">
            <a:avLst/>
          </a:prstGeom>
          <a:ln>
            <a:noFill/>
          </a:ln>
        </p:spPr>
      </p:pic>
      <p:sp>
        <p:nvSpPr>
          <p:cNvPr id="5" name="TextBox 4">
            <a:extLst>
              <a:ext uri="{FF2B5EF4-FFF2-40B4-BE49-F238E27FC236}">
                <a16:creationId xmlns:a16="http://schemas.microsoft.com/office/drawing/2014/main" id="{A2E7921A-D09A-57C0-B4F6-9996A06EBCC3}"/>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Tree>
    <p:extLst>
      <p:ext uri="{BB962C8B-B14F-4D97-AF65-F5344CB8AC3E}">
        <p14:creationId xmlns:p14="http://schemas.microsoft.com/office/powerpoint/2010/main" val="201919093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EBC3C-8C54-F4A2-8EC1-39AE2C466839}"/>
            </a:ext>
          </a:extLst>
        </p:cNvPr>
        <p:cNvGrpSpPr/>
        <p:nvPr/>
      </p:nvGrpSpPr>
      <p:grpSpPr>
        <a:xfrm>
          <a:off x="0" y="0"/>
          <a:ext cx="0" cy="0"/>
          <a:chOff x="0" y="0"/>
          <a:chExt cx="0" cy="0"/>
        </a:xfrm>
      </p:grpSpPr>
      <p:sp>
        <p:nvSpPr>
          <p:cNvPr id="36" name="object 10">
            <a:extLst>
              <a:ext uri="{FF2B5EF4-FFF2-40B4-BE49-F238E27FC236}">
                <a16:creationId xmlns:a16="http://schemas.microsoft.com/office/drawing/2014/main" id="{F8540862-A365-F273-0EB7-68981F987CF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pPr marL="25400" marR="0" lvl="0" indent="0" algn="l" defTabSz="914400" rtl="0" eaLnBrk="1" fontAlgn="auto" latinLnBrk="0" hangingPunct="1">
                <a:lnSpc>
                  <a:spcPct val="100000"/>
                </a:lnSpc>
                <a:spcBef>
                  <a:spcPts val="15"/>
                </a:spcBef>
                <a:spcAft>
                  <a:spcPts val="0"/>
                </a:spcAft>
                <a:buClrTx/>
                <a:buSzTx/>
                <a:buFontTx/>
                <a:buNone/>
                <a:tabLst/>
                <a:defRPr/>
              </a:pPr>
              <a:t>13</a:t>
            </a:fld>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AF2B27E1-590D-0330-2FCF-2A6EEC3E47CF}"/>
              </a:ext>
            </a:extLst>
          </p:cNvPr>
          <p:cNvSpPr txBox="1"/>
          <p:nvPr/>
        </p:nvSpPr>
        <p:spPr>
          <a:xfrm>
            <a:off x="186560" y="141736"/>
            <a:ext cx="11887200"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marL="0" marR="0" lvl="0" indent="0" algn="l" defTabSz="1018824" rtl="0" eaLnBrk="1" fontAlgn="auto" latinLnBrk="0" hangingPunct="1">
              <a:lnSpc>
                <a:spcPct val="100000"/>
              </a:lnSpc>
              <a:spcBef>
                <a:spcPct val="0"/>
              </a:spcBef>
              <a:spcAft>
                <a:spcPts val="0"/>
              </a:spcAft>
              <a:buClrTx/>
              <a:buSzTx/>
              <a:buFontTx/>
              <a:buNone/>
              <a:tabLst/>
              <a:defRPr/>
            </a:pPr>
            <a:r>
              <a:rPr kumimoji="0" lang="en-US" sz="23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Tahoma" panose="020B0604030504040204" pitchFamily="34" charset="0"/>
                <a:cs typeface="Calibri" panose="020F0502020204030204" pitchFamily="34" charset="0"/>
              </a:rPr>
              <a:t>October 2024 Commercial Launch of Gelclair—Jaguar’s 3rd Commercialized Prescription Product</a:t>
            </a:r>
          </a:p>
        </p:txBody>
      </p:sp>
      <p:sp>
        <p:nvSpPr>
          <p:cNvPr id="3" name="TextBox 2">
            <a:extLst>
              <a:ext uri="{FF2B5EF4-FFF2-40B4-BE49-F238E27FC236}">
                <a16:creationId xmlns:a16="http://schemas.microsoft.com/office/drawing/2014/main" id="{969B1E3D-999F-2DE6-BD8E-82A60DA6E70F}"/>
              </a:ext>
            </a:extLst>
          </p:cNvPr>
          <p:cNvSpPr txBox="1"/>
          <p:nvPr/>
        </p:nvSpPr>
        <p:spPr>
          <a:xfrm>
            <a:off x="10896600" y="6439264"/>
            <a:ext cx="10842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panose="020F0502020204030204" pitchFamily="34" charset="0"/>
                <a:cs typeface="Calibri" panose="020F0502020204030204" pitchFamily="34" charset="0"/>
              </a:rPr>
              <a:t>NASDAQ:JAGX</a:t>
            </a:r>
          </a:p>
        </p:txBody>
      </p:sp>
      <p:sp>
        <p:nvSpPr>
          <p:cNvPr id="10" name="TextBox 9">
            <a:extLst>
              <a:ext uri="{FF2B5EF4-FFF2-40B4-BE49-F238E27FC236}">
                <a16:creationId xmlns:a16="http://schemas.microsoft.com/office/drawing/2014/main" id="{2FE366F6-D398-68E8-7ACD-03FD966F7E65}"/>
              </a:ext>
            </a:extLst>
          </p:cNvPr>
          <p:cNvSpPr txBox="1"/>
          <p:nvPr/>
        </p:nvSpPr>
        <p:spPr>
          <a:xfrm>
            <a:off x="207334" y="6408963"/>
            <a:ext cx="5507666" cy="443583"/>
          </a:xfrm>
          <a:prstGeom prst="rect">
            <a:avLst/>
          </a:prstGeom>
          <a:noFill/>
        </p:spPr>
        <p:txBody>
          <a:bodyPr wrap="square" rtlCol="0">
            <a:sp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black"/>
                </a:solidFill>
                <a:effectLst/>
                <a:uLnTx/>
                <a:uFillTx/>
                <a:latin typeface="Calibri"/>
                <a:cs typeface="Arial"/>
              </a:rPr>
              <a:t>1</a:t>
            </a:r>
            <a:r>
              <a:rPr kumimoji="0" lang="en-US" sz="1000" b="0" i="0" u="none" strike="noStrike" kern="1200" cap="none" spc="0" normalizeH="0" baseline="0" noProof="0" dirty="0">
                <a:ln>
                  <a:noFill/>
                </a:ln>
                <a:solidFill>
                  <a:prstClr val="black"/>
                </a:solidFill>
                <a:effectLst/>
                <a:uLnTx/>
                <a:uFillTx/>
                <a:latin typeface="Calibri"/>
                <a:cs typeface="Arial"/>
              </a:rPr>
              <a:t> </a:t>
            </a:r>
            <a:r>
              <a:rPr kumimoji="0" lang="en-US" sz="1000" b="0" i="0" u="none" strike="noStrike" kern="1200" cap="none" spc="0" normalizeH="0" baseline="0" noProof="0" dirty="0" err="1">
                <a:ln>
                  <a:noFill/>
                </a:ln>
                <a:solidFill>
                  <a:prstClr val="black"/>
                </a:solidFill>
                <a:effectLst/>
                <a:uLnTx/>
                <a:uFillTx/>
                <a:latin typeface="Calibri"/>
                <a:cs typeface="Arial"/>
              </a:rPr>
              <a:t>Pulito</a:t>
            </a:r>
            <a:r>
              <a:rPr kumimoji="0" lang="en-US" sz="1000" b="0" i="0" u="none" strike="noStrike" kern="1200" cap="none" spc="0" normalizeH="0" baseline="0" noProof="0" dirty="0">
                <a:ln>
                  <a:noFill/>
                </a:ln>
                <a:solidFill>
                  <a:prstClr val="black"/>
                </a:solidFill>
                <a:effectLst/>
                <a:uLnTx/>
                <a:uFillTx/>
                <a:latin typeface="Calibri"/>
                <a:cs typeface="Arial"/>
              </a:rPr>
              <a:t> C, </a:t>
            </a:r>
            <a:r>
              <a:rPr kumimoji="0" lang="en-US" sz="1000" b="0" i="0" u="none" strike="noStrike" kern="1200" cap="none" spc="0" normalizeH="0" baseline="0" noProof="0" dirty="0" err="1">
                <a:ln>
                  <a:noFill/>
                </a:ln>
                <a:solidFill>
                  <a:prstClr val="black"/>
                </a:solidFill>
                <a:effectLst/>
                <a:uLnTx/>
                <a:uFillTx/>
                <a:latin typeface="Calibri"/>
                <a:cs typeface="Arial"/>
              </a:rPr>
              <a:t>Cristaudo</a:t>
            </a:r>
            <a:r>
              <a:rPr kumimoji="0" lang="en-US" sz="1000" b="0" i="0" u="none" strike="noStrike" kern="1200" cap="none" spc="0" normalizeH="0" baseline="0" noProof="0" dirty="0">
                <a:ln>
                  <a:noFill/>
                </a:ln>
                <a:solidFill>
                  <a:prstClr val="black"/>
                </a:solidFill>
                <a:effectLst/>
                <a:uLnTx/>
                <a:uFillTx/>
                <a:latin typeface="Calibri"/>
                <a:cs typeface="Arial"/>
              </a:rPr>
              <a:t> A, Porta C, </a:t>
            </a:r>
            <a:r>
              <a:rPr kumimoji="0" lang="en-US" sz="1000" b="0" i="0" u="none" strike="noStrike" kern="1200" cap="none" spc="0" normalizeH="0" baseline="0" noProof="0" dirty="0" err="1">
                <a:ln>
                  <a:noFill/>
                </a:ln>
                <a:solidFill>
                  <a:prstClr val="black"/>
                </a:solidFill>
                <a:effectLst/>
                <a:uLnTx/>
                <a:uFillTx/>
                <a:latin typeface="Calibri"/>
                <a:cs typeface="Arial"/>
              </a:rPr>
              <a:t>Zapperi</a:t>
            </a:r>
            <a:r>
              <a:rPr kumimoji="0" lang="en-US" sz="1000" b="0" i="0" u="none" strike="noStrike" kern="1200" cap="none" spc="0" normalizeH="0" baseline="0" noProof="0" dirty="0">
                <a:ln>
                  <a:noFill/>
                </a:ln>
                <a:solidFill>
                  <a:prstClr val="black"/>
                </a:solidFill>
                <a:effectLst/>
                <a:uLnTx/>
                <a:uFillTx/>
                <a:latin typeface="Calibri"/>
                <a:cs typeface="Arial"/>
              </a:rPr>
              <a:t> S, </a:t>
            </a:r>
            <a:r>
              <a:rPr kumimoji="0" lang="en-US" sz="1000" b="0" i="0" u="none" strike="noStrike" kern="1200" cap="none" spc="0" normalizeH="0" baseline="0" noProof="0" dirty="0" err="1">
                <a:ln>
                  <a:noFill/>
                </a:ln>
                <a:solidFill>
                  <a:prstClr val="black"/>
                </a:solidFill>
                <a:effectLst/>
                <a:uLnTx/>
                <a:uFillTx/>
                <a:latin typeface="Calibri"/>
                <a:cs typeface="Arial"/>
              </a:rPr>
              <a:t>Blandino</a:t>
            </a:r>
            <a:r>
              <a:rPr kumimoji="0" lang="en-US" sz="1000" b="0" i="0" u="none" strike="noStrike" kern="1200" cap="none" spc="0" normalizeH="0" baseline="0" noProof="0" dirty="0">
                <a:ln>
                  <a:noFill/>
                </a:ln>
                <a:solidFill>
                  <a:prstClr val="black"/>
                </a:solidFill>
                <a:effectLst/>
                <a:uLnTx/>
                <a:uFillTx/>
                <a:latin typeface="Calibri"/>
                <a:cs typeface="Arial"/>
              </a:rPr>
              <a:t> G, </a:t>
            </a:r>
            <a:r>
              <a:rPr kumimoji="0" lang="en-US" sz="1000" b="0" i="0" u="none" strike="noStrike" kern="1200" cap="none" spc="0" normalizeH="0" baseline="0" noProof="0" dirty="0" err="1">
                <a:ln>
                  <a:noFill/>
                </a:ln>
                <a:solidFill>
                  <a:prstClr val="black"/>
                </a:solidFill>
                <a:effectLst/>
                <a:uLnTx/>
                <a:uFillTx/>
                <a:latin typeface="Calibri"/>
                <a:cs typeface="Arial"/>
              </a:rPr>
              <a:t>Morrone</a:t>
            </a:r>
            <a:r>
              <a:rPr kumimoji="0" lang="en-US" sz="1000" b="0" i="0" u="none" strike="noStrike" kern="1200" cap="none" spc="0" normalizeH="0" baseline="0" noProof="0" dirty="0">
                <a:ln>
                  <a:noFill/>
                </a:ln>
                <a:solidFill>
                  <a:prstClr val="black"/>
                </a:solidFill>
                <a:effectLst/>
                <a:uLnTx/>
                <a:uFillTx/>
                <a:latin typeface="Calibri"/>
                <a:cs typeface="Arial"/>
              </a:rPr>
              <a:t> A, </a:t>
            </a:r>
            <a:r>
              <a:rPr kumimoji="0" lang="en-US" sz="1000" b="0" i="0" u="none" strike="noStrike" kern="1200" cap="none" spc="0" normalizeH="0" baseline="0" noProof="0" dirty="0" err="1">
                <a:ln>
                  <a:noFill/>
                </a:ln>
                <a:solidFill>
                  <a:prstClr val="black"/>
                </a:solidFill>
                <a:effectLst/>
                <a:uLnTx/>
                <a:uFillTx/>
                <a:latin typeface="Calibri"/>
                <a:cs typeface="Arial"/>
              </a:rPr>
              <a:t>Strano</a:t>
            </a:r>
            <a:r>
              <a:rPr kumimoji="0" lang="en-US" sz="1000" b="0" i="0" u="none" strike="noStrike" kern="1200" cap="none" spc="0" normalizeH="0" baseline="0" noProof="0" dirty="0">
                <a:ln>
                  <a:noFill/>
                </a:ln>
                <a:solidFill>
                  <a:prstClr val="black"/>
                </a:solidFill>
                <a:effectLst/>
                <a:uLnTx/>
                <a:uFillTx/>
                <a:latin typeface="Calibri"/>
                <a:cs typeface="Arial"/>
              </a:rPr>
              <a:t> S. </a:t>
            </a:r>
            <a:r>
              <a:rPr kumimoji="0" lang="en-US" sz="1000" b="0" i="1" u="none" strike="noStrike" kern="1200" cap="none" spc="0" normalizeH="0" baseline="0" noProof="0" dirty="0">
                <a:ln>
                  <a:noFill/>
                </a:ln>
                <a:solidFill>
                  <a:prstClr val="black"/>
                </a:solidFill>
                <a:effectLst/>
                <a:uLnTx/>
                <a:uFillTx/>
                <a:latin typeface="Calibri"/>
                <a:cs typeface="Arial"/>
              </a:rPr>
              <a:t>Oral mucositis: the hidden side of cancer therapy</a:t>
            </a:r>
            <a:r>
              <a:rPr kumimoji="0" lang="en-US" sz="1000" b="0" i="0" u="none" strike="noStrike" kern="1200" cap="none" spc="0" normalizeH="0" baseline="0" noProof="0" dirty="0">
                <a:ln>
                  <a:noFill/>
                </a:ln>
                <a:solidFill>
                  <a:prstClr val="black"/>
                </a:solidFill>
                <a:effectLst/>
                <a:uLnTx/>
                <a:uFillTx/>
                <a:latin typeface="Calibri"/>
                <a:cs typeface="Arial"/>
              </a:rPr>
              <a:t>. J Exp Clin Cancer Res. 2020 Oct 7;39(1):210. doi: 10.1186/s13046-020-01715-7. PMID: 33028357; PMCID: PMC7542970.</a:t>
            </a:r>
          </a:p>
        </p:txBody>
      </p:sp>
      <p:grpSp>
        <p:nvGrpSpPr>
          <p:cNvPr id="12" name="Group 11">
            <a:extLst>
              <a:ext uri="{FF2B5EF4-FFF2-40B4-BE49-F238E27FC236}">
                <a16:creationId xmlns:a16="http://schemas.microsoft.com/office/drawing/2014/main" id="{7D6CE535-E970-D0B3-EB4B-79B665D54B05}"/>
              </a:ext>
            </a:extLst>
          </p:cNvPr>
          <p:cNvGrpSpPr/>
          <p:nvPr/>
        </p:nvGrpSpPr>
        <p:grpSpPr>
          <a:xfrm>
            <a:off x="0" y="2764331"/>
            <a:ext cx="12192000" cy="3604570"/>
            <a:chOff x="5279" y="2743200"/>
            <a:chExt cx="12170772" cy="3598294"/>
          </a:xfrm>
        </p:grpSpPr>
        <p:pic>
          <p:nvPicPr>
            <p:cNvPr id="7" name="Picture 6">
              <a:extLst>
                <a:ext uri="{FF2B5EF4-FFF2-40B4-BE49-F238E27FC236}">
                  <a16:creationId xmlns:a16="http://schemas.microsoft.com/office/drawing/2014/main" id="{B18DF4A6-715F-7306-9614-D7D5465DE58A}"/>
                </a:ext>
              </a:extLst>
            </p:cNvPr>
            <p:cNvPicPr>
              <a:picLocks noChangeAspect="1"/>
            </p:cNvPicPr>
            <p:nvPr/>
          </p:nvPicPr>
          <p:blipFill>
            <a:blip r:embed="rId3"/>
            <a:srcRect l="174" t="4099"/>
            <a:stretch/>
          </p:blipFill>
          <p:spPr>
            <a:xfrm>
              <a:off x="5279" y="2817628"/>
              <a:ext cx="12170772" cy="3523866"/>
            </a:xfrm>
            <a:prstGeom prst="rect">
              <a:avLst/>
            </a:prstGeom>
          </p:spPr>
        </p:pic>
        <p:sp>
          <p:nvSpPr>
            <p:cNvPr id="8" name="Rectangle 7">
              <a:extLst>
                <a:ext uri="{FF2B5EF4-FFF2-40B4-BE49-F238E27FC236}">
                  <a16:creationId xmlns:a16="http://schemas.microsoft.com/office/drawing/2014/main" id="{7069A334-E149-9879-5ABF-B41CDD447F4B}"/>
                </a:ext>
              </a:extLst>
            </p:cNvPr>
            <p:cNvSpPr/>
            <p:nvPr/>
          </p:nvSpPr>
          <p:spPr>
            <a:xfrm>
              <a:off x="2133600" y="2743200"/>
              <a:ext cx="60198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A78346E0-54A0-0C8D-3D1A-4F95249308A1}"/>
              </a:ext>
            </a:extLst>
          </p:cNvPr>
          <p:cNvSpPr txBox="1"/>
          <p:nvPr/>
        </p:nvSpPr>
        <p:spPr>
          <a:xfrm>
            <a:off x="215900" y="989368"/>
            <a:ext cx="6400800" cy="3590085"/>
          </a:xfrm>
          <a:prstGeom prst="rect">
            <a:avLst/>
          </a:prstGeom>
          <a:noFill/>
        </p:spPr>
        <p:txBody>
          <a:bodyPr wrap="square">
            <a:spAutoFit/>
          </a:bodyPr>
          <a:lstStyle/>
          <a:p>
            <a:pPr marL="168275" marR="0" lvl="0" indent="-168275" algn="l" defTabSz="914400" rtl="0" eaLnBrk="1" fontAlgn="auto" latinLnBrk="0" hangingPunct="1">
              <a:lnSpc>
                <a:spcPts val="1600"/>
              </a:lnSpc>
              <a:spcBef>
                <a:spcPts val="0"/>
              </a:spcBef>
              <a:spcAft>
                <a:spcPts val="4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Bw Quinta Pro Black"/>
                <a:cs typeface="Arial"/>
              </a:rPr>
              <a:t>Oral mucositis is defined as the most significant adverse event in oncology according to a National Comprehensive Cancer Network task force</a:t>
            </a:r>
          </a:p>
          <a:p>
            <a:pPr marL="404813" marR="0" lvl="1" indent="-168275" algn="l" defTabSz="914400" rtl="0" eaLnBrk="1" fontAlgn="auto" latinLnBrk="0" hangingPunct="1">
              <a:lnSpc>
                <a:spcPts val="1600"/>
              </a:lnSpc>
              <a:spcBef>
                <a:spcPts val="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w Quinta Pro Black"/>
                <a:cs typeface="Arial"/>
              </a:rPr>
              <a:t>Gelclair is an FDA-approved </a:t>
            </a:r>
            <a:r>
              <a:rPr lang="en-US" dirty="0">
                <a:solidFill>
                  <a:prstClr val="black"/>
                </a:solidFill>
                <a:latin typeface="Bw Quinta Pro Black"/>
                <a:cs typeface="Arial"/>
              </a:rPr>
              <a:t>mucoprotective</a:t>
            </a:r>
            <a:r>
              <a:rPr kumimoji="0" lang="en-US" sz="1800" b="0" i="0" u="none" strike="noStrike" kern="1200" cap="none" spc="0" normalizeH="0" baseline="0" noProof="0" dirty="0">
                <a:ln>
                  <a:noFill/>
                </a:ln>
                <a:solidFill>
                  <a:prstClr val="black"/>
                </a:solidFill>
                <a:effectLst/>
                <a:uLnTx/>
                <a:uFillTx/>
                <a:latin typeface="Bw Quinta Pro Black"/>
                <a:cs typeface="Arial"/>
              </a:rPr>
              <a:t> gel that coats the surface of the mouth to provide long-lasting relief</a:t>
            </a:r>
          </a:p>
          <a:p>
            <a:pPr marL="168275" marR="0" lvl="0" indent="-168275" algn="l" defTabSz="914400" rtl="0" eaLnBrk="1" fontAlgn="auto" latinLnBrk="0" hangingPunct="1">
              <a:lnSpc>
                <a:spcPts val="1600"/>
              </a:lnSpc>
              <a:spcBef>
                <a:spcPts val="0"/>
              </a:spcBef>
              <a:spcAft>
                <a:spcPts val="4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Bw Quinta Pro Black"/>
              <a:cs typeface="Arial"/>
            </a:endParaRPr>
          </a:p>
          <a:p>
            <a:pPr marL="168275" marR="0" lvl="0" indent="-168275" algn="l" defTabSz="914400" rtl="0" eaLnBrk="1" fontAlgn="auto" latinLnBrk="0" hangingPunct="1">
              <a:lnSpc>
                <a:spcPts val="1600"/>
              </a:lnSpc>
              <a:spcBef>
                <a:spcPts val="0"/>
              </a:spcBef>
              <a:spcAft>
                <a:spcPts val="4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Bw Quinta Pro Black"/>
                <a:cs typeface="Arial"/>
              </a:rPr>
              <a:t>Who suffers from oral mucositis?</a:t>
            </a:r>
          </a:p>
          <a:p>
            <a:pPr marL="404813" lvl="1" indent="-168275">
              <a:lnSpc>
                <a:spcPts val="1600"/>
              </a:lnSpc>
              <a:spcAft>
                <a:spcPts val="400"/>
              </a:spcAft>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Bw Quinta Pro Black"/>
                <a:cs typeface="Arial"/>
              </a:rPr>
              <a:t>90% incidence in head and neck radiation</a:t>
            </a:r>
            <a:r>
              <a:rPr kumimoji="0" lang="en-US" sz="1800" b="0" i="0" u="none" strike="noStrike" kern="1200" cap="none" spc="0" normalizeH="0" baseline="30000" noProof="0" dirty="0">
                <a:ln>
                  <a:noFill/>
                </a:ln>
                <a:solidFill>
                  <a:prstClr val="black"/>
                </a:solidFill>
                <a:effectLst/>
                <a:uLnTx/>
                <a:uFillTx/>
                <a:latin typeface="Bw Quinta Pro Black"/>
                <a:cs typeface="Arial"/>
              </a:rPr>
              <a:t>1</a:t>
            </a:r>
            <a:r>
              <a:rPr kumimoji="0" lang="en-US" sz="1800" b="0" i="0" u="none" strike="noStrike" kern="1200" cap="none" spc="0" normalizeH="0" baseline="0" noProof="0" dirty="0">
                <a:ln>
                  <a:noFill/>
                </a:ln>
                <a:solidFill>
                  <a:prstClr val="black"/>
                </a:solidFill>
                <a:effectLst/>
                <a:uLnTx/>
                <a:uFillTx/>
                <a:latin typeface="Bw Quinta Pro Black"/>
                <a:cs typeface="Arial"/>
              </a:rPr>
              <a:t> and bone marrow transplant</a:t>
            </a:r>
          </a:p>
          <a:p>
            <a:pPr marL="404813" marR="0" lvl="1" indent="-168275" algn="l" defTabSz="914400" rtl="0" eaLnBrk="1" fontAlgn="auto" latinLnBrk="0" hangingPunct="1">
              <a:lnSpc>
                <a:spcPts val="1600"/>
              </a:lnSpc>
              <a:spcBef>
                <a:spcPts val="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w Quinta Pro Black"/>
                <a:cs typeface="Arial"/>
              </a:rPr>
              <a:t>30-75% of all patients receiving chemotherapy</a:t>
            </a:r>
          </a:p>
          <a:p>
            <a:pPr marL="404813" marR="0" lvl="1" indent="-168275" algn="l" defTabSz="914400" rtl="0" eaLnBrk="1" fontAlgn="auto" latinLnBrk="0" hangingPunct="1">
              <a:lnSpc>
                <a:spcPts val="1600"/>
              </a:lnSpc>
              <a:spcBef>
                <a:spcPts val="0"/>
              </a:spcBef>
              <a:spcAft>
                <a:spcPts val="4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Bw Quinta Pro Black"/>
              <a:cs typeface="Arial"/>
            </a:endParaRPr>
          </a:p>
          <a:p>
            <a:pPr marL="168275" marR="0" lvl="0" indent="-168275" algn="l" defTabSz="914400" rtl="0" eaLnBrk="1" fontAlgn="auto" latinLnBrk="0" hangingPunct="1">
              <a:lnSpc>
                <a:spcPts val="1600"/>
              </a:lnSpc>
              <a:spcBef>
                <a:spcPts val="0"/>
              </a:spcBef>
              <a:spcAft>
                <a:spcPts val="4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Bw Quinta Pro Black"/>
                <a:cs typeface="Arial"/>
              </a:rPr>
              <a:t>Oral mucositis is a dose-limiting side effect of cancer treatment</a:t>
            </a:r>
          </a:p>
          <a:p>
            <a:pPr marL="404813" marR="0" lvl="1" indent="-168275" algn="l" defTabSz="914400" rtl="0" eaLnBrk="1" fontAlgn="auto" latinLnBrk="0" hangingPunct="1">
              <a:lnSpc>
                <a:spcPts val="1600"/>
              </a:lnSpc>
              <a:spcBef>
                <a:spcPts val="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w Quinta Pro Black"/>
                <a:cs typeface="Arial"/>
              </a:rPr>
              <a:t>19% of patients with head and neck cancer who develop oral mucositis may end up being hospitalized,</a:t>
            </a:r>
            <a:r>
              <a:rPr kumimoji="0" lang="en-US" sz="1800" b="0" i="0" u="none" strike="noStrike" kern="1200" cap="none" spc="0" normalizeH="0" baseline="30000" noProof="0" dirty="0">
                <a:ln>
                  <a:noFill/>
                </a:ln>
                <a:solidFill>
                  <a:prstClr val="black"/>
                </a:solidFill>
                <a:effectLst/>
                <a:uLnTx/>
                <a:uFillTx/>
                <a:latin typeface="Bw Quinta Pro Black"/>
                <a:cs typeface="Arial"/>
              </a:rPr>
              <a:t>1</a:t>
            </a:r>
            <a:r>
              <a:rPr kumimoji="0" lang="en-US" sz="1800" b="0" i="0" u="none" strike="noStrike" kern="1200" cap="none" spc="0" normalizeH="0" baseline="0" noProof="0" dirty="0">
                <a:ln>
                  <a:noFill/>
                </a:ln>
                <a:solidFill>
                  <a:prstClr val="black"/>
                </a:solidFill>
                <a:effectLst/>
                <a:uLnTx/>
                <a:uFillTx/>
                <a:latin typeface="Bw Quinta Pro Black"/>
                <a:cs typeface="Arial"/>
              </a:rPr>
              <a:t> which can involve interruption of cancer treatment</a:t>
            </a:r>
          </a:p>
        </p:txBody>
      </p:sp>
      <p:pic>
        <p:nvPicPr>
          <p:cNvPr id="14" name="Picture 13">
            <a:extLst>
              <a:ext uri="{FF2B5EF4-FFF2-40B4-BE49-F238E27FC236}">
                <a16:creationId xmlns:a16="http://schemas.microsoft.com/office/drawing/2014/main" id="{A1ABDD5C-5C57-22F0-216B-5D9454B4097A}"/>
              </a:ext>
            </a:extLst>
          </p:cNvPr>
          <p:cNvPicPr>
            <a:picLocks noChangeAspect="1"/>
          </p:cNvPicPr>
          <p:nvPr/>
        </p:nvPicPr>
        <p:blipFill>
          <a:blip r:embed="rId4"/>
          <a:srcRect l="2937" t="52191" r="17759"/>
          <a:stretch/>
        </p:blipFill>
        <p:spPr>
          <a:xfrm>
            <a:off x="6790662" y="1174898"/>
            <a:ext cx="2565992" cy="1218799"/>
          </a:xfrm>
          <a:prstGeom prst="rect">
            <a:avLst/>
          </a:prstGeom>
        </p:spPr>
      </p:pic>
      <p:grpSp>
        <p:nvGrpSpPr>
          <p:cNvPr id="16" name="Group 15">
            <a:extLst>
              <a:ext uri="{FF2B5EF4-FFF2-40B4-BE49-F238E27FC236}">
                <a16:creationId xmlns:a16="http://schemas.microsoft.com/office/drawing/2014/main" id="{8DAF9E3F-D1CE-D57B-8DF4-0BFC1A1304FB}"/>
              </a:ext>
            </a:extLst>
          </p:cNvPr>
          <p:cNvGrpSpPr/>
          <p:nvPr/>
        </p:nvGrpSpPr>
        <p:grpSpPr>
          <a:xfrm>
            <a:off x="9448800" y="1066800"/>
            <a:ext cx="2441536" cy="1993605"/>
            <a:chOff x="9753600" y="1143000"/>
            <a:chExt cx="2057400" cy="1679944"/>
          </a:xfrm>
        </p:grpSpPr>
        <p:pic>
          <p:nvPicPr>
            <p:cNvPr id="9" name="Picture 8" descr="A poster of a medical advertisement&#10;&#10;Description automatically generated with medium confidence">
              <a:extLst>
                <a:ext uri="{FF2B5EF4-FFF2-40B4-BE49-F238E27FC236}">
                  <a16:creationId xmlns:a16="http://schemas.microsoft.com/office/drawing/2014/main" id="{B5258A18-4BD4-5D3A-A877-4F05E1E24B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2872" t="68013" r="55384" b="20646"/>
            <a:stretch/>
          </p:blipFill>
          <p:spPr>
            <a:xfrm>
              <a:off x="9753600" y="1219200"/>
              <a:ext cx="1828801" cy="1603744"/>
            </a:xfrm>
            <a:prstGeom prst="rect">
              <a:avLst/>
            </a:prstGeom>
            <a:ln>
              <a:noFill/>
            </a:ln>
          </p:spPr>
        </p:pic>
        <p:sp>
          <p:nvSpPr>
            <p:cNvPr id="15" name="Rectangle 14">
              <a:extLst>
                <a:ext uri="{FF2B5EF4-FFF2-40B4-BE49-F238E27FC236}">
                  <a16:creationId xmlns:a16="http://schemas.microsoft.com/office/drawing/2014/main" id="{5043627A-80E1-EFD4-BD92-7D756F6C18D0}"/>
                </a:ext>
              </a:extLst>
            </p:cNvPr>
            <p:cNvSpPr/>
            <p:nvPr/>
          </p:nvSpPr>
          <p:spPr>
            <a:xfrm>
              <a:off x="11430000" y="1143000"/>
              <a:ext cx="3810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376088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D5856-5C83-C48A-FA41-CB2ADA83FC4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1218B8E-1A64-ACA2-1E8A-A734AF748FC4}"/>
              </a:ext>
            </a:extLst>
          </p:cNvPr>
          <p:cNvSpPr txBox="1"/>
          <p:nvPr/>
        </p:nvSpPr>
        <p:spPr>
          <a:xfrm>
            <a:off x="228600" y="120470"/>
            <a:ext cx="11752208"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a:lnSpc>
                <a:spcPts val="2700"/>
              </a:lnSpc>
            </a:pPr>
            <a:r>
              <a:rPr lang="en-US" sz="2800" dirty="0">
                <a:latin typeface="Calibri" panose="020F0502020204030204" pitchFamily="34" charset="0"/>
                <a:cs typeface="Calibri" panose="020F0502020204030204" pitchFamily="34" charset="0"/>
              </a:rPr>
              <a:t>Ongoing Gelclair Campaign</a:t>
            </a:r>
          </a:p>
        </p:txBody>
      </p:sp>
      <p:sp>
        <p:nvSpPr>
          <p:cNvPr id="4" name="TextBox 3">
            <a:extLst>
              <a:ext uri="{FF2B5EF4-FFF2-40B4-BE49-F238E27FC236}">
                <a16:creationId xmlns:a16="http://schemas.microsoft.com/office/drawing/2014/main" id="{12A1C9A5-121C-A8AA-6DDC-E3EB814CBF17}"/>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9" name="object 10">
            <a:extLst>
              <a:ext uri="{FF2B5EF4-FFF2-40B4-BE49-F238E27FC236}">
                <a16:creationId xmlns:a16="http://schemas.microsoft.com/office/drawing/2014/main" id="{C4082927-6A18-9417-54F5-A79DE0A24FFF}"/>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pPr marL="25400" marR="0" lvl="0" indent="0" algn="l" defTabSz="914400" rtl="0" eaLnBrk="1" fontAlgn="auto" latinLnBrk="0" hangingPunct="1">
                <a:lnSpc>
                  <a:spcPct val="100000"/>
                </a:lnSpc>
                <a:spcBef>
                  <a:spcPts val="15"/>
                </a:spcBef>
                <a:spcAft>
                  <a:spcPts val="0"/>
                </a:spcAft>
                <a:buClrTx/>
                <a:buSzTx/>
                <a:buFontTx/>
                <a:buNone/>
                <a:tabLst/>
                <a:defRPr/>
              </a:pPr>
              <a:t>14</a:t>
            </a:fld>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7C4824-5B06-121B-4031-57A22EE372A3}"/>
              </a:ext>
            </a:extLst>
          </p:cNvPr>
          <p:cNvPicPr>
            <a:picLocks noChangeAspect="1"/>
          </p:cNvPicPr>
          <p:nvPr/>
        </p:nvPicPr>
        <p:blipFill>
          <a:blip r:embed="rId3"/>
          <a:srcRect l="25480" t="16069" r="29006" b="8371"/>
          <a:stretch/>
        </p:blipFill>
        <p:spPr>
          <a:xfrm>
            <a:off x="2685395" y="830317"/>
            <a:ext cx="6858282" cy="5402317"/>
          </a:xfrm>
          <a:prstGeom prst="rect">
            <a:avLst/>
          </a:prstGeom>
        </p:spPr>
      </p:pic>
    </p:spTree>
    <p:extLst>
      <p:ext uri="{BB962C8B-B14F-4D97-AF65-F5344CB8AC3E}">
        <p14:creationId xmlns:p14="http://schemas.microsoft.com/office/powerpoint/2010/main" val="324030707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7177E-4824-D51E-7E93-2169300B185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2AC7FF9-D779-75FF-C1B5-9B9DC335B4EC}"/>
              </a:ext>
            </a:extLst>
          </p:cNvPr>
          <p:cNvSpPr txBox="1"/>
          <p:nvPr/>
        </p:nvSpPr>
        <p:spPr>
          <a:xfrm>
            <a:off x="228600" y="120470"/>
            <a:ext cx="11752208"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a:lnSpc>
                <a:spcPts val="2700"/>
              </a:lnSpc>
            </a:pPr>
            <a:r>
              <a:rPr lang="en-US" sz="2800" dirty="0">
                <a:latin typeface="Calibri" panose="020F0502020204030204" pitchFamily="34" charset="0"/>
                <a:cs typeface="Calibri" panose="020F0502020204030204" pitchFamily="34" charset="0"/>
              </a:rPr>
              <a:t>US Oral Mucositis Market Size and Opportunity</a:t>
            </a:r>
          </a:p>
        </p:txBody>
      </p:sp>
      <p:sp>
        <p:nvSpPr>
          <p:cNvPr id="4" name="TextBox 3">
            <a:extLst>
              <a:ext uri="{FF2B5EF4-FFF2-40B4-BE49-F238E27FC236}">
                <a16:creationId xmlns:a16="http://schemas.microsoft.com/office/drawing/2014/main" id="{183A9932-201E-DE73-4E0C-70BB91813F99}"/>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9" name="object 10">
            <a:extLst>
              <a:ext uri="{FF2B5EF4-FFF2-40B4-BE49-F238E27FC236}">
                <a16:creationId xmlns:a16="http://schemas.microsoft.com/office/drawing/2014/main" id="{66FAD4D7-DC6F-463D-4D61-3BC53BFE2789}"/>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pPr marL="25400" marR="0" lvl="0" indent="0" algn="l" defTabSz="914400" rtl="0" eaLnBrk="1" fontAlgn="auto" latinLnBrk="0" hangingPunct="1">
                <a:lnSpc>
                  <a:spcPct val="100000"/>
                </a:lnSpc>
                <a:spcBef>
                  <a:spcPts val="15"/>
                </a:spcBef>
                <a:spcAft>
                  <a:spcPts val="0"/>
                </a:spcAft>
                <a:buClrTx/>
                <a:buSzTx/>
                <a:buFontTx/>
                <a:buNone/>
                <a:tabLst/>
                <a:defRPr/>
              </a:pPr>
              <a:t>15</a:t>
            </a:fld>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BBA2758-1C0E-BF98-95B0-C9027DE97894}"/>
              </a:ext>
            </a:extLst>
          </p:cNvPr>
          <p:cNvSpPr txBox="1"/>
          <p:nvPr/>
        </p:nvSpPr>
        <p:spPr>
          <a:xfrm>
            <a:off x="197069" y="1027390"/>
            <a:ext cx="7772400" cy="4940391"/>
          </a:xfrm>
          <a:prstGeom prst="rect">
            <a:avLst/>
          </a:prstGeom>
          <a:noFill/>
        </p:spPr>
        <p:txBody>
          <a:bodyPr wrap="square">
            <a:spAutoFit/>
          </a:bodyPr>
          <a:lstStyle/>
          <a:p>
            <a:pPr marL="214313" indent="-214313">
              <a:lnSpc>
                <a:spcPts val="2200"/>
              </a:lnSpc>
              <a:spcAft>
                <a:spcPts val="1200"/>
              </a:spcAft>
              <a:buFont typeface="Arial" panose="020B0604020202020204" pitchFamily="34" charset="0"/>
              <a:buChar char="•"/>
              <a:defRPr/>
            </a:pPr>
            <a:r>
              <a:rPr lang="en-US" sz="2100" b="1" kern="0" dirty="0"/>
              <a:t>Oral mucositis often leads to dose reductions or interruptions in cancer therapy, </a:t>
            </a:r>
            <a:r>
              <a:rPr lang="en-US" sz="2100" kern="0" dirty="0"/>
              <a:t>which can adversely affect overall treatment outcomes. </a:t>
            </a:r>
          </a:p>
          <a:p>
            <a:pPr marL="214313" indent="-214313">
              <a:lnSpc>
                <a:spcPts val="2200"/>
              </a:lnSpc>
              <a:spcAft>
                <a:spcPts val="1200"/>
              </a:spcAft>
              <a:buFont typeface="Arial" panose="020B0604020202020204" pitchFamily="34" charset="0"/>
              <a:buChar char="•"/>
              <a:defRPr/>
            </a:pPr>
            <a:r>
              <a:rPr lang="en-US" sz="2100" kern="0" dirty="0"/>
              <a:t>Hospitalizations for pain management, nutritional support, and treatment modifications can lead to additional healthcare costs ranging from </a:t>
            </a:r>
            <a:r>
              <a:rPr lang="en-US" sz="2100" b="1" kern="0" dirty="0"/>
              <a:t>$17,000 to $42,000 per patient over the course of treatment</a:t>
            </a:r>
            <a:r>
              <a:rPr lang="en-US" sz="2100" kern="0" dirty="0"/>
              <a:t>.</a:t>
            </a:r>
          </a:p>
          <a:p>
            <a:pPr marL="671513" lvl="1" indent="-214313">
              <a:lnSpc>
                <a:spcPts val="2200"/>
              </a:lnSpc>
              <a:spcAft>
                <a:spcPts val="1200"/>
              </a:spcAft>
              <a:buFont typeface="Arial" panose="020B0604020202020204" pitchFamily="34" charset="0"/>
              <a:buChar char="•"/>
              <a:defRPr/>
            </a:pPr>
            <a:r>
              <a:rPr lang="en-US" sz="2100" kern="0" dirty="0"/>
              <a:t>Significant downstream costs</a:t>
            </a:r>
          </a:p>
          <a:p>
            <a:pPr marL="214313" indent="-214313">
              <a:lnSpc>
                <a:spcPts val="2200"/>
              </a:lnSpc>
              <a:spcAft>
                <a:spcPts val="1200"/>
              </a:spcAft>
              <a:buFont typeface="Arial" panose="020B0604020202020204" pitchFamily="34" charset="0"/>
              <a:buChar char="•"/>
              <a:defRPr/>
            </a:pPr>
            <a:r>
              <a:rPr lang="en-US" sz="2100" kern="0" dirty="0"/>
              <a:t>The global market for oral mucositis treatments is projected to reach approximately </a:t>
            </a:r>
            <a:r>
              <a:rPr lang="en-US" sz="2100" b="1" kern="0" dirty="0"/>
              <a:t>$2.4 billion by 2027, with North America being the largest market</a:t>
            </a:r>
            <a:r>
              <a:rPr lang="en-US" sz="2100" kern="0" dirty="0"/>
              <a:t> </a:t>
            </a:r>
          </a:p>
          <a:p>
            <a:pPr marL="214313" indent="-214313">
              <a:lnSpc>
                <a:spcPts val="2200"/>
              </a:lnSpc>
              <a:spcAft>
                <a:spcPts val="1200"/>
              </a:spcAft>
              <a:buFont typeface="Arial" panose="020B0604020202020204" pitchFamily="34" charset="0"/>
              <a:buChar char="•"/>
              <a:defRPr/>
            </a:pPr>
            <a:r>
              <a:rPr lang="en-US" sz="2100" kern="0" dirty="0"/>
              <a:t>Net revenue for Mytesi in 2023 was $9.6 million. To match Mytesi 2023 sales, we would need about 3,500 Gelclair patients to be on the product for 30 days each in 2024. This represents about </a:t>
            </a:r>
            <a:r>
              <a:rPr lang="en-US" sz="2100" b="1" kern="0" dirty="0"/>
              <a:t>3.8% of the addressable US market</a:t>
            </a:r>
            <a:r>
              <a:rPr lang="en-US" sz="2100" kern="0" dirty="0"/>
              <a:t>.</a:t>
            </a:r>
          </a:p>
        </p:txBody>
      </p:sp>
      <p:pic>
        <p:nvPicPr>
          <p:cNvPr id="11" name="Picture 10" descr="A person in a hospital bed holding a glass of juice&#10;&#10;Description automatically generated">
            <a:extLst>
              <a:ext uri="{FF2B5EF4-FFF2-40B4-BE49-F238E27FC236}">
                <a16:creationId xmlns:a16="http://schemas.microsoft.com/office/drawing/2014/main" id="{6ED03949-6EE3-F915-4DD8-8A402B01F22C}"/>
              </a:ext>
            </a:extLst>
          </p:cNvPr>
          <p:cNvPicPr>
            <a:picLocks noChangeAspect="1"/>
          </p:cNvPicPr>
          <p:nvPr/>
        </p:nvPicPr>
        <p:blipFill>
          <a:blip r:embed="rId3" cstate="print">
            <a:extLst>
              <a:ext uri="{28A0092B-C50C-407E-A947-70E740481C1C}">
                <a14:useLocalDpi xmlns:a14="http://schemas.microsoft.com/office/drawing/2010/main" val="0"/>
              </a:ext>
            </a:extLst>
          </a:blip>
          <a:srcRect l="4547" r="31805"/>
          <a:stretch/>
        </p:blipFill>
        <p:spPr>
          <a:xfrm>
            <a:off x="8382000" y="1600200"/>
            <a:ext cx="3200400" cy="3352458"/>
          </a:xfrm>
          <a:prstGeom prst="round2DiagRect">
            <a:avLst>
              <a:gd name="adj1" fmla="val 16667"/>
              <a:gd name="adj2" fmla="val 0"/>
            </a:avLst>
          </a:prstGeom>
          <a:ln w="762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1695881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3F0D0D2-736D-4294-B461-EAD0EE859506}"/>
              </a:ext>
            </a:extLst>
          </p:cNvPr>
          <p:cNvSpPr txBox="1"/>
          <p:nvPr/>
        </p:nvSpPr>
        <p:spPr>
          <a:xfrm>
            <a:off x="228600" y="173635"/>
            <a:ext cx="11752208"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a:lnSpc>
                <a:spcPts val="2600"/>
              </a:lnSpc>
            </a:pPr>
            <a:r>
              <a:rPr lang="en-US" sz="2800" dirty="0">
                <a:latin typeface="Calibri" panose="020F0502020204030204" pitchFamily="34" charset="0"/>
                <a:cs typeface="Calibri" panose="020F0502020204030204" pitchFamily="34" charset="0"/>
              </a:rPr>
              <a:t>Canalevia</a:t>
            </a:r>
            <a:r>
              <a:rPr lang="en-US" sz="2800" baseline="30000" dirty="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-CA1 (Crofelemer): A New Standard of Care For Treatment of Chemotherapy-induced Diarrhea (CID) in Dogs Launched April 2022 </a:t>
            </a:r>
          </a:p>
        </p:txBody>
      </p:sp>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16</a:t>
            </a:fld>
            <a:endParaRPr lang="en-US" sz="1400"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FB37320-E9D8-429D-95BC-709599DB1811}"/>
              </a:ext>
            </a:extLst>
          </p:cNvPr>
          <p:cNvSpPr/>
          <p:nvPr/>
        </p:nvSpPr>
        <p:spPr>
          <a:xfrm>
            <a:off x="4313987" y="5557288"/>
            <a:ext cx="228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3F0FA94-CC21-0C40-2017-9A9B4D4FAF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7282" y="5567339"/>
            <a:ext cx="1767630" cy="701749"/>
          </a:xfrm>
          <a:prstGeom prst="rect">
            <a:avLst/>
          </a:prstGeom>
        </p:spPr>
      </p:pic>
      <p:pic>
        <p:nvPicPr>
          <p:cNvPr id="2050" name="Picture 2">
            <a:extLst>
              <a:ext uri="{FF2B5EF4-FFF2-40B4-BE49-F238E27FC236}">
                <a16:creationId xmlns:a16="http://schemas.microsoft.com/office/drawing/2014/main" id="{27600ACA-A719-2673-4C4B-CEA495C81C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1985" y="1286542"/>
            <a:ext cx="3141663" cy="1082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4B43C3B-540D-98F4-3570-FC89D2EDF223}"/>
              </a:ext>
            </a:extLst>
          </p:cNvPr>
          <p:cNvPicPr>
            <a:picLocks noChangeAspect="1"/>
          </p:cNvPicPr>
          <p:nvPr/>
        </p:nvPicPr>
        <p:blipFill>
          <a:blip r:embed="rId5"/>
          <a:stretch>
            <a:fillRect/>
          </a:stretch>
        </p:blipFill>
        <p:spPr>
          <a:xfrm>
            <a:off x="8880689" y="2683702"/>
            <a:ext cx="2859764" cy="24084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Freeform: Shape 17">
            <a:extLst>
              <a:ext uri="{FF2B5EF4-FFF2-40B4-BE49-F238E27FC236}">
                <a16:creationId xmlns:a16="http://schemas.microsoft.com/office/drawing/2014/main" id="{9FFB4004-962B-C052-1AD5-23899342D2B5}"/>
              </a:ext>
            </a:extLst>
          </p:cNvPr>
          <p:cNvSpPr/>
          <p:nvPr/>
        </p:nvSpPr>
        <p:spPr>
          <a:xfrm>
            <a:off x="554099" y="1796901"/>
            <a:ext cx="6787283" cy="1079643"/>
          </a:xfrm>
          <a:custGeom>
            <a:avLst/>
            <a:gdLst>
              <a:gd name="connsiteX0" fmla="*/ 0 w 6787283"/>
              <a:gd name="connsiteY0" fmla="*/ 179944 h 1079643"/>
              <a:gd name="connsiteX1" fmla="*/ 179944 w 6787283"/>
              <a:gd name="connsiteY1" fmla="*/ 0 h 1079643"/>
              <a:gd name="connsiteX2" fmla="*/ 6607339 w 6787283"/>
              <a:gd name="connsiteY2" fmla="*/ 0 h 1079643"/>
              <a:gd name="connsiteX3" fmla="*/ 6787283 w 6787283"/>
              <a:gd name="connsiteY3" fmla="*/ 179944 h 1079643"/>
              <a:gd name="connsiteX4" fmla="*/ 6787283 w 6787283"/>
              <a:gd name="connsiteY4" fmla="*/ 899699 h 1079643"/>
              <a:gd name="connsiteX5" fmla="*/ 6607339 w 6787283"/>
              <a:gd name="connsiteY5" fmla="*/ 1079643 h 1079643"/>
              <a:gd name="connsiteX6" fmla="*/ 179944 w 6787283"/>
              <a:gd name="connsiteY6" fmla="*/ 1079643 h 1079643"/>
              <a:gd name="connsiteX7" fmla="*/ 0 w 6787283"/>
              <a:gd name="connsiteY7" fmla="*/ 899699 h 1079643"/>
              <a:gd name="connsiteX8" fmla="*/ 0 w 6787283"/>
              <a:gd name="connsiteY8" fmla="*/ 179944 h 107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7283" h="1079643">
                <a:moveTo>
                  <a:pt x="0" y="179944"/>
                </a:moveTo>
                <a:cubicBezTo>
                  <a:pt x="0" y="80564"/>
                  <a:pt x="80564" y="0"/>
                  <a:pt x="179944" y="0"/>
                </a:cubicBezTo>
                <a:lnTo>
                  <a:pt x="6607339" y="0"/>
                </a:lnTo>
                <a:cubicBezTo>
                  <a:pt x="6706719" y="0"/>
                  <a:pt x="6787283" y="80564"/>
                  <a:pt x="6787283" y="179944"/>
                </a:cubicBezTo>
                <a:lnTo>
                  <a:pt x="6787283" y="899699"/>
                </a:lnTo>
                <a:cubicBezTo>
                  <a:pt x="6787283" y="999079"/>
                  <a:pt x="6706719" y="1079643"/>
                  <a:pt x="6607339" y="1079643"/>
                </a:cubicBezTo>
                <a:lnTo>
                  <a:pt x="179944" y="1079643"/>
                </a:lnTo>
                <a:cubicBezTo>
                  <a:pt x="80564" y="1079643"/>
                  <a:pt x="0" y="999079"/>
                  <a:pt x="0" y="899699"/>
                </a:cubicBezTo>
                <a:lnTo>
                  <a:pt x="0" y="17994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2132" tIns="52704" rIns="252132" bIns="52704" numCol="1" spcCol="1270" anchor="ctr" anchorCtr="0">
            <a:noAutofit/>
          </a:bodyPr>
          <a:lstStyle/>
          <a:p>
            <a:pPr marL="0" lvl="0" indent="0" algn="l" defTabSz="711200">
              <a:lnSpc>
                <a:spcPct val="90000"/>
              </a:lnSpc>
              <a:spcBef>
                <a:spcPct val="0"/>
              </a:spcBef>
              <a:spcAft>
                <a:spcPct val="35000"/>
              </a:spcAft>
              <a:buNone/>
            </a:pPr>
            <a:r>
              <a:rPr lang="en-US" sz="1600" kern="1200" spc="-20" baseline="0" dirty="0">
                <a:solidFill>
                  <a:schemeClr val="tx1"/>
                </a:solidFill>
              </a:rPr>
              <a:t>Approximately 1 in 4 dogs will, at some stage in their life, develop neoplasia. Almost half of dogs over the age of 10 will develop cancer. ~6 million new cancer diagnoses are made in dogs each year in the U.S.</a:t>
            </a:r>
          </a:p>
        </p:txBody>
      </p:sp>
      <p:sp>
        <p:nvSpPr>
          <p:cNvPr id="20" name="Freeform: Shape 19">
            <a:extLst>
              <a:ext uri="{FF2B5EF4-FFF2-40B4-BE49-F238E27FC236}">
                <a16:creationId xmlns:a16="http://schemas.microsoft.com/office/drawing/2014/main" id="{926C4C90-9361-5BC5-5CF6-D91992438430}"/>
              </a:ext>
            </a:extLst>
          </p:cNvPr>
          <p:cNvSpPr/>
          <p:nvPr/>
        </p:nvSpPr>
        <p:spPr>
          <a:xfrm>
            <a:off x="554467" y="2982068"/>
            <a:ext cx="6808533" cy="472320"/>
          </a:xfrm>
          <a:custGeom>
            <a:avLst/>
            <a:gdLst>
              <a:gd name="connsiteX0" fmla="*/ 0 w 6808533"/>
              <a:gd name="connsiteY0" fmla="*/ 78722 h 472320"/>
              <a:gd name="connsiteX1" fmla="*/ 78722 w 6808533"/>
              <a:gd name="connsiteY1" fmla="*/ 0 h 472320"/>
              <a:gd name="connsiteX2" fmla="*/ 6729811 w 6808533"/>
              <a:gd name="connsiteY2" fmla="*/ 0 h 472320"/>
              <a:gd name="connsiteX3" fmla="*/ 6808533 w 6808533"/>
              <a:gd name="connsiteY3" fmla="*/ 78722 h 472320"/>
              <a:gd name="connsiteX4" fmla="*/ 6808533 w 6808533"/>
              <a:gd name="connsiteY4" fmla="*/ 393598 h 472320"/>
              <a:gd name="connsiteX5" fmla="*/ 6729811 w 6808533"/>
              <a:gd name="connsiteY5" fmla="*/ 472320 h 472320"/>
              <a:gd name="connsiteX6" fmla="*/ 78722 w 6808533"/>
              <a:gd name="connsiteY6" fmla="*/ 472320 h 472320"/>
              <a:gd name="connsiteX7" fmla="*/ 0 w 6808533"/>
              <a:gd name="connsiteY7" fmla="*/ 393598 h 472320"/>
              <a:gd name="connsiteX8" fmla="*/ 0 w 6808533"/>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8533" h="472320">
                <a:moveTo>
                  <a:pt x="0" y="78722"/>
                </a:moveTo>
                <a:cubicBezTo>
                  <a:pt x="0" y="35245"/>
                  <a:pt x="35245" y="0"/>
                  <a:pt x="78722" y="0"/>
                </a:cubicBezTo>
                <a:lnTo>
                  <a:pt x="6729811" y="0"/>
                </a:lnTo>
                <a:cubicBezTo>
                  <a:pt x="6773288" y="0"/>
                  <a:pt x="6808533" y="35245"/>
                  <a:pt x="6808533" y="78722"/>
                </a:cubicBezTo>
                <a:lnTo>
                  <a:pt x="6808533" y="393598"/>
                </a:lnTo>
                <a:cubicBezTo>
                  <a:pt x="6808533" y="437075"/>
                  <a:pt x="6773288" y="472320"/>
                  <a:pt x="6729811" y="472320"/>
                </a:cubicBezTo>
                <a:lnTo>
                  <a:pt x="78722" y="472320"/>
                </a:lnTo>
                <a:cubicBezTo>
                  <a:pt x="35245" y="472320"/>
                  <a:pt x="0" y="437075"/>
                  <a:pt x="0" y="393598"/>
                </a:cubicBezTo>
                <a:lnTo>
                  <a:pt x="0" y="78722"/>
                </a:lnTo>
                <a:close/>
              </a:path>
            </a:pathLst>
          </a:cu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222485" tIns="23057" rIns="222485" bIns="23057" numCol="1" spcCol="1270" anchor="ctr" anchorCtr="0">
            <a:noAutofit/>
          </a:bodyPr>
          <a:lstStyle/>
          <a:p>
            <a:pPr marL="0" lvl="0" indent="0" algn="l" defTabSz="711200">
              <a:lnSpc>
                <a:spcPts val="1600"/>
              </a:lnSpc>
              <a:spcBef>
                <a:spcPct val="0"/>
              </a:spcBef>
              <a:spcAft>
                <a:spcPts val="0"/>
              </a:spcAft>
              <a:buNone/>
            </a:pPr>
            <a:r>
              <a:rPr lang="en-US" sz="1600" kern="1200" dirty="0">
                <a:solidFill>
                  <a:schemeClr val="tx1"/>
                </a:solidFill>
              </a:rPr>
              <a:t>Pet owners’ willingness to pay for life saving treatments and procedures increases with patient comfort.</a:t>
            </a:r>
          </a:p>
        </p:txBody>
      </p:sp>
      <p:sp>
        <p:nvSpPr>
          <p:cNvPr id="22" name="Freeform: Shape 21">
            <a:extLst>
              <a:ext uri="{FF2B5EF4-FFF2-40B4-BE49-F238E27FC236}">
                <a16:creationId xmlns:a16="http://schemas.microsoft.com/office/drawing/2014/main" id="{AA1C5C44-7C05-40A2-4837-B4B392C19BFE}"/>
              </a:ext>
            </a:extLst>
          </p:cNvPr>
          <p:cNvSpPr/>
          <p:nvPr/>
        </p:nvSpPr>
        <p:spPr>
          <a:xfrm>
            <a:off x="554099" y="3549279"/>
            <a:ext cx="6801884" cy="997634"/>
          </a:xfrm>
          <a:custGeom>
            <a:avLst/>
            <a:gdLst>
              <a:gd name="connsiteX0" fmla="*/ 0 w 6801884"/>
              <a:gd name="connsiteY0" fmla="*/ 166276 h 997634"/>
              <a:gd name="connsiteX1" fmla="*/ 166276 w 6801884"/>
              <a:gd name="connsiteY1" fmla="*/ 0 h 997634"/>
              <a:gd name="connsiteX2" fmla="*/ 6635608 w 6801884"/>
              <a:gd name="connsiteY2" fmla="*/ 0 h 997634"/>
              <a:gd name="connsiteX3" fmla="*/ 6801884 w 6801884"/>
              <a:gd name="connsiteY3" fmla="*/ 166276 h 997634"/>
              <a:gd name="connsiteX4" fmla="*/ 6801884 w 6801884"/>
              <a:gd name="connsiteY4" fmla="*/ 831358 h 997634"/>
              <a:gd name="connsiteX5" fmla="*/ 6635608 w 6801884"/>
              <a:gd name="connsiteY5" fmla="*/ 997634 h 997634"/>
              <a:gd name="connsiteX6" fmla="*/ 166276 w 6801884"/>
              <a:gd name="connsiteY6" fmla="*/ 997634 h 997634"/>
              <a:gd name="connsiteX7" fmla="*/ 0 w 6801884"/>
              <a:gd name="connsiteY7" fmla="*/ 831358 h 997634"/>
              <a:gd name="connsiteX8" fmla="*/ 0 w 6801884"/>
              <a:gd name="connsiteY8" fmla="*/ 166276 h 99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884" h="997634">
                <a:moveTo>
                  <a:pt x="0" y="166276"/>
                </a:moveTo>
                <a:cubicBezTo>
                  <a:pt x="0" y="74444"/>
                  <a:pt x="74444" y="0"/>
                  <a:pt x="166276" y="0"/>
                </a:cubicBezTo>
                <a:lnTo>
                  <a:pt x="6635608" y="0"/>
                </a:lnTo>
                <a:cubicBezTo>
                  <a:pt x="6727440" y="0"/>
                  <a:pt x="6801884" y="74444"/>
                  <a:pt x="6801884" y="166276"/>
                </a:cubicBezTo>
                <a:lnTo>
                  <a:pt x="6801884" y="831358"/>
                </a:lnTo>
                <a:cubicBezTo>
                  <a:pt x="6801884" y="923190"/>
                  <a:pt x="6727440" y="997634"/>
                  <a:pt x="6635608" y="997634"/>
                </a:cubicBezTo>
                <a:lnTo>
                  <a:pt x="166276" y="997634"/>
                </a:lnTo>
                <a:cubicBezTo>
                  <a:pt x="74444" y="997634"/>
                  <a:pt x="0" y="923190"/>
                  <a:pt x="0" y="831358"/>
                </a:cubicBezTo>
                <a:lnTo>
                  <a:pt x="0" y="166276"/>
                </a:lnTo>
                <a:close/>
              </a:path>
            </a:pathLst>
          </a:cu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248128" tIns="48700" rIns="248128" bIns="48700" numCol="1" spcCol="1270" anchor="ctr" anchorCtr="0">
            <a:noAutofit/>
          </a:bodyPr>
          <a:lstStyle/>
          <a:p>
            <a:pPr marL="0" lvl="0" indent="0" algn="l" defTabSz="711200">
              <a:lnSpc>
                <a:spcPts val="1400"/>
              </a:lnSpc>
              <a:spcBef>
                <a:spcPct val="0"/>
              </a:spcBef>
              <a:spcAft>
                <a:spcPts val="0"/>
              </a:spcAft>
              <a:buNone/>
            </a:pPr>
            <a:r>
              <a:rPr lang="en-US" sz="1600" kern="1200" dirty="0">
                <a:solidFill>
                  <a:schemeClr val="tx1"/>
                </a:solidFill>
              </a:rPr>
              <a:t>For the most part, dogs receive human chemotherapeutic agents during treatment and suffer the same side effects as humans, which means ~40% of treated dogs may have their chemotherapy reduced, changed, or discontinued due to diarrhea—which can compromise the full benefit of the chemotherapy agent.</a:t>
            </a:r>
          </a:p>
        </p:txBody>
      </p:sp>
      <p:sp>
        <p:nvSpPr>
          <p:cNvPr id="14" name="Rectangle 13">
            <a:extLst>
              <a:ext uri="{FF2B5EF4-FFF2-40B4-BE49-F238E27FC236}">
                <a16:creationId xmlns:a16="http://schemas.microsoft.com/office/drawing/2014/main" id="{50166831-0E80-EB94-E476-B5DDAC8E4A97}"/>
              </a:ext>
            </a:extLst>
          </p:cNvPr>
          <p:cNvSpPr/>
          <p:nvPr/>
        </p:nvSpPr>
        <p:spPr>
          <a:xfrm>
            <a:off x="206796" y="6389383"/>
            <a:ext cx="4572000" cy="253916"/>
          </a:xfrm>
          <a:prstGeom prst="rect">
            <a:avLst/>
          </a:prstGeom>
        </p:spPr>
        <p:txBody>
          <a:bodyPr>
            <a:spAutoFit/>
          </a:bodyPr>
          <a:lstStyle/>
          <a:p>
            <a:r>
              <a:rPr lang="en-US" sz="1000" dirty="0">
                <a:hlinkClick r:id="rId6"/>
              </a:rPr>
              <a:t>https://www.avma.org/resources/pet-owners/petcare/cancer-pets</a:t>
            </a:r>
            <a:endParaRPr lang="en-US" sz="1000" dirty="0"/>
          </a:p>
        </p:txBody>
      </p:sp>
      <p:sp>
        <p:nvSpPr>
          <p:cNvPr id="15" name="TextBox 14">
            <a:extLst>
              <a:ext uri="{FF2B5EF4-FFF2-40B4-BE49-F238E27FC236}">
                <a16:creationId xmlns:a16="http://schemas.microsoft.com/office/drawing/2014/main" id="{A42022DA-2ADA-DF56-E203-9C1A86935A80}"/>
              </a:ext>
            </a:extLst>
          </p:cNvPr>
          <p:cNvSpPr txBox="1"/>
          <p:nvPr/>
        </p:nvSpPr>
        <p:spPr>
          <a:xfrm>
            <a:off x="198864" y="1006114"/>
            <a:ext cx="8221466" cy="630942"/>
          </a:xfrm>
          <a:prstGeom prst="rect">
            <a:avLst/>
          </a:prstGeom>
          <a:noFill/>
        </p:spPr>
        <p:txBody>
          <a:bodyPr wrap="square" rtlCol="0">
            <a:spAutoFit/>
          </a:bodyPr>
          <a:lstStyle/>
          <a:p>
            <a:pPr>
              <a:lnSpc>
                <a:spcPts val="2100"/>
              </a:lnSpc>
              <a:spcAft>
                <a:spcPts val="600"/>
              </a:spcAft>
            </a:pPr>
            <a:r>
              <a:rPr lang="en-US" dirty="0">
                <a:solidFill>
                  <a:srgbClr val="151E4D"/>
                </a:solidFill>
                <a:latin typeface="Bw Quinta Pro Black"/>
              </a:rPr>
              <a:t>Canalevia-CA1 received conditional approval in December 2021—the first and only product indicated for CID in dogs to receive any type of approval from FDA</a:t>
            </a:r>
          </a:p>
        </p:txBody>
      </p:sp>
      <p:sp>
        <p:nvSpPr>
          <p:cNvPr id="4" name="Freeform: Shape 3">
            <a:extLst>
              <a:ext uri="{FF2B5EF4-FFF2-40B4-BE49-F238E27FC236}">
                <a16:creationId xmlns:a16="http://schemas.microsoft.com/office/drawing/2014/main" id="{601DD6BC-D049-77D6-82B1-CF003FEAC495}"/>
              </a:ext>
            </a:extLst>
          </p:cNvPr>
          <p:cNvSpPr/>
          <p:nvPr/>
        </p:nvSpPr>
        <p:spPr>
          <a:xfrm>
            <a:off x="547450" y="4658832"/>
            <a:ext cx="6808533" cy="472320"/>
          </a:xfrm>
          <a:custGeom>
            <a:avLst/>
            <a:gdLst>
              <a:gd name="connsiteX0" fmla="*/ 0 w 6808533"/>
              <a:gd name="connsiteY0" fmla="*/ 78722 h 472320"/>
              <a:gd name="connsiteX1" fmla="*/ 78722 w 6808533"/>
              <a:gd name="connsiteY1" fmla="*/ 0 h 472320"/>
              <a:gd name="connsiteX2" fmla="*/ 6729811 w 6808533"/>
              <a:gd name="connsiteY2" fmla="*/ 0 h 472320"/>
              <a:gd name="connsiteX3" fmla="*/ 6808533 w 6808533"/>
              <a:gd name="connsiteY3" fmla="*/ 78722 h 472320"/>
              <a:gd name="connsiteX4" fmla="*/ 6808533 w 6808533"/>
              <a:gd name="connsiteY4" fmla="*/ 393598 h 472320"/>
              <a:gd name="connsiteX5" fmla="*/ 6729811 w 6808533"/>
              <a:gd name="connsiteY5" fmla="*/ 472320 h 472320"/>
              <a:gd name="connsiteX6" fmla="*/ 78722 w 6808533"/>
              <a:gd name="connsiteY6" fmla="*/ 472320 h 472320"/>
              <a:gd name="connsiteX7" fmla="*/ 0 w 6808533"/>
              <a:gd name="connsiteY7" fmla="*/ 393598 h 472320"/>
              <a:gd name="connsiteX8" fmla="*/ 0 w 6808533"/>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8533" h="472320">
                <a:moveTo>
                  <a:pt x="0" y="78722"/>
                </a:moveTo>
                <a:cubicBezTo>
                  <a:pt x="0" y="35245"/>
                  <a:pt x="35245" y="0"/>
                  <a:pt x="78722" y="0"/>
                </a:cubicBezTo>
                <a:lnTo>
                  <a:pt x="6729811" y="0"/>
                </a:lnTo>
                <a:cubicBezTo>
                  <a:pt x="6773288" y="0"/>
                  <a:pt x="6808533" y="35245"/>
                  <a:pt x="6808533" y="78722"/>
                </a:cubicBezTo>
                <a:lnTo>
                  <a:pt x="6808533" y="393598"/>
                </a:lnTo>
                <a:cubicBezTo>
                  <a:pt x="6808533" y="437075"/>
                  <a:pt x="6773288" y="472320"/>
                  <a:pt x="6729811" y="472320"/>
                </a:cubicBezTo>
                <a:lnTo>
                  <a:pt x="78722" y="472320"/>
                </a:lnTo>
                <a:cubicBezTo>
                  <a:pt x="35245" y="472320"/>
                  <a:pt x="0" y="437075"/>
                  <a:pt x="0" y="393598"/>
                </a:cubicBezTo>
                <a:lnTo>
                  <a:pt x="0" y="78722"/>
                </a:lnTo>
                <a:close/>
              </a:path>
            </a:pathLst>
          </a:custGeom>
          <a:solidFill>
            <a:srgbClr val="B9CDE5"/>
          </a:solidFill>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222485" tIns="23057" rIns="222485" bIns="23057" numCol="1" spcCol="1270" anchor="ctr" anchorCtr="0">
            <a:noAutofit/>
          </a:bodyPr>
          <a:lstStyle/>
          <a:p>
            <a:pPr marL="0" lvl="0" indent="0" algn="l" defTabSz="711200">
              <a:lnSpc>
                <a:spcPts val="1600"/>
              </a:lnSpc>
              <a:spcBef>
                <a:spcPct val="0"/>
              </a:spcBef>
              <a:spcAft>
                <a:spcPts val="0"/>
              </a:spcAft>
              <a:buNone/>
            </a:pPr>
            <a:r>
              <a:rPr lang="en-US" sz="1600" kern="1200" dirty="0">
                <a:solidFill>
                  <a:schemeClr val="tx1"/>
                </a:solidFill>
              </a:rPr>
              <a:t>Similar dynamics to human specialty market, but with greater correlation between gross and net revenue with pet owner paying out of pocket.</a:t>
            </a:r>
          </a:p>
        </p:txBody>
      </p:sp>
      <p:sp>
        <p:nvSpPr>
          <p:cNvPr id="7" name="Freeform: Shape 6">
            <a:extLst>
              <a:ext uri="{FF2B5EF4-FFF2-40B4-BE49-F238E27FC236}">
                <a16:creationId xmlns:a16="http://schemas.microsoft.com/office/drawing/2014/main" id="{6E1585F8-E4C5-265A-C97B-3AEEC9245016}"/>
              </a:ext>
            </a:extLst>
          </p:cNvPr>
          <p:cNvSpPr/>
          <p:nvPr/>
        </p:nvSpPr>
        <p:spPr>
          <a:xfrm>
            <a:off x="540358" y="5244449"/>
            <a:ext cx="6808533" cy="486498"/>
          </a:xfrm>
          <a:custGeom>
            <a:avLst/>
            <a:gdLst>
              <a:gd name="connsiteX0" fmla="*/ 0 w 6808533"/>
              <a:gd name="connsiteY0" fmla="*/ 78722 h 472320"/>
              <a:gd name="connsiteX1" fmla="*/ 78722 w 6808533"/>
              <a:gd name="connsiteY1" fmla="*/ 0 h 472320"/>
              <a:gd name="connsiteX2" fmla="*/ 6729811 w 6808533"/>
              <a:gd name="connsiteY2" fmla="*/ 0 h 472320"/>
              <a:gd name="connsiteX3" fmla="*/ 6808533 w 6808533"/>
              <a:gd name="connsiteY3" fmla="*/ 78722 h 472320"/>
              <a:gd name="connsiteX4" fmla="*/ 6808533 w 6808533"/>
              <a:gd name="connsiteY4" fmla="*/ 393598 h 472320"/>
              <a:gd name="connsiteX5" fmla="*/ 6729811 w 6808533"/>
              <a:gd name="connsiteY5" fmla="*/ 472320 h 472320"/>
              <a:gd name="connsiteX6" fmla="*/ 78722 w 6808533"/>
              <a:gd name="connsiteY6" fmla="*/ 472320 h 472320"/>
              <a:gd name="connsiteX7" fmla="*/ 0 w 6808533"/>
              <a:gd name="connsiteY7" fmla="*/ 393598 h 472320"/>
              <a:gd name="connsiteX8" fmla="*/ 0 w 6808533"/>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8533" h="472320">
                <a:moveTo>
                  <a:pt x="0" y="78722"/>
                </a:moveTo>
                <a:cubicBezTo>
                  <a:pt x="0" y="35245"/>
                  <a:pt x="35245" y="0"/>
                  <a:pt x="78722" y="0"/>
                </a:cubicBezTo>
                <a:lnTo>
                  <a:pt x="6729811" y="0"/>
                </a:lnTo>
                <a:cubicBezTo>
                  <a:pt x="6773288" y="0"/>
                  <a:pt x="6808533" y="35245"/>
                  <a:pt x="6808533" y="78722"/>
                </a:cubicBezTo>
                <a:lnTo>
                  <a:pt x="6808533" y="393598"/>
                </a:lnTo>
                <a:cubicBezTo>
                  <a:pt x="6808533" y="437075"/>
                  <a:pt x="6773288" y="472320"/>
                  <a:pt x="6729811" y="472320"/>
                </a:cubicBezTo>
                <a:lnTo>
                  <a:pt x="78722" y="472320"/>
                </a:lnTo>
                <a:cubicBezTo>
                  <a:pt x="35245" y="472320"/>
                  <a:pt x="0" y="437075"/>
                  <a:pt x="0" y="393598"/>
                </a:cubicBezTo>
                <a:lnTo>
                  <a:pt x="0" y="78722"/>
                </a:lnTo>
                <a:close/>
              </a:path>
            </a:pathLst>
          </a:custGeom>
          <a:solidFill>
            <a:srgbClr val="90BE50"/>
          </a:solidFill>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txBody>
          <a:bodyPr spcFirstLastPara="0" vert="horz" wrap="square" lIns="222485" tIns="23057" rIns="222485" bIns="23057" numCol="1" spcCol="1270" anchor="ctr" anchorCtr="0">
            <a:noAutofit/>
          </a:bodyPr>
          <a:lstStyle/>
          <a:p>
            <a:pPr marL="0" lvl="0" indent="0" algn="l" defTabSz="711200">
              <a:lnSpc>
                <a:spcPts val="1600"/>
              </a:lnSpc>
              <a:spcBef>
                <a:spcPct val="0"/>
              </a:spcBef>
              <a:spcAft>
                <a:spcPts val="0"/>
              </a:spcAft>
              <a:buNone/>
            </a:pPr>
            <a:r>
              <a:rPr lang="en-US" sz="1600" kern="1200" dirty="0">
                <a:solidFill>
                  <a:schemeClr val="tx1"/>
                </a:solidFill>
              </a:rPr>
              <a:t>Conditional approval in dogs is similar to orphan drug designation in humans.</a:t>
            </a:r>
          </a:p>
        </p:txBody>
      </p:sp>
    </p:spTree>
    <p:extLst>
      <p:ext uri="{BB962C8B-B14F-4D97-AF65-F5344CB8AC3E}">
        <p14:creationId xmlns:p14="http://schemas.microsoft.com/office/powerpoint/2010/main" val="155144813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3F0D0D2-736D-4294-B461-EAD0EE859506}"/>
              </a:ext>
            </a:extLst>
          </p:cNvPr>
          <p:cNvSpPr txBox="1"/>
          <p:nvPr/>
        </p:nvSpPr>
        <p:spPr>
          <a:xfrm>
            <a:off x="228600" y="141736"/>
            <a:ext cx="8686800"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r>
              <a:rPr lang="en-US" sz="2800" dirty="0">
                <a:latin typeface="Calibri" panose="020F0502020204030204" pitchFamily="34" charset="0"/>
                <a:cs typeface="Calibri" panose="020F0502020204030204" pitchFamily="34" charset="0"/>
              </a:rPr>
              <a:t>Jaguar Health’s Strategic Focus on Rare Diseases</a:t>
            </a:r>
          </a:p>
        </p:txBody>
      </p:sp>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65449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17</a:t>
            </a:fld>
            <a:endParaRPr lang="en-US" sz="1400" dirty="0">
              <a:solidFill>
                <a:prstClr val="black"/>
              </a:solidFill>
              <a:latin typeface="Calibri" panose="020F0502020204030204" pitchFamily="34" charset="0"/>
              <a:cs typeface="Calibri" panose="020F0502020204030204" pitchFamily="34" charset="0"/>
            </a:endParaRPr>
          </a:p>
        </p:txBody>
      </p:sp>
      <p:sp>
        <p:nvSpPr>
          <p:cNvPr id="44" name="Google Shape;440;p20">
            <a:extLst>
              <a:ext uri="{FF2B5EF4-FFF2-40B4-BE49-F238E27FC236}">
                <a16:creationId xmlns:a16="http://schemas.microsoft.com/office/drawing/2014/main" id="{5CAD000A-371A-3F68-9966-80DE60EAE7C8}"/>
              </a:ext>
            </a:extLst>
          </p:cNvPr>
          <p:cNvSpPr/>
          <p:nvPr/>
        </p:nvSpPr>
        <p:spPr>
          <a:xfrm>
            <a:off x="3179097" y="707013"/>
            <a:ext cx="5365750" cy="5365750"/>
          </a:xfrm>
          <a:prstGeom prst="rect">
            <a:avLst/>
          </a:prstGeom>
          <a:noFill/>
          <a:ln>
            <a:noFill/>
          </a:ln>
        </p:spPr>
        <p:txBody>
          <a:bodyPr spcFirstLastPara="1" wrap="square" lIns="74283" tIns="37131" rIns="74283" bIns="37131" anchor="t" anchorCtr="0">
            <a:noAutofit/>
          </a:bodyPr>
          <a:lstStyle/>
          <a:p>
            <a:endParaRPr sz="1463" dirty="0">
              <a:solidFill>
                <a:prstClr val="black"/>
              </a:solidFill>
              <a:ea typeface="Calibri"/>
              <a:cs typeface="Calibri"/>
              <a:sym typeface="Calibri"/>
            </a:endParaRPr>
          </a:p>
        </p:txBody>
      </p:sp>
      <p:sp>
        <p:nvSpPr>
          <p:cNvPr id="45" name="Google Shape;441;p20">
            <a:extLst>
              <a:ext uri="{FF2B5EF4-FFF2-40B4-BE49-F238E27FC236}">
                <a16:creationId xmlns:a16="http://schemas.microsoft.com/office/drawing/2014/main" id="{D5CE9721-0A8D-7468-927C-7A06EB7B0333}"/>
              </a:ext>
            </a:extLst>
          </p:cNvPr>
          <p:cNvSpPr/>
          <p:nvPr/>
        </p:nvSpPr>
        <p:spPr>
          <a:xfrm>
            <a:off x="1175829" y="4119583"/>
            <a:ext cx="4553148" cy="826789"/>
          </a:xfrm>
          <a:custGeom>
            <a:avLst/>
            <a:gdLst/>
            <a:ahLst/>
            <a:cxnLst/>
            <a:rect l="l" t="t" r="r" b="b"/>
            <a:pathLst>
              <a:path w="3530" h="641" extrusionOk="0">
                <a:moveTo>
                  <a:pt x="2838" y="601"/>
                </a:moveTo>
                <a:lnTo>
                  <a:pt x="2838" y="601"/>
                </a:lnTo>
                <a:lnTo>
                  <a:pt x="2862" y="641"/>
                </a:lnTo>
                <a:lnTo>
                  <a:pt x="3530" y="636"/>
                </a:lnTo>
                <a:lnTo>
                  <a:pt x="2862" y="641"/>
                </a:lnTo>
                <a:lnTo>
                  <a:pt x="2838" y="601"/>
                </a:lnTo>
                <a:close/>
                <a:moveTo>
                  <a:pt x="331" y="0"/>
                </a:moveTo>
                <a:lnTo>
                  <a:pt x="0" y="582"/>
                </a:lnTo>
                <a:lnTo>
                  <a:pt x="331" y="0"/>
                </a:lnTo>
                <a:lnTo>
                  <a:pt x="345" y="0"/>
                </a:lnTo>
                <a:lnTo>
                  <a:pt x="331" y="0"/>
                </a:lnTo>
                <a:close/>
              </a:path>
            </a:pathLst>
          </a:custGeom>
          <a:solidFill>
            <a:srgbClr val="FFFFFF"/>
          </a:solidFill>
          <a:ln>
            <a:noFill/>
          </a:ln>
        </p:spPr>
        <p:txBody>
          <a:bodyPr spcFirstLastPara="1" wrap="square" lIns="74283" tIns="37131" rIns="74283" bIns="37131" anchor="t" anchorCtr="0">
            <a:noAutofit/>
          </a:bodyPr>
          <a:lstStyle/>
          <a:p>
            <a:endParaRPr sz="1463" dirty="0">
              <a:solidFill>
                <a:prstClr val="black"/>
              </a:solidFill>
              <a:ea typeface="Calibri"/>
              <a:cs typeface="Calibri"/>
              <a:sym typeface="Calibri"/>
            </a:endParaRPr>
          </a:p>
        </p:txBody>
      </p:sp>
      <p:sp>
        <p:nvSpPr>
          <p:cNvPr id="46" name="Google Shape;442;p20">
            <a:extLst>
              <a:ext uri="{FF2B5EF4-FFF2-40B4-BE49-F238E27FC236}">
                <a16:creationId xmlns:a16="http://schemas.microsoft.com/office/drawing/2014/main" id="{A2E9A0CB-E457-0CE4-541A-0DB734E46283}"/>
              </a:ext>
            </a:extLst>
          </p:cNvPr>
          <p:cNvSpPr/>
          <p:nvPr/>
        </p:nvSpPr>
        <p:spPr>
          <a:xfrm>
            <a:off x="1175829" y="4119583"/>
            <a:ext cx="4553148" cy="826789"/>
          </a:xfrm>
          <a:custGeom>
            <a:avLst/>
            <a:gdLst/>
            <a:ahLst/>
            <a:cxnLst/>
            <a:rect l="l" t="t" r="r" b="b"/>
            <a:pathLst>
              <a:path w="3530" h="641" extrusionOk="0">
                <a:moveTo>
                  <a:pt x="2838" y="601"/>
                </a:moveTo>
                <a:lnTo>
                  <a:pt x="2838" y="601"/>
                </a:lnTo>
                <a:lnTo>
                  <a:pt x="2862" y="641"/>
                </a:lnTo>
                <a:lnTo>
                  <a:pt x="3530" y="636"/>
                </a:lnTo>
                <a:lnTo>
                  <a:pt x="2862" y="641"/>
                </a:lnTo>
                <a:lnTo>
                  <a:pt x="2838" y="601"/>
                </a:lnTo>
                <a:moveTo>
                  <a:pt x="331" y="0"/>
                </a:moveTo>
                <a:lnTo>
                  <a:pt x="0" y="582"/>
                </a:lnTo>
                <a:lnTo>
                  <a:pt x="331" y="0"/>
                </a:lnTo>
                <a:lnTo>
                  <a:pt x="345" y="0"/>
                </a:lnTo>
                <a:lnTo>
                  <a:pt x="331" y="0"/>
                </a:lnTo>
              </a:path>
            </a:pathLst>
          </a:custGeom>
          <a:noFill/>
          <a:ln>
            <a:noFill/>
          </a:ln>
        </p:spPr>
        <p:txBody>
          <a:bodyPr spcFirstLastPara="1" wrap="square" lIns="74283" tIns="37131" rIns="74283" bIns="37131" anchor="t" anchorCtr="0">
            <a:noAutofit/>
          </a:bodyPr>
          <a:lstStyle/>
          <a:p>
            <a:endParaRPr sz="1463" dirty="0">
              <a:solidFill>
                <a:prstClr val="black"/>
              </a:solidFill>
              <a:ea typeface="Calibri"/>
              <a:cs typeface="Calibri"/>
              <a:sym typeface="Calibri"/>
            </a:endParaRPr>
          </a:p>
        </p:txBody>
      </p:sp>
      <p:sp>
        <p:nvSpPr>
          <p:cNvPr id="47" name="Google Shape;443;p20">
            <a:extLst>
              <a:ext uri="{FF2B5EF4-FFF2-40B4-BE49-F238E27FC236}">
                <a16:creationId xmlns:a16="http://schemas.microsoft.com/office/drawing/2014/main" id="{AEB946BF-0724-F071-0BDC-002C779D8433}"/>
              </a:ext>
            </a:extLst>
          </p:cNvPr>
          <p:cNvSpPr/>
          <p:nvPr/>
        </p:nvSpPr>
        <p:spPr>
          <a:xfrm>
            <a:off x="3986894" y="807264"/>
            <a:ext cx="2550021" cy="3984327"/>
          </a:xfrm>
          <a:custGeom>
            <a:avLst/>
            <a:gdLst/>
            <a:ahLst/>
            <a:cxnLst/>
            <a:rect l="l" t="t" r="r" b="b"/>
            <a:pathLst>
              <a:path w="740" h="1156" extrusionOk="0">
                <a:moveTo>
                  <a:pt x="390" y="1152"/>
                </a:moveTo>
                <a:cubicBezTo>
                  <a:pt x="390" y="1152"/>
                  <a:pt x="390" y="1152"/>
                  <a:pt x="390" y="1152"/>
                </a:cubicBezTo>
                <a:cubicBezTo>
                  <a:pt x="392" y="1156"/>
                  <a:pt x="392" y="1156"/>
                  <a:pt x="392" y="1156"/>
                </a:cubicBezTo>
                <a:cubicBezTo>
                  <a:pt x="390" y="1152"/>
                  <a:pt x="390" y="1152"/>
                  <a:pt x="390" y="1152"/>
                </a:cubicBezTo>
                <a:moveTo>
                  <a:pt x="126" y="216"/>
                </a:moveTo>
                <a:cubicBezTo>
                  <a:pt x="117" y="232"/>
                  <a:pt x="117" y="232"/>
                  <a:pt x="117" y="232"/>
                </a:cubicBezTo>
                <a:cubicBezTo>
                  <a:pt x="117" y="232"/>
                  <a:pt x="117" y="232"/>
                  <a:pt x="117" y="232"/>
                </a:cubicBezTo>
                <a:cubicBezTo>
                  <a:pt x="126" y="216"/>
                  <a:pt x="126" y="216"/>
                  <a:pt x="126" y="216"/>
                </a:cubicBezTo>
                <a:moveTo>
                  <a:pt x="0" y="0"/>
                </a:moveTo>
                <a:cubicBezTo>
                  <a:pt x="0" y="0"/>
                  <a:pt x="0" y="0"/>
                  <a:pt x="0" y="0"/>
                </a:cubicBezTo>
                <a:cubicBezTo>
                  <a:pt x="411" y="20"/>
                  <a:pt x="740" y="361"/>
                  <a:pt x="740" y="778"/>
                </a:cubicBezTo>
                <a:cubicBezTo>
                  <a:pt x="740" y="778"/>
                  <a:pt x="740" y="778"/>
                  <a:pt x="740" y="778"/>
                </a:cubicBezTo>
                <a:cubicBezTo>
                  <a:pt x="740" y="361"/>
                  <a:pt x="411" y="20"/>
                  <a:pt x="0" y="0"/>
                </a:cubicBezTo>
              </a:path>
            </a:pathLst>
          </a:custGeom>
          <a:solidFill>
            <a:srgbClr val="FFFFFF"/>
          </a:solidFill>
          <a:ln>
            <a:noFill/>
          </a:ln>
        </p:spPr>
        <p:txBody>
          <a:bodyPr spcFirstLastPara="1" wrap="square" lIns="74283" tIns="37131" rIns="74283" bIns="37131" anchor="t" anchorCtr="0">
            <a:noAutofit/>
          </a:bodyPr>
          <a:lstStyle/>
          <a:p>
            <a:endParaRPr sz="1463" dirty="0">
              <a:solidFill>
                <a:prstClr val="black"/>
              </a:solidFill>
              <a:ea typeface="Calibri"/>
              <a:cs typeface="Calibri"/>
              <a:sym typeface="Calibri"/>
            </a:endParaRPr>
          </a:p>
        </p:txBody>
      </p:sp>
      <p:sp>
        <p:nvSpPr>
          <p:cNvPr id="48" name="Google Shape;444;p20">
            <a:extLst>
              <a:ext uri="{FF2B5EF4-FFF2-40B4-BE49-F238E27FC236}">
                <a16:creationId xmlns:a16="http://schemas.microsoft.com/office/drawing/2014/main" id="{B57CA12D-942C-1EB4-9FB3-01D7E94AC0DE}"/>
              </a:ext>
            </a:extLst>
          </p:cNvPr>
          <p:cNvSpPr/>
          <p:nvPr/>
        </p:nvSpPr>
        <p:spPr>
          <a:xfrm>
            <a:off x="1171165" y="807264"/>
            <a:ext cx="3063379" cy="2681585"/>
          </a:xfrm>
          <a:custGeom>
            <a:avLst/>
            <a:gdLst/>
            <a:ahLst/>
            <a:cxnLst/>
            <a:rect l="l" t="t" r="r" b="b"/>
            <a:pathLst>
              <a:path w="889" h="778" extrusionOk="0">
                <a:moveTo>
                  <a:pt x="889" y="219"/>
                </a:moveTo>
                <a:cubicBezTo>
                  <a:pt x="888" y="221"/>
                  <a:pt x="888" y="221"/>
                  <a:pt x="888" y="221"/>
                </a:cubicBezTo>
                <a:cubicBezTo>
                  <a:pt x="888" y="221"/>
                  <a:pt x="888" y="221"/>
                  <a:pt x="888" y="221"/>
                </a:cubicBezTo>
                <a:cubicBezTo>
                  <a:pt x="889" y="219"/>
                  <a:pt x="889" y="219"/>
                  <a:pt x="889" y="219"/>
                </a:cubicBezTo>
                <a:moveTo>
                  <a:pt x="764" y="0"/>
                </a:moveTo>
                <a:cubicBezTo>
                  <a:pt x="342" y="7"/>
                  <a:pt x="0" y="354"/>
                  <a:pt x="0" y="778"/>
                </a:cubicBezTo>
                <a:cubicBezTo>
                  <a:pt x="0" y="778"/>
                  <a:pt x="0" y="778"/>
                  <a:pt x="0" y="778"/>
                </a:cubicBezTo>
                <a:cubicBezTo>
                  <a:pt x="0" y="354"/>
                  <a:pt x="342" y="7"/>
                  <a:pt x="764" y="0"/>
                </a:cubicBezTo>
                <a:cubicBezTo>
                  <a:pt x="764" y="0"/>
                  <a:pt x="764" y="0"/>
                  <a:pt x="764" y="0"/>
                </a:cubicBezTo>
              </a:path>
            </a:pathLst>
          </a:custGeom>
          <a:solidFill>
            <a:srgbClr val="FFFFFF"/>
          </a:solidFill>
          <a:ln>
            <a:noFill/>
          </a:ln>
        </p:spPr>
        <p:txBody>
          <a:bodyPr spcFirstLastPara="1" wrap="square" lIns="74283" tIns="37131" rIns="74283" bIns="37131" anchor="t" anchorCtr="0">
            <a:noAutofit/>
          </a:bodyPr>
          <a:lstStyle/>
          <a:p>
            <a:endParaRPr sz="1463" dirty="0">
              <a:solidFill>
                <a:prstClr val="black"/>
              </a:solidFill>
              <a:ea typeface="Calibri"/>
              <a:cs typeface="Calibri"/>
              <a:sym typeface="Calibri"/>
            </a:endParaRPr>
          </a:p>
        </p:txBody>
      </p:sp>
      <p:sp>
        <p:nvSpPr>
          <p:cNvPr id="51" name="Google Shape;448;p20">
            <a:extLst>
              <a:ext uri="{FF2B5EF4-FFF2-40B4-BE49-F238E27FC236}">
                <a16:creationId xmlns:a16="http://schemas.microsoft.com/office/drawing/2014/main" id="{AAB7BF33-0FE8-7B38-0A92-E5E5F8B0AD69}"/>
              </a:ext>
            </a:extLst>
          </p:cNvPr>
          <p:cNvSpPr/>
          <p:nvPr/>
        </p:nvSpPr>
        <p:spPr>
          <a:xfrm>
            <a:off x="3240714" y="2619286"/>
            <a:ext cx="3174595" cy="3527035"/>
          </a:xfrm>
          <a:custGeom>
            <a:avLst/>
            <a:gdLst/>
            <a:ahLst/>
            <a:cxnLst/>
            <a:rect l="l" t="t" r="r" b="b"/>
            <a:pathLst>
              <a:path w="486" h="540" extrusionOk="0">
                <a:moveTo>
                  <a:pt x="49" y="540"/>
                </a:moveTo>
                <a:cubicBezTo>
                  <a:pt x="112" y="540"/>
                  <a:pt x="173" y="525"/>
                  <a:pt x="229" y="496"/>
                </a:cubicBezTo>
                <a:cubicBezTo>
                  <a:pt x="405" y="405"/>
                  <a:pt x="486" y="199"/>
                  <a:pt x="419" y="14"/>
                </a:cubicBezTo>
                <a:cubicBezTo>
                  <a:pt x="134" y="0"/>
                  <a:pt x="134" y="0"/>
                  <a:pt x="134" y="0"/>
                </a:cubicBezTo>
                <a:cubicBezTo>
                  <a:pt x="161" y="16"/>
                  <a:pt x="185" y="40"/>
                  <a:pt x="200" y="69"/>
                </a:cubicBezTo>
                <a:cubicBezTo>
                  <a:pt x="228" y="123"/>
                  <a:pt x="224" y="189"/>
                  <a:pt x="190" y="240"/>
                </a:cubicBezTo>
                <a:cubicBezTo>
                  <a:pt x="0" y="537"/>
                  <a:pt x="0" y="537"/>
                  <a:pt x="0" y="537"/>
                </a:cubicBezTo>
                <a:cubicBezTo>
                  <a:pt x="16" y="539"/>
                  <a:pt x="33" y="540"/>
                  <a:pt x="49" y="540"/>
                </a:cubicBezTo>
                <a:cubicBezTo>
                  <a:pt x="49" y="540"/>
                  <a:pt x="49" y="540"/>
                  <a:pt x="49" y="540"/>
                </a:cubicBezTo>
                <a:close/>
              </a:path>
            </a:pathLst>
          </a:custGeom>
          <a:solidFill>
            <a:srgbClr val="ED7D31"/>
          </a:solidFill>
          <a:ln>
            <a:noFill/>
          </a:ln>
        </p:spPr>
        <p:txBody>
          <a:bodyPr spcFirstLastPara="1" wrap="square" lIns="74283" tIns="37131" rIns="74283" bIns="37131"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63" b="0" i="0" u="none" strike="noStrike" kern="0" cap="none" spc="0" normalizeH="0" baseline="0" noProof="0" dirty="0">
              <a:ln>
                <a:noFill/>
              </a:ln>
              <a:solidFill>
                <a:prstClr val="black"/>
              </a:solidFill>
              <a:effectLst/>
              <a:uLnTx/>
              <a:uFillTx/>
              <a:ea typeface="Calibri"/>
              <a:cs typeface="Calibri"/>
              <a:sym typeface="Calibri"/>
            </a:endParaRPr>
          </a:p>
        </p:txBody>
      </p:sp>
      <p:sp>
        <p:nvSpPr>
          <p:cNvPr id="52" name="Google Shape;449;p20">
            <a:extLst>
              <a:ext uri="{FF2B5EF4-FFF2-40B4-BE49-F238E27FC236}">
                <a16:creationId xmlns:a16="http://schemas.microsoft.com/office/drawing/2014/main" id="{4F51E4A0-65CB-3B98-0D37-811C289A0BD5}"/>
              </a:ext>
            </a:extLst>
          </p:cNvPr>
          <p:cNvSpPr/>
          <p:nvPr/>
        </p:nvSpPr>
        <p:spPr>
          <a:xfrm>
            <a:off x="772160" y="2004406"/>
            <a:ext cx="3286795" cy="4081434"/>
          </a:xfrm>
          <a:custGeom>
            <a:avLst/>
            <a:gdLst/>
            <a:ahLst/>
            <a:cxnLst/>
            <a:rect l="l" t="t" r="r" b="b"/>
            <a:pathLst>
              <a:path w="503" h="625" extrusionOk="0">
                <a:moveTo>
                  <a:pt x="268" y="315"/>
                </a:moveTo>
                <a:cubicBezTo>
                  <a:pt x="106" y="0"/>
                  <a:pt x="106" y="0"/>
                  <a:pt x="106" y="0"/>
                </a:cubicBezTo>
                <a:cubicBezTo>
                  <a:pt x="14" y="120"/>
                  <a:pt x="0" y="283"/>
                  <a:pt x="70" y="418"/>
                </a:cubicBezTo>
                <a:cubicBezTo>
                  <a:pt x="126" y="527"/>
                  <a:pt x="228" y="603"/>
                  <a:pt x="349" y="625"/>
                </a:cubicBezTo>
                <a:cubicBezTo>
                  <a:pt x="503" y="384"/>
                  <a:pt x="503" y="384"/>
                  <a:pt x="503" y="384"/>
                </a:cubicBezTo>
                <a:cubicBezTo>
                  <a:pt x="501" y="386"/>
                  <a:pt x="499" y="387"/>
                  <a:pt x="497" y="388"/>
                </a:cubicBezTo>
                <a:cubicBezTo>
                  <a:pt x="473" y="400"/>
                  <a:pt x="446" y="407"/>
                  <a:pt x="419" y="407"/>
                </a:cubicBezTo>
                <a:cubicBezTo>
                  <a:pt x="355" y="407"/>
                  <a:pt x="298" y="372"/>
                  <a:pt x="268" y="315"/>
                </a:cubicBezTo>
                <a:close/>
              </a:path>
            </a:pathLst>
          </a:custGeom>
          <a:solidFill>
            <a:srgbClr val="636466"/>
          </a:solidFill>
          <a:ln>
            <a:noFill/>
          </a:ln>
        </p:spPr>
        <p:txBody>
          <a:bodyPr spcFirstLastPara="1" wrap="square" lIns="74283" tIns="37131" rIns="74283" bIns="37131" anchor="t" anchorCtr="0">
            <a:noAutofit/>
          </a:bodyPr>
          <a:lstStyle/>
          <a:p>
            <a:endParaRPr sz="1463" dirty="0">
              <a:solidFill>
                <a:prstClr val="black"/>
              </a:solidFill>
              <a:ea typeface="Calibri"/>
              <a:cs typeface="Calibri"/>
              <a:sym typeface="Calibri"/>
            </a:endParaRPr>
          </a:p>
        </p:txBody>
      </p:sp>
      <p:sp>
        <p:nvSpPr>
          <p:cNvPr id="53" name="Google Shape;450;p20">
            <a:extLst>
              <a:ext uri="{FF2B5EF4-FFF2-40B4-BE49-F238E27FC236}">
                <a16:creationId xmlns:a16="http://schemas.microsoft.com/office/drawing/2014/main" id="{465DC786-D0EA-A676-8B4A-DA1BE6580765}"/>
              </a:ext>
            </a:extLst>
          </p:cNvPr>
          <p:cNvSpPr/>
          <p:nvPr/>
        </p:nvSpPr>
        <p:spPr>
          <a:xfrm>
            <a:off x="1602929" y="961431"/>
            <a:ext cx="4324314" cy="2566076"/>
          </a:xfrm>
          <a:custGeom>
            <a:avLst/>
            <a:gdLst/>
            <a:ahLst/>
            <a:cxnLst/>
            <a:rect l="l" t="t" r="r" b="b"/>
            <a:pathLst>
              <a:path w="662" h="393" extrusionOk="0">
                <a:moveTo>
                  <a:pt x="310" y="225"/>
                </a:moveTo>
                <a:cubicBezTo>
                  <a:pt x="662" y="241"/>
                  <a:pt x="662" y="241"/>
                  <a:pt x="662" y="241"/>
                </a:cubicBezTo>
                <a:cubicBezTo>
                  <a:pt x="658" y="232"/>
                  <a:pt x="654" y="223"/>
                  <a:pt x="649" y="214"/>
                </a:cubicBezTo>
                <a:cubicBezTo>
                  <a:pt x="582" y="82"/>
                  <a:pt x="448" y="0"/>
                  <a:pt x="300" y="0"/>
                </a:cubicBezTo>
                <a:cubicBezTo>
                  <a:pt x="237" y="0"/>
                  <a:pt x="176" y="15"/>
                  <a:pt x="120" y="44"/>
                </a:cubicBezTo>
                <a:cubicBezTo>
                  <a:pt x="74" y="68"/>
                  <a:pt x="33" y="100"/>
                  <a:pt x="0" y="140"/>
                </a:cubicBezTo>
                <a:cubicBezTo>
                  <a:pt x="131" y="393"/>
                  <a:pt x="131" y="393"/>
                  <a:pt x="131" y="393"/>
                </a:cubicBezTo>
                <a:cubicBezTo>
                  <a:pt x="131" y="332"/>
                  <a:pt x="164" y="273"/>
                  <a:pt x="222" y="243"/>
                </a:cubicBezTo>
                <a:cubicBezTo>
                  <a:pt x="249" y="229"/>
                  <a:pt x="280" y="223"/>
                  <a:pt x="310" y="225"/>
                </a:cubicBezTo>
                <a:close/>
              </a:path>
            </a:pathLst>
          </a:custGeom>
          <a:solidFill>
            <a:srgbClr val="00B0F0"/>
          </a:solidFill>
          <a:ln>
            <a:noFill/>
          </a:ln>
        </p:spPr>
        <p:txBody>
          <a:bodyPr spcFirstLastPara="1" wrap="square" lIns="74283" tIns="37131" rIns="74283" bIns="37131" anchor="t" anchorCtr="0">
            <a:noAutofit/>
          </a:bodyPr>
          <a:lstStyle/>
          <a:p>
            <a:endParaRPr sz="1463" dirty="0">
              <a:solidFill>
                <a:prstClr val="black"/>
              </a:solidFill>
              <a:ea typeface="Calibri"/>
              <a:cs typeface="Calibri"/>
              <a:sym typeface="Calibri"/>
            </a:endParaRPr>
          </a:p>
        </p:txBody>
      </p:sp>
      <p:sp>
        <p:nvSpPr>
          <p:cNvPr id="57" name="Google Shape;457;p20">
            <a:extLst>
              <a:ext uri="{FF2B5EF4-FFF2-40B4-BE49-F238E27FC236}">
                <a16:creationId xmlns:a16="http://schemas.microsoft.com/office/drawing/2014/main" id="{2C1294FF-A52B-4736-9840-D65CAE795ED7}"/>
              </a:ext>
            </a:extLst>
          </p:cNvPr>
          <p:cNvSpPr txBox="1"/>
          <p:nvPr/>
        </p:nvSpPr>
        <p:spPr>
          <a:xfrm>
            <a:off x="2355044" y="1436042"/>
            <a:ext cx="2488039" cy="875804"/>
          </a:xfrm>
          <a:prstGeom prst="rect">
            <a:avLst/>
          </a:prstGeom>
          <a:noFill/>
          <a:ln>
            <a:noFill/>
          </a:ln>
        </p:spPr>
        <p:txBody>
          <a:bodyPr spcFirstLastPara="1" wrap="square" lIns="74283" tIns="37131" rIns="74283" bIns="37131" anchor="t" anchorCtr="0">
            <a:noAutofit/>
          </a:bodyPr>
          <a:lstStyle/>
          <a:p>
            <a:pPr marL="0" marR="0" lvl="0" indent="0" algn="ctr" defTabSz="914400" eaLnBrk="1" fontAlgn="auto" latinLnBrk="0" hangingPunct="1">
              <a:lnSpc>
                <a:spcPct val="100000"/>
              </a:lnSpc>
              <a:spcBef>
                <a:spcPts val="0"/>
              </a:spcBef>
              <a:spcAft>
                <a:spcPts val="0"/>
              </a:spcAft>
              <a:buClr>
                <a:prstClr val="white"/>
              </a:buClr>
              <a:buSzPts val="1600"/>
              <a:buFontTx/>
              <a:buNone/>
              <a:tabLst/>
              <a:defRPr/>
            </a:pPr>
            <a:r>
              <a:rPr kumimoji="0" lang="en-US" sz="1300" b="1" i="0" u="none" strike="noStrike" kern="0" cap="none" spc="0" normalizeH="0" baseline="0" noProof="0" dirty="0">
                <a:ln>
                  <a:noFill/>
                </a:ln>
                <a:solidFill>
                  <a:prstClr val="white"/>
                </a:solidFill>
                <a:effectLst/>
                <a:uLnTx/>
                <a:uFillTx/>
                <a:latin typeface="Open Sans"/>
                <a:ea typeface="Open Sans"/>
                <a:cs typeface="Open Sans"/>
                <a:sym typeface="Open Sans"/>
              </a:rPr>
              <a:t>SHORT BOWEL SYNDROME WITH INTESTINAL FAILURE</a:t>
            </a:r>
            <a:endParaRPr lang="en-US" sz="1400" b="1" kern="0" dirty="0">
              <a:solidFill>
                <a:schemeClr val="bg1"/>
              </a:solidFill>
              <a:latin typeface="Bw Quinta Pro"/>
              <a:cs typeface="Arial"/>
            </a:endParaRPr>
          </a:p>
        </p:txBody>
      </p:sp>
      <p:sp>
        <p:nvSpPr>
          <p:cNvPr id="59" name="Google Shape;459;p20">
            <a:extLst>
              <a:ext uri="{FF2B5EF4-FFF2-40B4-BE49-F238E27FC236}">
                <a16:creationId xmlns:a16="http://schemas.microsoft.com/office/drawing/2014/main" id="{87482A9C-3007-87C2-1456-2B9E313B7BFE}"/>
              </a:ext>
            </a:extLst>
          </p:cNvPr>
          <p:cNvSpPr txBox="1"/>
          <p:nvPr/>
        </p:nvSpPr>
        <p:spPr>
          <a:xfrm>
            <a:off x="1081060" y="3371495"/>
            <a:ext cx="1371241" cy="875804"/>
          </a:xfrm>
          <a:prstGeom prst="rect">
            <a:avLst/>
          </a:prstGeom>
          <a:noFill/>
          <a:ln>
            <a:noFill/>
          </a:ln>
        </p:spPr>
        <p:txBody>
          <a:bodyPr spcFirstLastPara="1" wrap="square" lIns="74283" tIns="37131" rIns="74283" bIns="37131" anchor="t" anchorCtr="0">
            <a:noAutofit/>
          </a:bodyPr>
          <a:lstStyle/>
          <a:p>
            <a:pPr marL="0" marR="0" lvl="0" indent="0" defTabSz="914400" eaLnBrk="1" fontAlgn="auto" latinLnBrk="0" hangingPunct="1">
              <a:lnSpc>
                <a:spcPts val="1500"/>
              </a:lnSpc>
              <a:buClr>
                <a:prstClr val="white"/>
              </a:buClr>
              <a:buSzPts val="1600"/>
              <a:buFontTx/>
              <a:buNone/>
              <a:tabLst/>
              <a:defRPr/>
            </a:pPr>
            <a:r>
              <a:rPr kumimoji="0" lang="en-US" sz="1300" b="1" i="0" u="none" strike="noStrike" kern="0" cap="none" spc="-80" normalizeH="0" noProof="0" dirty="0">
                <a:ln>
                  <a:noFill/>
                </a:ln>
                <a:solidFill>
                  <a:prstClr val="white"/>
                </a:solidFill>
                <a:effectLst/>
                <a:uLnTx/>
                <a:uFillTx/>
                <a:latin typeface="Open Sans"/>
                <a:ea typeface="Open Sans"/>
                <a:cs typeface="Open Sans"/>
                <a:sym typeface="Open Sans"/>
              </a:rPr>
              <a:t>MICROVILLUS </a:t>
            </a:r>
            <a:r>
              <a:rPr kumimoji="0" lang="en-US" sz="1300" b="1" i="0" u="none" strike="noStrike" kern="0" cap="none" normalizeH="0" noProof="0" dirty="0">
                <a:ln>
                  <a:noFill/>
                </a:ln>
                <a:solidFill>
                  <a:prstClr val="white"/>
                </a:solidFill>
                <a:effectLst/>
                <a:uLnTx/>
                <a:uFillTx/>
                <a:latin typeface="Open Sans"/>
                <a:ea typeface="Open Sans"/>
                <a:cs typeface="Open Sans"/>
                <a:sym typeface="Open Sans"/>
              </a:rPr>
              <a:t>INCLUSION DISEASE (A congenital diarrheal disorder)</a:t>
            </a:r>
          </a:p>
        </p:txBody>
      </p:sp>
      <p:sp>
        <p:nvSpPr>
          <p:cNvPr id="65" name="Google Shape;459;p20">
            <a:extLst>
              <a:ext uri="{FF2B5EF4-FFF2-40B4-BE49-F238E27FC236}">
                <a16:creationId xmlns:a16="http://schemas.microsoft.com/office/drawing/2014/main" id="{4E6B5A9F-4ADB-057B-C9A7-2E39B0049D20}"/>
              </a:ext>
            </a:extLst>
          </p:cNvPr>
          <p:cNvSpPr txBox="1"/>
          <p:nvPr/>
        </p:nvSpPr>
        <p:spPr>
          <a:xfrm>
            <a:off x="4715396" y="3637606"/>
            <a:ext cx="1200924" cy="875804"/>
          </a:xfrm>
          <a:prstGeom prst="rect">
            <a:avLst/>
          </a:prstGeom>
          <a:noFill/>
          <a:ln>
            <a:noFill/>
          </a:ln>
        </p:spPr>
        <p:txBody>
          <a:bodyPr spcFirstLastPara="1" wrap="square" lIns="74283" tIns="37131" rIns="74283" bIns="37131" anchor="t" anchorCtr="0">
            <a:noAutofit/>
          </a:bodyPr>
          <a:lstStyle/>
          <a:p>
            <a:pPr marL="0" marR="0" lvl="0" indent="0" defTabSz="914400" eaLnBrk="1" fontAlgn="auto" latinLnBrk="0" hangingPunct="1">
              <a:lnSpc>
                <a:spcPct val="100000"/>
              </a:lnSpc>
              <a:spcBef>
                <a:spcPts val="0"/>
              </a:spcBef>
              <a:spcAft>
                <a:spcPts val="0"/>
              </a:spcAft>
              <a:buClr>
                <a:prstClr val="white"/>
              </a:buClr>
              <a:buSzPts val="1600"/>
              <a:buFontTx/>
              <a:buNone/>
              <a:tabLst/>
              <a:defRPr/>
            </a:pPr>
            <a:r>
              <a:rPr kumimoji="0" lang="en-US" sz="1300" b="1" i="0" u="none" strike="noStrike" kern="0" cap="none" spc="0" normalizeH="0" baseline="0" noProof="0" dirty="0">
                <a:ln>
                  <a:noFill/>
                </a:ln>
                <a:solidFill>
                  <a:prstClr val="white"/>
                </a:solidFill>
                <a:effectLst/>
                <a:uLnTx/>
                <a:uFillTx/>
                <a:latin typeface="Open Sans"/>
                <a:ea typeface="Open Sans"/>
                <a:cs typeface="Open Sans"/>
                <a:sym typeface="Open Sans"/>
              </a:rPr>
              <a:t>DIARRHEA FROM CHOLERA</a:t>
            </a:r>
          </a:p>
          <a:p>
            <a:pPr marL="0" marR="0" lvl="0" indent="0" defTabSz="914400" eaLnBrk="1" fontAlgn="auto" latinLnBrk="0" hangingPunct="1">
              <a:lnSpc>
                <a:spcPct val="100000"/>
              </a:lnSpc>
              <a:spcBef>
                <a:spcPts val="0"/>
              </a:spcBef>
              <a:spcAft>
                <a:spcPts val="0"/>
              </a:spcAft>
              <a:buClr>
                <a:prstClr val="white"/>
              </a:buClr>
              <a:buSzPts val="1600"/>
              <a:buFontTx/>
              <a:buNone/>
              <a:tabLst/>
              <a:defRPr/>
            </a:pPr>
            <a:r>
              <a:rPr lang="en-US" sz="1300" b="1" kern="0" dirty="0">
                <a:solidFill>
                  <a:prstClr val="white"/>
                </a:solidFill>
                <a:latin typeface="Open Sans"/>
                <a:ea typeface="Open Sans"/>
                <a:cs typeface="Open Sans"/>
                <a:sym typeface="Open Sans"/>
              </a:rPr>
              <a:t>(Designated as rare disease in US)</a:t>
            </a:r>
            <a:endParaRPr lang="en-US" sz="1400" b="1" kern="0" dirty="0">
              <a:solidFill>
                <a:schemeClr val="bg1"/>
              </a:solidFill>
              <a:latin typeface="Bw Quinta Pro"/>
              <a:cs typeface="Arial"/>
            </a:endParaRPr>
          </a:p>
        </p:txBody>
      </p:sp>
      <p:sp>
        <p:nvSpPr>
          <p:cNvPr id="6" name="Rectangle 4">
            <a:extLst>
              <a:ext uri="{FF2B5EF4-FFF2-40B4-BE49-F238E27FC236}">
                <a16:creationId xmlns:a16="http://schemas.microsoft.com/office/drawing/2014/main" id="{81672B5C-3E59-947E-65D3-8A6A12396C3E}"/>
              </a:ext>
            </a:extLst>
          </p:cNvPr>
          <p:cNvSpPr>
            <a:spLocks noChangeArrowheads="1"/>
          </p:cNvSpPr>
          <p:nvPr/>
        </p:nvSpPr>
        <p:spPr bwMode="auto">
          <a:xfrm>
            <a:off x="6882832" y="978882"/>
            <a:ext cx="4326861" cy="3641089"/>
          </a:xfrm>
          <a:prstGeom prst="rect">
            <a:avLst/>
          </a:prstGeom>
          <a:noFill/>
          <a:ln w="9525">
            <a:noFill/>
            <a:miter lim="800000"/>
            <a:headEnd/>
            <a:tailEnd/>
          </a:ln>
        </p:spPr>
        <p:txBody>
          <a:bodyPr lIns="0" tIns="0" rIns="0" bIns="0">
            <a:prstTxWarp prst="textNoShape">
              <a:avLst/>
            </a:prstTxWarp>
          </a:bodyPr>
          <a:lstStyle/>
          <a:p>
            <a:pPr>
              <a:lnSpc>
                <a:spcPts val="2200"/>
              </a:lnSpc>
              <a:spcAft>
                <a:spcPts val="300"/>
              </a:spcAft>
              <a:buClr>
                <a:srgbClr val="80C41C"/>
              </a:buClr>
            </a:pPr>
            <a:r>
              <a:rPr lang="en-US" sz="2000" b="1" dirty="0">
                <a:latin typeface="Bw Quinta Pro Black"/>
              </a:rPr>
              <a:t>Rare diseases, when taken together, are not that rare at all</a:t>
            </a:r>
          </a:p>
          <a:p>
            <a:pPr marL="263525" indent="-263525">
              <a:lnSpc>
                <a:spcPts val="1800"/>
              </a:lnSpc>
              <a:spcAft>
                <a:spcPts val="300"/>
              </a:spcAft>
              <a:buClr>
                <a:srgbClr val="80C41C"/>
              </a:buClr>
              <a:buFontTx/>
              <a:buChar char="•"/>
            </a:pPr>
            <a:r>
              <a:rPr lang="en-US" sz="1600" b="1" dirty="0">
                <a:latin typeface="Bw Quinta Pro Black"/>
              </a:rPr>
              <a:t>30 million Americans</a:t>
            </a:r>
            <a:r>
              <a:rPr lang="en-US" sz="1600" baseline="30000" dirty="0">
                <a:latin typeface="Bw Quinta Pro Black"/>
              </a:rPr>
              <a:t>1</a:t>
            </a:r>
            <a:r>
              <a:rPr lang="en-US" sz="1600" dirty="0">
                <a:latin typeface="Bw Quinta Pro Black"/>
              </a:rPr>
              <a:t>, or 10 percent of the population, have one of the approximately </a:t>
            </a:r>
            <a:r>
              <a:rPr lang="en-US" sz="1600" b="1" dirty="0">
                <a:latin typeface="Bw Quinta Pro Black"/>
              </a:rPr>
              <a:t>7,000 known rare diseases</a:t>
            </a:r>
            <a:r>
              <a:rPr lang="en-US" sz="1600" baseline="30000" dirty="0">
                <a:latin typeface="Bw Quinta Pro Black"/>
              </a:rPr>
              <a:t>2</a:t>
            </a:r>
            <a:endParaRPr lang="en-US" sz="1600" dirty="0">
              <a:latin typeface="Bw Quinta Pro Black"/>
            </a:endParaRPr>
          </a:p>
          <a:p>
            <a:pPr marL="263525" indent="-263525">
              <a:lnSpc>
                <a:spcPts val="1800"/>
              </a:lnSpc>
              <a:spcAft>
                <a:spcPts val="300"/>
              </a:spcAft>
              <a:buClr>
                <a:srgbClr val="80C41C"/>
              </a:buClr>
              <a:buFontTx/>
              <a:buChar char="•"/>
            </a:pPr>
            <a:r>
              <a:rPr lang="en-US" sz="1600" dirty="0">
                <a:latin typeface="Bw Quinta Pro Black"/>
              </a:rPr>
              <a:t>An estimated </a:t>
            </a:r>
            <a:r>
              <a:rPr lang="en-US" sz="1600" b="1" dirty="0">
                <a:latin typeface="Bw Quinta Pro Black"/>
              </a:rPr>
              <a:t>30 to 40 million people in the EU</a:t>
            </a:r>
            <a:r>
              <a:rPr lang="en-US" sz="1600" b="1" baseline="30000" dirty="0">
                <a:latin typeface="Bw Quinta Pro Black"/>
              </a:rPr>
              <a:t>3</a:t>
            </a:r>
            <a:r>
              <a:rPr lang="en-US" sz="1600" dirty="0">
                <a:latin typeface="Bw Quinta Pro Black"/>
              </a:rPr>
              <a:t> and </a:t>
            </a:r>
            <a:r>
              <a:rPr lang="en-US" sz="1600" b="1" dirty="0">
                <a:latin typeface="Bw Quinta Pro Black"/>
              </a:rPr>
              <a:t>400 million worldwide</a:t>
            </a:r>
            <a:r>
              <a:rPr lang="en-US" sz="1600" b="1" baseline="30000" dirty="0">
                <a:latin typeface="Bw Quinta Pro Black"/>
              </a:rPr>
              <a:t>4</a:t>
            </a:r>
            <a:r>
              <a:rPr lang="en-US" sz="1600" b="1" dirty="0">
                <a:latin typeface="Bw Quinta Pro Black"/>
              </a:rPr>
              <a:t> </a:t>
            </a:r>
            <a:r>
              <a:rPr lang="en-US" sz="1600" dirty="0">
                <a:latin typeface="Bw Quinta Pro Black"/>
              </a:rPr>
              <a:t>have a rare disease</a:t>
            </a:r>
          </a:p>
          <a:p>
            <a:pPr marL="263525" indent="-263525">
              <a:lnSpc>
                <a:spcPts val="1800"/>
              </a:lnSpc>
              <a:spcAft>
                <a:spcPts val="300"/>
              </a:spcAft>
              <a:buClr>
                <a:srgbClr val="80C41C"/>
              </a:buClr>
              <a:buFontTx/>
              <a:buChar char="•"/>
            </a:pPr>
            <a:r>
              <a:rPr lang="en-US" sz="1600" dirty="0">
                <a:latin typeface="Bw Quinta Pro Black"/>
              </a:rPr>
              <a:t>Definition of a rare or orphan disease by region:</a:t>
            </a:r>
          </a:p>
          <a:p>
            <a:pPr marL="509588" indent="-263525">
              <a:lnSpc>
                <a:spcPts val="1800"/>
              </a:lnSpc>
              <a:spcAft>
                <a:spcPts val="300"/>
              </a:spcAft>
              <a:buClr>
                <a:srgbClr val="80C41C"/>
              </a:buClr>
              <a:buFontTx/>
              <a:buChar char="•"/>
            </a:pPr>
            <a:r>
              <a:rPr lang="en-US" sz="1600" b="1" dirty="0">
                <a:latin typeface="Bw Quinta Pro Black"/>
              </a:rPr>
              <a:t>US: </a:t>
            </a:r>
            <a:r>
              <a:rPr lang="en-US" sz="1600" dirty="0">
                <a:latin typeface="Bw Quinta Pro Black"/>
              </a:rPr>
              <a:t>When a disease affects </a:t>
            </a:r>
            <a:r>
              <a:rPr lang="en-US" sz="1600" b="1" dirty="0">
                <a:latin typeface="Bw Quinta Pro Black"/>
              </a:rPr>
              <a:t>&lt;200,000 </a:t>
            </a:r>
            <a:r>
              <a:rPr lang="en-US" sz="1600" dirty="0">
                <a:latin typeface="Bw Quinta Pro Black"/>
              </a:rPr>
              <a:t>people</a:t>
            </a:r>
            <a:r>
              <a:rPr lang="en-US" sz="1600" baseline="30000" dirty="0">
                <a:latin typeface="Bw Quinta Pro Black"/>
              </a:rPr>
              <a:t>5</a:t>
            </a:r>
            <a:endParaRPr lang="en-US" sz="1600" dirty="0">
              <a:latin typeface="Bw Quinta Pro Black"/>
            </a:endParaRPr>
          </a:p>
          <a:p>
            <a:pPr marL="509588" indent="-263525">
              <a:lnSpc>
                <a:spcPts val="1800"/>
              </a:lnSpc>
              <a:spcAft>
                <a:spcPts val="300"/>
              </a:spcAft>
              <a:buClr>
                <a:srgbClr val="80C41C"/>
              </a:buClr>
              <a:buFontTx/>
              <a:buChar char="•"/>
            </a:pPr>
            <a:r>
              <a:rPr lang="en-US" sz="1600" b="1" dirty="0">
                <a:latin typeface="Bw Quinta Pro Black"/>
              </a:rPr>
              <a:t>EU: </a:t>
            </a:r>
            <a:r>
              <a:rPr lang="en-US" sz="1600" dirty="0">
                <a:latin typeface="Bw Quinta Pro Black"/>
              </a:rPr>
              <a:t>When a disease affects </a:t>
            </a:r>
            <a:r>
              <a:rPr lang="en-US" sz="1600" b="1" dirty="0">
                <a:latin typeface="Bw Quinta Pro Black"/>
              </a:rPr>
              <a:t>&lt;1 in 2,000 </a:t>
            </a:r>
            <a:r>
              <a:rPr lang="en-US" sz="1600" dirty="0">
                <a:latin typeface="Bw Quinta Pro Black"/>
              </a:rPr>
              <a:t>people</a:t>
            </a:r>
            <a:r>
              <a:rPr lang="en-US" sz="1600" baseline="30000" dirty="0">
                <a:latin typeface="Bw Quinta Pro Black"/>
              </a:rPr>
              <a:t>6</a:t>
            </a:r>
            <a:endParaRPr lang="en-US" sz="1600" dirty="0">
              <a:latin typeface="Bw Quinta Pro Black"/>
            </a:endParaRPr>
          </a:p>
          <a:p>
            <a:pPr marL="744538" lvl="1" indent="-263525">
              <a:lnSpc>
                <a:spcPts val="1800"/>
              </a:lnSpc>
              <a:spcAft>
                <a:spcPts val="300"/>
              </a:spcAft>
              <a:buClr>
                <a:srgbClr val="80C41C"/>
              </a:buClr>
              <a:buFontTx/>
              <a:buChar char="•"/>
            </a:pPr>
            <a:r>
              <a:rPr lang="en-US" sz="1600" b="1" dirty="0">
                <a:latin typeface="Bw Quinta Pro Black"/>
              </a:rPr>
              <a:t>EU: </a:t>
            </a:r>
            <a:r>
              <a:rPr lang="en-US" sz="1600" dirty="0">
                <a:latin typeface="Bw Quinta Pro Black"/>
              </a:rPr>
              <a:t>“Ultra-rare disease”: When a disease affects </a:t>
            </a:r>
            <a:r>
              <a:rPr lang="en-US" sz="1600" b="1" dirty="0">
                <a:latin typeface="Bw Quinta Pro Black"/>
              </a:rPr>
              <a:t>no more than 1 in 50,000 </a:t>
            </a:r>
            <a:r>
              <a:rPr lang="en-US" sz="1600" dirty="0">
                <a:latin typeface="Bw Quinta Pro Black"/>
              </a:rPr>
              <a:t>people</a:t>
            </a:r>
            <a:r>
              <a:rPr lang="en-US" sz="1600" baseline="30000" dirty="0">
                <a:latin typeface="Bw Quinta Pro Black"/>
              </a:rPr>
              <a:t>7</a:t>
            </a:r>
            <a:endParaRPr lang="en-US" sz="1600" dirty="0">
              <a:latin typeface="Bw Quinta Pro Black"/>
            </a:endParaRPr>
          </a:p>
          <a:p>
            <a:pPr marL="263525" indent="-263525">
              <a:lnSpc>
                <a:spcPts val="1800"/>
              </a:lnSpc>
              <a:spcAft>
                <a:spcPts val="300"/>
              </a:spcAft>
              <a:buClr>
                <a:srgbClr val="80C41C"/>
              </a:buClr>
              <a:buFontTx/>
              <a:buChar char="•"/>
            </a:pPr>
            <a:r>
              <a:rPr lang="en-US" sz="1600" dirty="0">
                <a:latin typeface="Bw Quinta Pro Black"/>
              </a:rPr>
              <a:t>Reimbursement coverage is often available due the rare disease’s high morbidity and mortality rates, and as a result of support from patient activist groups</a:t>
            </a:r>
          </a:p>
          <a:p>
            <a:pPr marL="287338" indent="-263525">
              <a:lnSpc>
                <a:spcPts val="1800"/>
              </a:lnSpc>
              <a:spcAft>
                <a:spcPts val="300"/>
              </a:spcAft>
              <a:buClr>
                <a:srgbClr val="80C41C"/>
              </a:buClr>
              <a:buFontTx/>
              <a:buChar char="•"/>
            </a:pPr>
            <a:endParaRPr lang="en-US" sz="1600" dirty="0">
              <a:latin typeface="Bw Quinta Pro Black"/>
            </a:endParaRPr>
          </a:p>
        </p:txBody>
      </p:sp>
      <p:grpSp>
        <p:nvGrpSpPr>
          <p:cNvPr id="10" name="Group 9">
            <a:extLst>
              <a:ext uri="{FF2B5EF4-FFF2-40B4-BE49-F238E27FC236}">
                <a16:creationId xmlns:a16="http://schemas.microsoft.com/office/drawing/2014/main" id="{793C74B9-EF11-4FA9-D326-A08E4D0E86CC}"/>
              </a:ext>
            </a:extLst>
          </p:cNvPr>
          <p:cNvGrpSpPr/>
          <p:nvPr/>
        </p:nvGrpSpPr>
        <p:grpSpPr>
          <a:xfrm>
            <a:off x="2769065" y="2881041"/>
            <a:ext cx="1424941" cy="1325294"/>
            <a:chOff x="-2025570" y="3125165"/>
            <a:chExt cx="827590" cy="769716"/>
          </a:xfrm>
        </p:grpSpPr>
        <p:pic>
          <p:nvPicPr>
            <p:cNvPr id="8" name="Picture 7">
              <a:extLst>
                <a:ext uri="{FF2B5EF4-FFF2-40B4-BE49-F238E27FC236}">
                  <a16:creationId xmlns:a16="http://schemas.microsoft.com/office/drawing/2014/main" id="{AC852589-0751-D046-AF6B-945A6EC74E9C}"/>
                </a:ext>
              </a:extLst>
            </p:cNvPr>
            <p:cNvPicPr>
              <a:picLocks noChangeAspect="1"/>
            </p:cNvPicPr>
            <p:nvPr/>
          </p:nvPicPr>
          <p:blipFill rotWithShape="1">
            <a:blip r:embed="rId3"/>
            <a:srcRect l="4471" t="7044" r="68437" b="10778"/>
            <a:stretch/>
          </p:blipFill>
          <p:spPr>
            <a:xfrm>
              <a:off x="-2025570" y="3125165"/>
              <a:ext cx="827590" cy="769716"/>
            </a:xfrm>
            <a:prstGeom prst="rect">
              <a:avLst/>
            </a:prstGeom>
          </p:spPr>
        </p:pic>
        <p:sp>
          <p:nvSpPr>
            <p:cNvPr id="9" name="Rectangle 8">
              <a:extLst>
                <a:ext uri="{FF2B5EF4-FFF2-40B4-BE49-F238E27FC236}">
                  <a16:creationId xmlns:a16="http://schemas.microsoft.com/office/drawing/2014/main" id="{8DA3E760-7272-BC32-24B7-3FDC20DF70A7}"/>
                </a:ext>
              </a:extLst>
            </p:cNvPr>
            <p:cNvSpPr/>
            <p:nvPr/>
          </p:nvSpPr>
          <p:spPr>
            <a:xfrm>
              <a:off x="-1302151" y="3384101"/>
              <a:ext cx="104171" cy="458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EBCAF43C-C993-F7B5-8E0F-D76A980C4216}"/>
              </a:ext>
            </a:extLst>
          </p:cNvPr>
          <p:cNvSpPr txBox="1"/>
          <p:nvPr/>
        </p:nvSpPr>
        <p:spPr>
          <a:xfrm>
            <a:off x="6882832" y="5249171"/>
            <a:ext cx="4851968" cy="1119730"/>
          </a:xfrm>
          <a:prstGeom prst="rect">
            <a:avLst/>
          </a:prstGeom>
          <a:noFill/>
        </p:spPr>
        <p:txBody>
          <a:bodyPr wrap="square" rtlCol="0">
            <a:spAutoFit/>
          </a:bodyPr>
          <a:lstStyle/>
          <a:p>
            <a:pPr>
              <a:lnSpc>
                <a:spcPts val="800"/>
              </a:lnSpc>
            </a:pPr>
            <a:r>
              <a:rPr lang="en-US" sz="800" baseline="30000" dirty="0"/>
              <a:t>1 &amp; 2 </a:t>
            </a:r>
            <a:r>
              <a:rPr lang="en-US" sz="800" dirty="0"/>
              <a:t>Source: https://phrma.org/Scientific-Innovation/Progress-in-Fighting-Rare-Diseases</a:t>
            </a:r>
          </a:p>
          <a:p>
            <a:pPr>
              <a:lnSpc>
                <a:spcPts val="800"/>
              </a:lnSpc>
            </a:pPr>
            <a:r>
              <a:rPr lang="en-US" sz="800" baseline="30000" dirty="0"/>
              <a:t>3 </a:t>
            </a:r>
            <a:r>
              <a:rPr lang="en-US" sz="800" dirty="0"/>
              <a:t>Source: Harari S. Why We Should Care About Ultra-Rare Disease. Eur Respir Rev. 2016 Jun;25(140):101-3. doi: 10.1183/16000617.0017-2016</a:t>
            </a:r>
          </a:p>
          <a:p>
            <a:pPr>
              <a:lnSpc>
                <a:spcPts val="800"/>
              </a:lnSpc>
            </a:pPr>
            <a:r>
              <a:rPr lang="en-US" sz="800" baseline="30000" dirty="0"/>
              <a:t>4 </a:t>
            </a:r>
            <a:r>
              <a:rPr lang="en-US" sz="800" dirty="0"/>
              <a:t>Source: https://rarediseases.org/rare-disease-day-2022-advancing-the-conversation-around-health-equity/</a:t>
            </a:r>
          </a:p>
          <a:p>
            <a:pPr>
              <a:lnSpc>
                <a:spcPts val="800"/>
              </a:lnSpc>
            </a:pPr>
            <a:r>
              <a:rPr lang="en-US" sz="800" baseline="30000" dirty="0"/>
              <a:t>5 </a:t>
            </a:r>
            <a:r>
              <a:rPr lang="en-US" sz="800" dirty="0"/>
              <a:t>Source: https://www.fda.gov/patients/rare-diseases-fda#</a:t>
            </a:r>
          </a:p>
          <a:p>
            <a:pPr>
              <a:lnSpc>
                <a:spcPts val="800"/>
              </a:lnSpc>
            </a:pPr>
            <a:r>
              <a:rPr lang="en-US" sz="800" baseline="30000" dirty="0"/>
              <a:t>6 </a:t>
            </a:r>
            <a:r>
              <a:rPr lang="en-US" sz="800" dirty="0"/>
              <a:t>Source: https://www.eurordis.org/information-support/what-is-a-rare-disease/</a:t>
            </a:r>
          </a:p>
          <a:p>
            <a:pPr>
              <a:lnSpc>
                <a:spcPts val="800"/>
              </a:lnSpc>
            </a:pPr>
            <a:r>
              <a:rPr lang="en-US" sz="800" baseline="30000" dirty="0"/>
              <a:t>7 </a:t>
            </a:r>
            <a:r>
              <a:rPr lang="en-US" sz="800" dirty="0"/>
              <a:t>Source: European Commission Regulation (EU) No.536/2014 of the European</a:t>
            </a:r>
          </a:p>
          <a:p>
            <a:pPr>
              <a:lnSpc>
                <a:spcPts val="800"/>
              </a:lnSpc>
            </a:pPr>
            <a:r>
              <a:rPr lang="en-US" sz="800" dirty="0"/>
              <a:t>Parliament and of the Council of April 16, 2014 on clinical trials on medicinal products for human use, and repealing Directive 2001/20/EC. 2014. Available from: http://eur-lex.europa.eu/legal-content/EN/TXT/PDF/?uri=CELEX:32014R0536&amp;qid=1421232837997&amp;from=EN</a:t>
            </a:r>
          </a:p>
        </p:txBody>
      </p:sp>
      <p:sp>
        <p:nvSpPr>
          <p:cNvPr id="3" name="TextBox 2">
            <a:extLst>
              <a:ext uri="{FF2B5EF4-FFF2-40B4-BE49-F238E27FC236}">
                <a16:creationId xmlns:a16="http://schemas.microsoft.com/office/drawing/2014/main" id="{95D032F9-533B-2DB4-F2AF-59A4B9FA88B5}"/>
              </a:ext>
            </a:extLst>
          </p:cNvPr>
          <p:cNvSpPr txBox="1"/>
          <p:nvPr/>
        </p:nvSpPr>
        <p:spPr>
          <a:xfrm>
            <a:off x="644343" y="6423729"/>
            <a:ext cx="5799986" cy="400110"/>
          </a:xfrm>
          <a:prstGeom prst="rect">
            <a:avLst/>
          </a:prstGeom>
          <a:noFill/>
        </p:spPr>
        <p:txBody>
          <a:bodyPr wrap="none" rtlCol="0">
            <a:spAutoFit/>
          </a:bodyPr>
          <a:lstStyle/>
          <a:p>
            <a:r>
              <a:rPr lang="en-US" sz="2000" b="1" dirty="0">
                <a:solidFill>
                  <a:schemeClr val="tx2"/>
                </a:solidFill>
              </a:rPr>
              <a:t>Orphan Drug Designation: SBS and MVID, US and EU</a:t>
            </a:r>
          </a:p>
        </p:txBody>
      </p:sp>
    </p:spTree>
    <p:extLst>
      <p:ext uri="{BB962C8B-B14F-4D97-AF65-F5344CB8AC3E}">
        <p14:creationId xmlns:p14="http://schemas.microsoft.com/office/powerpoint/2010/main" val="369614554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3F0D0D2-736D-4294-B461-EAD0EE859506}"/>
              </a:ext>
            </a:extLst>
          </p:cNvPr>
          <p:cNvSpPr txBox="1"/>
          <p:nvPr/>
        </p:nvSpPr>
        <p:spPr>
          <a:xfrm>
            <a:off x="228600" y="141736"/>
            <a:ext cx="10515600"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r>
              <a:rPr lang="en-US" sz="2800" dirty="0">
                <a:latin typeface="Calibri" panose="020F0502020204030204" pitchFamily="34" charset="0"/>
                <a:cs typeface="Calibri" panose="020F0502020204030204" pitchFamily="34" charset="0"/>
              </a:rPr>
              <a:t>Short Bowel Syndrome – Loss of Bowel with Quality-of-Life Changes </a:t>
            </a:r>
          </a:p>
        </p:txBody>
      </p:sp>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18</a:t>
            </a:fld>
            <a:endParaRPr lang="en-US" sz="1400"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FB37320-E9D8-429D-95BC-709599DB1811}"/>
              </a:ext>
            </a:extLst>
          </p:cNvPr>
          <p:cNvSpPr/>
          <p:nvPr/>
        </p:nvSpPr>
        <p:spPr>
          <a:xfrm>
            <a:off x="4313987" y="5175706"/>
            <a:ext cx="228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Diagram&#10;&#10;Description automatically generated">
            <a:extLst>
              <a:ext uri="{FF2B5EF4-FFF2-40B4-BE49-F238E27FC236}">
                <a16:creationId xmlns:a16="http://schemas.microsoft.com/office/drawing/2014/main" id="{F0459280-DC8B-5A6E-2E66-93EAA7B014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890" r="1777" b="14858"/>
          <a:stretch/>
        </p:blipFill>
        <p:spPr>
          <a:xfrm>
            <a:off x="276278" y="2655956"/>
            <a:ext cx="6103257" cy="3495331"/>
          </a:xfrm>
          <a:prstGeom prst="rect">
            <a:avLst/>
          </a:prstGeom>
        </p:spPr>
      </p:pic>
      <p:sp>
        <p:nvSpPr>
          <p:cNvPr id="7" name="object 6">
            <a:extLst>
              <a:ext uri="{FF2B5EF4-FFF2-40B4-BE49-F238E27FC236}">
                <a16:creationId xmlns:a16="http://schemas.microsoft.com/office/drawing/2014/main" id="{26F2C2D2-E789-4FE7-D318-F1446E949C64}"/>
              </a:ext>
            </a:extLst>
          </p:cNvPr>
          <p:cNvSpPr txBox="1"/>
          <p:nvPr/>
        </p:nvSpPr>
        <p:spPr>
          <a:xfrm>
            <a:off x="83582" y="580928"/>
            <a:ext cx="9365218" cy="2182905"/>
          </a:xfrm>
          <a:prstGeom prst="rect">
            <a:avLst/>
          </a:prstGeom>
        </p:spPr>
        <p:txBody>
          <a:bodyPr vert="horz" wrap="square" lIns="0" tIns="12700" rIns="0" bIns="0" rtlCol="0">
            <a:spAutoFit/>
          </a:bodyPr>
          <a:lstStyle/>
          <a:p>
            <a:pPr marL="61912" marR="87626" lvl="1">
              <a:lnSpc>
                <a:spcPts val="2000"/>
              </a:lnSpc>
              <a:defRPr/>
            </a:pPr>
            <a:endParaRPr lang="en-US" b="1" spc="-5" dirty="0">
              <a:latin typeface="Calibri" panose="020F0502020204030204" pitchFamily="34" charset="0"/>
              <a:cs typeface="Calibri" panose="020F0502020204030204" pitchFamily="34" charset="0"/>
            </a:endParaRPr>
          </a:p>
          <a:p>
            <a:pPr marL="346075" marR="87626" lvl="1" indent="-173038">
              <a:lnSpc>
                <a:spcPts val="2000"/>
              </a:lnSpc>
              <a:buFont typeface="Arial" panose="020B0604020202020204" pitchFamily="34" charset="0"/>
              <a:buChar char="•"/>
              <a:defRPr/>
            </a:pPr>
            <a:r>
              <a:rPr lang="en-US" sz="1600" b="1" dirty="0">
                <a:latin typeface="Bw Quinta Pro Black"/>
              </a:rPr>
              <a:t>SBS</a:t>
            </a:r>
            <a:r>
              <a:rPr lang="en-US" sz="1600" dirty="0">
                <a:latin typeface="Bw Quinta Pro Black"/>
              </a:rPr>
              <a:t>: Catastrophic loss of bowel often due to surgical resection of diseased or necrotic bowel (normal 15-25 feet to 5 or less feet) in adults/children (also may be congenital in children).</a:t>
            </a:r>
          </a:p>
          <a:p>
            <a:pPr marL="347662" marR="87626" lvl="1" indent="-285750">
              <a:lnSpc>
                <a:spcPts val="1000"/>
              </a:lnSpc>
              <a:buFont typeface="Arial" panose="020B0604020202020204" pitchFamily="34" charset="0"/>
              <a:buChar char="•"/>
              <a:defRPr/>
            </a:pPr>
            <a:endParaRPr lang="en-US" sz="1600" dirty="0">
              <a:latin typeface="Bw Quinta Pro Black"/>
            </a:endParaRPr>
          </a:p>
          <a:p>
            <a:pPr marL="346075" marR="87626" lvl="1" indent="-173038">
              <a:lnSpc>
                <a:spcPts val="2000"/>
              </a:lnSpc>
              <a:buFont typeface="Arial" panose="020B0604020202020204" pitchFamily="34" charset="0"/>
              <a:buChar char="•"/>
              <a:defRPr/>
            </a:pPr>
            <a:r>
              <a:rPr lang="en-US" sz="1600" b="1" dirty="0">
                <a:latin typeface="Bw Quinta Pro Black"/>
              </a:rPr>
              <a:t>SBS with Intestinal Failure (SBS-IF)</a:t>
            </a:r>
            <a:r>
              <a:rPr lang="en-US" sz="1600" dirty="0">
                <a:latin typeface="Bw Quinta Pro Black"/>
              </a:rPr>
              <a:t>: A condition in which your body is unable to absorb enough nutrients from the foods you eat because you do not have enough small intestine. Patients suffer from malnutrition, dehydration, imbalances of fluids and salts, excessive intestinal fluid output, and risk of organ failure.</a:t>
            </a:r>
          </a:p>
          <a:p>
            <a:pPr marL="804862" marR="87626" lvl="2" indent="-285750">
              <a:lnSpc>
                <a:spcPts val="2000"/>
              </a:lnSpc>
              <a:buFont typeface="Arial" panose="020B0604020202020204" pitchFamily="34" charset="0"/>
              <a:buChar char="•"/>
              <a:defRPr/>
            </a:pPr>
            <a:r>
              <a:rPr lang="en-US" sz="1600" dirty="0">
                <a:latin typeface="Bw Quinta Pro Black"/>
              </a:rPr>
              <a:t>Life-long parenteral nutrition (PN) may be required </a:t>
            </a:r>
          </a:p>
          <a:p>
            <a:pPr marL="804862" marR="87626" lvl="2" indent="-285750">
              <a:lnSpc>
                <a:spcPts val="2000"/>
              </a:lnSpc>
              <a:buFont typeface="Arial" panose="020B0604020202020204" pitchFamily="34" charset="0"/>
              <a:buChar char="•"/>
              <a:defRPr/>
            </a:pPr>
            <a:r>
              <a:rPr lang="en-US" sz="1600" dirty="0">
                <a:latin typeface="Bw Quinta Pro Black"/>
              </a:rPr>
              <a:t>No “standard of care” drug intervention</a:t>
            </a:r>
          </a:p>
        </p:txBody>
      </p:sp>
      <p:pic>
        <p:nvPicPr>
          <p:cNvPr id="9" name="Picture 2" descr="TPN In Backpack For Mobility">
            <a:extLst>
              <a:ext uri="{FF2B5EF4-FFF2-40B4-BE49-F238E27FC236}">
                <a16:creationId xmlns:a16="http://schemas.microsoft.com/office/drawing/2014/main" id="{918A50DD-CE2D-4D91-63A3-D58C329291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7305" y="2977116"/>
            <a:ext cx="3351398" cy="25135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48F2131-F605-3DE4-E021-05A0A4DC8B05}"/>
              </a:ext>
            </a:extLst>
          </p:cNvPr>
          <p:cNvSpPr>
            <a:spLocks noChangeArrowheads="1"/>
          </p:cNvSpPr>
          <p:nvPr/>
        </p:nvSpPr>
        <p:spPr bwMode="auto">
          <a:xfrm>
            <a:off x="8133051" y="5684888"/>
            <a:ext cx="3305653" cy="493831"/>
          </a:xfrm>
          <a:prstGeom prst="rect">
            <a:avLst/>
          </a:prstGeom>
          <a:noFill/>
          <a:ln w="9525">
            <a:noFill/>
            <a:miter lim="800000"/>
            <a:headEnd/>
            <a:tailEnd/>
          </a:ln>
        </p:spPr>
        <p:txBody>
          <a:bodyPr lIns="0" tIns="0" rIns="0" bIns="0">
            <a:prstTxWarp prst="textNoShape">
              <a:avLst/>
            </a:prstTxWarp>
          </a:bodyPr>
          <a:lstStyle/>
          <a:p>
            <a:pPr algn="ctr">
              <a:lnSpc>
                <a:spcPts val="1600"/>
              </a:lnSpc>
              <a:spcAft>
                <a:spcPts val="600"/>
              </a:spcAft>
              <a:buClr>
                <a:srgbClr val="80C41C"/>
              </a:buClr>
            </a:pPr>
            <a:r>
              <a:rPr lang="en-US" sz="1400" dirty="0">
                <a:solidFill>
                  <a:schemeClr val="tx2">
                    <a:lumMod val="75000"/>
                  </a:schemeClr>
                </a:solidFill>
                <a:latin typeface="Bw Quinta Pro Black"/>
              </a:rPr>
              <a:t>Parenteral nutrition backpack for patients with intestinal failure</a:t>
            </a:r>
            <a:endParaRPr lang="en-US" sz="1400" b="1" dirty="0">
              <a:solidFill>
                <a:schemeClr val="tx2">
                  <a:lumMod val="75000"/>
                </a:schemeClr>
              </a:solidFill>
              <a:latin typeface="Bw Quinta Pro Black"/>
            </a:endParaRPr>
          </a:p>
        </p:txBody>
      </p:sp>
    </p:spTree>
    <p:extLst>
      <p:ext uri="{BB962C8B-B14F-4D97-AF65-F5344CB8AC3E}">
        <p14:creationId xmlns:p14="http://schemas.microsoft.com/office/powerpoint/2010/main" val="117073090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EE4F3D-9678-1333-1FCB-6540C30C1B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76" b="8609"/>
          <a:stretch/>
        </p:blipFill>
        <p:spPr>
          <a:xfrm flipH="1">
            <a:off x="5469768" y="1735460"/>
            <a:ext cx="6742359" cy="4420792"/>
          </a:xfrm>
          <a:prstGeom prst="rect">
            <a:avLst/>
          </a:prstGeom>
        </p:spPr>
      </p:pic>
      <p:sp>
        <p:nvSpPr>
          <p:cNvPr id="34" name="Title 1">
            <a:extLst>
              <a:ext uri="{FF2B5EF4-FFF2-40B4-BE49-F238E27FC236}">
                <a16:creationId xmlns:a16="http://schemas.microsoft.com/office/drawing/2014/main" id="{23F0D0D2-736D-4294-B461-EAD0EE859506}"/>
              </a:ext>
            </a:extLst>
          </p:cNvPr>
          <p:cNvSpPr txBox="1"/>
          <p:nvPr/>
        </p:nvSpPr>
        <p:spPr>
          <a:xfrm>
            <a:off x="228600" y="141736"/>
            <a:ext cx="8686800"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r>
              <a:rPr lang="en-US" sz="2800" dirty="0">
                <a:latin typeface="Calibri" panose="020F0502020204030204" pitchFamily="34" charset="0"/>
                <a:cs typeface="Calibri" panose="020F0502020204030204" pitchFamily="34" charset="0"/>
              </a:rPr>
              <a:t>A Global Opportunity</a:t>
            </a:r>
          </a:p>
        </p:txBody>
      </p:sp>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19</a:t>
            </a:fld>
            <a:endParaRPr lang="en-US" sz="1400"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FB37320-E9D8-429D-95BC-709599DB1811}"/>
              </a:ext>
            </a:extLst>
          </p:cNvPr>
          <p:cNvSpPr/>
          <p:nvPr/>
        </p:nvSpPr>
        <p:spPr>
          <a:xfrm>
            <a:off x="4313987" y="5175706"/>
            <a:ext cx="228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C7AF4B0-E355-6D5B-3E41-A4D98D5E9180}"/>
              </a:ext>
            </a:extLst>
          </p:cNvPr>
          <p:cNvSpPr txBox="1"/>
          <p:nvPr/>
        </p:nvSpPr>
        <p:spPr>
          <a:xfrm>
            <a:off x="318973" y="949839"/>
            <a:ext cx="6198328" cy="4561762"/>
          </a:xfrm>
          <a:prstGeom prst="rect">
            <a:avLst/>
          </a:prstGeom>
          <a:noFill/>
        </p:spPr>
        <p:txBody>
          <a:bodyPr wrap="square" lIns="0" tIns="0" rIns="0" bIns="0" rtlCol="0">
            <a:spAutoFit/>
          </a:bodyPr>
          <a:lstStyle/>
          <a:p>
            <a:pPr marL="0" marR="87630" lvl="1">
              <a:lnSpc>
                <a:spcPts val="500"/>
              </a:lnSpc>
              <a:defRPr/>
            </a:pPr>
            <a:endParaRPr lang="en-US" sz="1600" spc="-5" dirty="0">
              <a:latin typeface="Calibri" panose="020F0502020204030204" pitchFamily="34" charset="0"/>
              <a:cs typeface="Calibri" panose="020F0502020204030204" pitchFamily="34" charset="0"/>
            </a:endParaRPr>
          </a:p>
          <a:p>
            <a:pPr marL="288925" marR="87626" lvl="1" indent="-227013">
              <a:lnSpc>
                <a:spcPts val="2200"/>
              </a:lnSpc>
              <a:buFont typeface="Wingdings" panose="05000000000000000000" pitchFamily="2" charset="2"/>
              <a:buChar char="Ø"/>
              <a:defRPr/>
            </a:pPr>
            <a:r>
              <a:rPr lang="en-US" sz="1600" dirty="0">
                <a:solidFill>
                  <a:srgbClr val="151E4D"/>
                </a:solidFill>
                <a:latin typeface="Bw Quinta Pro Black"/>
              </a:rPr>
              <a:t>SBS Patient Population​​:</a:t>
            </a:r>
          </a:p>
          <a:p>
            <a:pPr marL="457200" marR="87630" lvl="2" indent="-173038">
              <a:lnSpc>
                <a:spcPts val="2200"/>
              </a:lnSpc>
              <a:buFont typeface="Arial" panose="020B0604020202020204" pitchFamily="34" charset="0"/>
              <a:buChar char="•"/>
              <a:defRPr/>
            </a:pPr>
            <a:r>
              <a:rPr lang="en-US" sz="1600" dirty="0">
                <a:solidFill>
                  <a:srgbClr val="151E4D"/>
                </a:solidFill>
                <a:latin typeface="Bw Quinta Pro Black"/>
              </a:rPr>
              <a:t>~10,000 to 20,000 in US</a:t>
            </a:r>
          </a:p>
          <a:p>
            <a:pPr marL="457200" marR="87630" lvl="2" indent="-173038">
              <a:lnSpc>
                <a:spcPts val="2200"/>
              </a:lnSpc>
              <a:buFont typeface="Arial" panose="020B0604020202020204" pitchFamily="34" charset="0"/>
              <a:buChar char="•"/>
              <a:defRPr/>
            </a:pPr>
            <a:r>
              <a:rPr lang="en-US" sz="1600" dirty="0">
                <a:solidFill>
                  <a:srgbClr val="151E4D"/>
                </a:solidFill>
                <a:latin typeface="Bw Quinta Pro Black"/>
              </a:rPr>
              <a:t>~10,000 to 20,000 in Europe</a:t>
            </a:r>
          </a:p>
          <a:p>
            <a:pPr marL="112712" marR="87630" lvl="1" indent="-285750">
              <a:lnSpc>
                <a:spcPts val="2200"/>
              </a:lnSpc>
              <a:buFont typeface="Wingdings" panose="05000000000000000000" pitchFamily="2" charset="2"/>
              <a:buChar char="Ø"/>
              <a:defRPr/>
            </a:pPr>
            <a:r>
              <a:rPr lang="en-US" sz="1600" dirty="0">
                <a:solidFill>
                  <a:srgbClr val="151E4D"/>
                </a:solidFill>
                <a:latin typeface="Bw Quinta Pro Black"/>
              </a:rPr>
              <a:t>Despite limited treatment options, the global SBS market exceeded     </a:t>
            </a:r>
          </a:p>
          <a:p>
            <a:pPr marL="0" marR="87630" lvl="1">
              <a:lnSpc>
                <a:spcPts val="2200"/>
              </a:lnSpc>
              <a:defRPr/>
            </a:pPr>
            <a:r>
              <a:rPr lang="en-US" sz="1600" dirty="0">
                <a:solidFill>
                  <a:srgbClr val="151E4D"/>
                </a:solidFill>
                <a:latin typeface="Bw Quinta Pro Black"/>
              </a:rPr>
              <a:t>       $568 million in 2019 and is expected to reach </a:t>
            </a:r>
            <a:r>
              <a:rPr lang="en-US" sz="1600" b="1" dirty="0">
                <a:solidFill>
                  <a:srgbClr val="151E4D"/>
                </a:solidFill>
                <a:latin typeface="Bw Quinta Pro Black"/>
              </a:rPr>
              <a:t>$4.6 billion by 2027</a:t>
            </a:r>
            <a:r>
              <a:rPr lang="en-US" sz="1600" baseline="30000" dirty="0">
                <a:solidFill>
                  <a:srgbClr val="151E4D"/>
                </a:solidFill>
                <a:latin typeface="Bw Quinta Pro Black"/>
              </a:rPr>
              <a:t>1</a:t>
            </a:r>
          </a:p>
          <a:p>
            <a:pPr marL="284163" marR="87630" lvl="1" indent="-173038">
              <a:lnSpc>
                <a:spcPts val="2200"/>
              </a:lnSpc>
              <a:buFont typeface="Arial" panose="020B0604020202020204" pitchFamily="34" charset="0"/>
              <a:buChar char="•"/>
              <a:defRPr/>
            </a:pPr>
            <a:r>
              <a:rPr lang="en-US" sz="1600" dirty="0">
                <a:solidFill>
                  <a:srgbClr val="151E4D"/>
                </a:solidFill>
                <a:latin typeface="Bw Quinta Pro Black"/>
              </a:rPr>
              <a:t>Gattex (teduglutide; growth hormone):</a:t>
            </a:r>
          </a:p>
          <a:p>
            <a:pPr marL="741363" marR="87630" lvl="2" indent="-173038">
              <a:lnSpc>
                <a:spcPts val="2200"/>
              </a:lnSpc>
              <a:buFont typeface="Arial" panose="020B0604020202020204" pitchFamily="34" charset="0"/>
              <a:buChar char="•"/>
              <a:defRPr/>
            </a:pPr>
            <a:r>
              <a:rPr lang="en-US" sz="1600" dirty="0">
                <a:solidFill>
                  <a:srgbClr val="151E4D"/>
                </a:solidFill>
                <a:latin typeface="Bw Quinta Pro Black"/>
              </a:rPr>
              <a:t>Estimated share of US market: ~1-2%</a:t>
            </a:r>
            <a:r>
              <a:rPr lang="en-US" sz="1600" baseline="30000" dirty="0">
                <a:solidFill>
                  <a:srgbClr val="151E4D"/>
                </a:solidFill>
                <a:latin typeface="Bw Quinta Pro Black"/>
              </a:rPr>
              <a:t>3</a:t>
            </a:r>
            <a:endParaRPr lang="en-US" sz="1600" dirty="0">
              <a:solidFill>
                <a:srgbClr val="151E4D"/>
              </a:solidFill>
              <a:latin typeface="Bw Quinta Pro Black"/>
            </a:endParaRPr>
          </a:p>
          <a:p>
            <a:pPr marL="741363" marR="87630" lvl="2" indent="-173038">
              <a:lnSpc>
                <a:spcPts val="2200"/>
              </a:lnSpc>
              <a:buFont typeface="Arial" panose="020B0604020202020204" pitchFamily="34" charset="0"/>
              <a:buChar char="•"/>
              <a:defRPr/>
            </a:pPr>
            <a:r>
              <a:rPr lang="en-US" sz="1600" dirty="0">
                <a:solidFill>
                  <a:srgbClr val="151E4D"/>
                </a:solidFill>
                <a:latin typeface="Bw Quinta Pro Black"/>
              </a:rPr>
              <a:t>Annual cost in US: ~$485,400</a:t>
            </a:r>
            <a:r>
              <a:rPr lang="en-US" sz="1600" baseline="30000" dirty="0">
                <a:solidFill>
                  <a:srgbClr val="151E4D"/>
                </a:solidFill>
                <a:latin typeface="Bw Quinta Pro Black"/>
              </a:rPr>
              <a:t>4</a:t>
            </a:r>
            <a:endParaRPr lang="en-US" sz="1600" dirty="0">
              <a:solidFill>
                <a:srgbClr val="151E4D"/>
              </a:solidFill>
              <a:latin typeface="Bw Quinta Pro Black"/>
            </a:endParaRPr>
          </a:p>
          <a:p>
            <a:pPr marL="741363" marR="87630" lvl="2" indent="-173038">
              <a:lnSpc>
                <a:spcPts val="2200"/>
              </a:lnSpc>
              <a:buFont typeface="Arial" panose="020B0604020202020204" pitchFamily="34" charset="0"/>
              <a:buChar char="•"/>
              <a:defRPr/>
            </a:pPr>
            <a:r>
              <a:rPr lang="en-US" sz="1600" dirty="0">
                <a:solidFill>
                  <a:srgbClr val="151E4D"/>
                </a:solidFill>
                <a:latin typeface="Bw Quinta Pro Black"/>
              </a:rPr>
              <a:t>Multiple biosimilars in development by other companies</a:t>
            </a:r>
          </a:p>
          <a:p>
            <a:pPr marL="741363" marR="87630" lvl="2" indent="-173038">
              <a:lnSpc>
                <a:spcPts val="2200"/>
              </a:lnSpc>
              <a:buFont typeface="Arial" panose="020B0604020202020204" pitchFamily="34" charset="0"/>
              <a:buChar char="•"/>
              <a:defRPr/>
            </a:pPr>
            <a:r>
              <a:rPr lang="en-US" sz="1600" dirty="0">
                <a:highlight>
                  <a:srgbClr val="00FFFF"/>
                </a:highlight>
                <a:latin typeface="Bw Quinta Pro Black"/>
              </a:rPr>
              <a:t>“</a:t>
            </a:r>
            <a:r>
              <a:rPr lang="en-US" sz="1400" b="1" dirty="0" err="1">
                <a:highlight>
                  <a:srgbClr val="00FFFF"/>
                </a:highlight>
                <a:latin typeface="Roboto" panose="02000000000000000000" pitchFamily="2" charset="0"/>
              </a:rPr>
              <a:t>Gattex</a:t>
            </a:r>
            <a:r>
              <a:rPr lang="en-US" sz="1400" b="1" dirty="0">
                <a:highlight>
                  <a:srgbClr val="00FFFF"/>
                </a:highlight>
                <a:latin typeface="Roboto" panose="02000000000000000000" pitchFamily="2" charset="0"/>
              </a:rPr>
              <a:t> </a:t>
            </a:r>
            <a:r>
              <a:rPr lang="en-US" sz="1400" b="0" i="0" dirty="0">
                <a:effectLst/>
                <a:highlight>
                  <a:srgbClr val="00FFFF"/>
                </a:highlight>
                <a:latin typeface="Roboto" panose="02000000000000000000" pitchFamily="2" charset="0"/>
              </a:rPr>
              <a:t>can make abnormal cells that are already in your body grow faster. There is an increased risk that abnormal cells could become </a:t>
            </a:r>
            <a:r>
              <a:rPr lang="en-US" sz="1400" b="1" i="0" dirty="0">
                <a:effectLst/>
                <a:highlight>
                  <a:srgbClr val="00FFFF"/>
                </a:highlight>
                <a:latin typeface="Roboto" panose="02000000000000000000" pitchFamily="2" charset="0"/>
              </a:rPr>
              <a:t>cancer</a:t>
            </a:r>
            <a:r>
              <a:rPr lang="en-US" sz="1400" i="0" dirty="0">
                <a:effectLst/>
                <a:highlight>
                  <a:srgbClr val="00FFFF"/>
                </a:highlight>
                <a:latin typeface="Roboto" panose="02000000000000000000" pitchFamily="2" charset="0"/>
              </a:rPr>
              <a:t>.”</a:t>
            </a:r>
            <a:endParaRPr lang="en-US" sz="1400" dirty="0">
              <a:highlight>
                <a:srgbClr val="00FFFF"/>
              </a:highlight>
              <a:latin typeface="Bw Quinta Pro Black"/>
            </a:endParaRPr>
          </a:p>
          <a:p>
            <a:pPr marL="284163" marR="87630" lvl="1" indent="-173038">
              <a:lnSpc>
                <a:spcPts val="2200"/>
              </a:lnSpc>
              <a:buFont typeface="Arial" panose="020B0604020202020204" pitchFamily="34" charset="0"/>
              <a:buChar char="•"/>
              <a:defRPr/>
            </a:pPr>
            <a:r>
              <a:rPr lang="en-US" sz="1600" dirty="0">
                <a:solidFill>
                  <a:srgbClr val="151E4D"/>
                </a:solidFill>
                <a:latin typeface="Bw Quinta Pro Black"/>
              </a:rPr>
              <a:t>Non-hospitalized parenteral nutrition in the US is approximately $150,000 per year</a:t>
            </a:r>
            <a:r>
              <a:rPr lang="en-US" sz="1600" baseline="30000" dirty="0">
                <a:solidFill>
                  <a:srgbClr val="151E4D"/>
                </a:solidFill>
                <a:latin typeface="Bw Quinta Pro Black"/>
              </a:rPr>
              <a:t>5</a:t>
            </a:r>
          </a:p>
          <a:p>
            <a:pPr marL="284163" marR="87630" lvl="1" indent="-173038">
              <a:lnSpc>
                <a:spcPts val="2200"/>
              </a:lnSpc>
              <a:buFont typeface="Arial" panose="020B0604020202020204" pitchFamily="34" charset="0"/>
              <a:buChar char="•"/>
              <a:defRPr/>
            </a:pPr>
            <a:r>
              <a:rPr lang="en-US" sz="1600" dirty="0">
                <a:solidFill>
                  <a:srgbClr val="151E4D"/>
                </a:solidFill>
                <a:latin typeface="Bw Quinta Pro Black"/>
              </a:rPr>
              <a:t>Frequent hospitalizations for infections</a:t>
            </a:r>
          </a:p>
          <a:p>
            <a:pPr marL="284163" marR="87630" lvl="1" indent="-173038">
              <a:lnSpc>
                <a:spcPts val="2200"/>
              </a:lnSpc>
              <a:buFont typeface="Arial" panose="020B0604020202020204" pitchFamily="34" charset="0"/>
              <a:buChar char="•"/>
              <a:defRPr/>
            </a:pPr>
            <a:endParaRPr lang="en-US" sz="1600" dirty="0">
              <a:solidFill>
                <a:srgbClr val="151E4D"/>
              </a:solidFill>
              <a:latin typeface="Bw Quinta Pro Black"/>
            </a:endParaRPr>
          </a:p>
        </p:txBody>
      </p:sp>
      <p:sp>
        <p:nvSpPr>
          <p:cNvPr id="6" name="object 6">
            <a:extLst>
              <a:ext uri="{FF2B5EF4-FFF2-40B4-BE49-F238E27FC236}">
                <a16:creationId xmlns:a16="http://schemas.microsoft.com/office/drawing/2014/main" id="{B139D9F7-A72F-51AF-AF53-E2AE8B70E77B}"/>
              </a:ext>
            </a:extLst>
          </p:cNvPr>
          <p:cNvSpPr txBox="1"/>
          <p:nvPr/>
        </p:nvSpPr>
        <p:spPr>
          <a:xfrm>
            <a:off x="326782" y="5505906"/>
            <a:ext cx="5782181" cy="980847"/>
          </a:xfrm>
          <a:prstGeom prst="rect">
            <a:avLst/>
          </a:prstGeom>
        </p:spPr>
        <p:txBody>
          <a:bodyPr vert="horz" wrap="square" lIns="0" tIns="0" rIns="0" bIns="0" rtlCol="0">
            <a:noAutofit/>
          </a:bodyPr>
          <a:lstStyle/>
          <a:p>
            <a:pPr marL="0" marR="0">
              <a:lnSpc>
                <a:spcPts val="800"/>
              </a:lnSpc>
            </a:pPr>
            <a:r>
              <a:rPr lang="en-US" sz="800" baseline="30000" dirty="0">
                <a:ea typeface="Calibri" panose="020F0502020204030204" pitchFamily="34" charset="0"/>
                <a:cs typeface="Times New Roman" panose="02020603050405020304" pitchFamily="18" charset="0"/>
              </a:rPr>
              <a:t>1</a:t>
            </a:r>
            <a:r>
              <a:rPr lang="en-US" sz="800" baseline="30000" dirty="0">
                <a:effectLst/>
                <a:ea typeface="Calibri" panose="020F0502020204030204" pitchFamily="34" charset="0"/>
                <a:cs typeface="Times New Roman" panose="02020603050405020304" pitchFamily="18" charset="0"/>
              </a:rPr>
              <a:t> </a:t>
            </a:r>
            <a:r>
              <a:rPr lang="en-US" sz="800" dirty="0">
                <a:effectLst/>
                <a:ea typeface="Calibri" panose="020F0502020204030204" pitchFamily="34" charset="0"/>
                <a:cs typeface="Times New Roman" panose="02020603050405020304" pitchFamily="18" charset="0"/>
              </a:rPr>
              <a:t>https://www.mynewsdesk.com/us/medical-technology-news/pressreleases/short-bowel-syndrome-market-global-industry-analysis-size-share-trends-revenue-forecast-2020-to-2027-3069433</a:t>
            </a:r>
          </a:p>
          <a:p>
            <a:pPr marL="0" marR="0">
              <a:lnSpc>
                <a:spcPts val="800"/>
              </a:lnSpc>
            </a:pPr>
            <a:r>
              <a:rPr lang="en-US" sz="800" baseline="30000" dirty="0">
                <a:effectLst/>
                <a:ea typeface="Calibri" panose="020F0502020204030204" pitchFamily="34" charset="0"/>
                <a:cs typeface="Times New Roman" panose="02020603050405020304" pitchFamily="18" charset="0"/>
              </a:rPr>
              <a:t>2 </a:t>
            </a:r>
            <a:r>
              <a:rPr lang="en-US" sz="800" dirty="0">
                <a:effectLst/>
                <a:ea typeface="Calibri" panose="020F0502020204030204" pitchFamily="34" charset="0"/>
                <a:cs typeface="Times New Roman" panose="02020603050405020304" pitchFamily="18" charset="0"/>
              </a:rPr>
              <a:t>Jaguar estimate based on projected Gattex 2020 revenue of 554.9M USD (based on Takeda financial reports) divided by annual per-patient expenditure for Gattex of $376.2K in 2016 (figure sourced from https://www.ahip.org/documents/HighPriceDrugsReport.pdf)</a:t>
            </a:r>
          </a:p>
          <a:p>
            <a:pPr marL="0" marR="0">
              <a:lnSpc>
                <a:spcPts val="800"/>
              </a:lnSpc>
            </a:pPr>
            <a:r>
              <a:rPr lang="en-US" sz="800" baseline="30000" dirty="0">
                <a:effectLst/>
                <a:ea typeface="Calibri" panose="020F0502020204030204" pitchFamily="34" charset="0"/>
                <a:cs typeface="Times New Roman" panose="02020603050405020304" pitchFamily="18" charset="0"/>
              </a:rPr>
              <a:t>3 </a:t>
            </a:r>
            <a:r>
              <a:rPr lang="en-US" sz="800" dirty="0">
                <a:effectLst/>
                <a:ea typeface="Calibri" panose="020F0502020204030204" pitchFamily="34" charset="0"/>
                <a:cs typeface="Times New Roman" panose="02020603050405020304" pitchFamily="18" charset="0"/>
              </a:rPr>
              <a:t>Jaguar estimate based on an estimated US SBS population of 10,000-20,000 people (</a:t>
            </a:r>
            <a:r>
              <a:rPr lang="en-US" sz="800" dirty="0">
                <a:latin typeface="Calibri" panose="020F0502020204030204" pitchFamily="34" charset="0"/>
                <a:cs typeface="Calibri" panose="020F0502020204030204" pitchFamily="34" charset="0"/>
              </a:rPr>
              <a:t>www.crohnscolitisfoundation.org/sites/default/files/legacy/assets/pdfs/short-bowel-disease-crohns.pdf)</a:t>
            </a:r>
            <a:r>
              <a:rPr lang="en-US" sz="800" dirty="0">
                <a:effectLst/>
                <a:ea typeface="Calibri" panose="020F0502020204030204" pitchFamily="34" charset="0"/>
                <a:cs typeface="Times New Roman" panose="02020603050405020304" pitchFamily="18" charset="0"/>
              </a:rPr>
              <a:t> </a:t>
            </a:r>
          </a:p>
          <a:p>
            <a:pPr marL="0" marR="0">
              <a:lnSpc>
                <a:spcPts val="800"/>
              </a:lnSpc>
            </a:pPr>
            <a:r>
              <a:rPr lang="en-US" sz="800" baseline="30000" dirty="0">
                <a:ea typeface="Calibri" panose="020F0502020204030204" pitchFamily="34" charset="0"/>
                <a:cs typeface="Times New Roman" panose="02020603050405020304" pitchFamily="18" charset="0"/>
              </a:rPr>
              <a:t>4</a:t>
            </a:r>
            <a:r>
              <a:rPr lang="en-US" sz="800" baseline="30000" dirty="0">
                <a:effectLst/>
                <a:ea typeface="Calibri" panose="020F0502020204030204" pitchFamily="34" charset="0"/>
                <a:cs typeface="Times New Roman" panose="02020603050405020304" pitchFamily="18" charset="0"/>
              </a:rPr>
              <a:t> </a:t>
            </a:r>
            <a:r>
              <a:rPr lang="en-US" sz="800" dirty="0">
                <a:effectLst/>
                <a:ea typeface="Calibri" panose="020F0502020204030204" pitchFamily="34" charset="0"/>
                <a:cs typeface="Times New Roman" panose="02020603050405020304" pitchFamily="18" charset="0"/>
              </a:rPr>
              <a:t>10 priciest drugs in America (https://www.benefitspro.com/2020/08/24/10-priciest-drugs-in-america/?slreturn=20221021163553)</a:t>
            </a:r>
          </a:p>
          <a:p>
            <a:pPr marL="0" marR="0">
              <a:lnSpc>
                <a:spcPts val="800"/>
              </a:lnSpc>
            </a:pPr>
            <a:r>
              <a:rPr lang="en-US" sz="800" baseline="30000" dirty="0">
                <a:effectLst/>
                <a:ea typeface="Calibri" panose="020F0502020204030204" pitchFamily="34" charset="0"/>
                <a:cs typeface="Times New Roman" panose="02020603050405020304" pitchFamily="18" charset="0"/>
              </a:rPr>
              <a:t>5 </a:t>
            </a:r>
            <a:r>
              <a:rPr lang="en-US" sz="800" dirty="0">
                <a:effectLst/>
                <a:ea typeface="Calibri" panose="020F0502020204030204" pitchFamily="34" charset="0"/>
                <a:cs typeface="Times New Roman" panose="02020603050405020304" pitchFamily="18" charset="0"/>
              </a:rPr>
              <a:t>https://nutritionequity.org/wp-content/uploads/2018/05/mnea-factsheet-sbs.pdf</a:t>
            </a:r>
          </a:p>
        </p:txBody>
      </p:sp>
    </p:spTree>
    <p:extLst>
      <p:ext uri="{BB962C8B-B14F-4D97-AF65-F5344CB8AC3E}">
        <p14:creationId xmlns:p14="http://schemas.microsoft.com/office/powerpoint/2010/main" val="286715458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p:nvPr/>
        </p:nvSpPr>
        <p:spPr>
          <a:xfrm>
            <a:off x="228600" y="-46641"/>
            <a:ext cx="8686800" cy="762000"/>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r>
              <a:rPr lang="en-US" sz="2800" dirty="0">
                <a:latin typeface="Calibri" panose="020F0502020204030204" pitchFamily="34" charset="0"/>
                <a:cs typeface="Calibri" panose="020F0502020204030204" pitchFamily="34" charset="0"/>
              </a:rPr>
              <a:t>Forward-Looking Statements</a:t>
            </a:r>
          </a:p>
        </p:txBody>
      </p:sp>
      <p:sp>
        <p:nvSpPr>
          <p:cNvPr id="7" name="object 10">
            <a:extLst>
              <a:ext uri="{FF2B5EF4-FFF2-40B4-BE49-F238E27FC236}">
                <a16:creationId xmlns:a16="http://schemas.microsoft.com/office/drawing/2014/main" id="{B83E6F15-9D76-4EFA-A38F-9A1BDFE598CC}"/>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rPr>
              <a:pPr marL="25400">
                <a:spcBef>
                  <a:spcPts val="15"/>
                </a:spcBef>
                <a:defRPr/>
              </a:pPr>
              <a:t>2</a:t>
            </a:fld>
            <a:endParaRPr lang="en-US" sz="1400" dirty="0">
              <a:solidFill>
                <a:prstClr val="black"/>
              </a:solidFill>
              <a:latin typeface="Calibri" panose="020F0502020204030204" pitchFamily="34" charset="0"/>
            </a:endParaRPr>
          </a:p>
        </p:txBody>
      </p:sp>
      <p:sp>
        <p:nvSpPr>
          <p:cNvPr id="4" name="Content Placeholder 5">
            <a:extLst>
              <a:ext uri="{FF2B5EF4-FFF2-40B4-BE49-F238E27FC236}">
                <a16:creationId xmlns:a16="http://schemas.microsoft.com/office/drawing/2014/main" id="{55BEE406-0B37-F0E6-15B2-22D574B74D80}"/>
              </a:ext>
            </a:extLst>
          </p:cNvPr>
          <p:cNvSpPr txBox="1"/>
          <p:nvPr/>
        </p:nvSpPr>
        <p:spPr>
          <a:xfrm>
            <a:off x="217712" y="868680"/>
            <a:ext cx="11669488" cy="5227319"/>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ts val="1600"/>
              </a:lnSpc>
              <a:spcBef>
                <a:spcPct val="0"/>
              </a:spcBef>
              <a:buNone/>
            </a:pPr>
            <a:r>
              <a:rPr lang="en-US" sz="1400" dirty="0">
                <a:latin typeface="Calibri" panose="020F0502020204030204" pitchFamily="34" charset="0"/>
              </a:rPr>
              <a:t>This presentation contains forward-looking statements. All statements other than statements of historical facts contained in this presentation, including statements regarding plans by Jaguar Health, Inc. (“Jaguar” or the “Company”) and Napo Therapeutics (formerly known as “Napo EU”) to develop and commercialize crofelemer in Europe for HIV-related diarrhea, short bowel syndrome, congenital diarrheal disorders, and other indications, expectations related to the timing of the commercial launch of products in any market, the expectation that Magdalena Biosciences will leverage Jaguar’s proprietary medicinal plant library and Filament Health’s proprietary drug development technology, the expectation that US$1,000,000 will be invested in Magdalena Biosciences by One Small Planet, the expectation that Magdalena Biosciences may develop a potential plant-based alternative drug for adult ADHD or other indications that is both safe and efficacious, Jaguar’s plans to pursue additional business development deals, plans to expand the geography for commercialization of crofelemer, statements related to the powder formulation of crofelemer, related to NP-300, the timing of the initiation, completion, results, and publication  of Phase 2 studies, Phase 3 studies, proof-of-concept studies, field studies, investigator-initiated trials, sponsored studies, and other studies, statements about possible eligibility for, and possible participation in, revenue generating early access programs, statements about the planned submission of Investigational New Drug (IND) applications to FDA, statements about plans to pursue a Priority Review Voucher (PRV), statements about the possible future market size/potential of indications, and expected milestones appearing on the list of “Upcoming Milestones”, are forward-looking statements. These statements involve known and unknown risks, uncertainties and other important factors that may cause our actual results, performance or achievements to be materially different from any future results, performance or achievements expressed or implied by the forward-looking statements. In some cases, you can identify forward-looking statements by terms such as “may,” “will,” “should,” “expect,” “plan,” “aim,” “anticipate,” “could,” “intend,” “target,” “project,” “contemplate,” “believe,” “estimate,” “predict,” “potential” or “continue” or the negative of these terms or other similar expressions. The forward-looking statements in this presentation are only predictions. We have based these forward-looking statements largely on our current expectations and projections about future events and financial trends that we believe may affect our business, financial condition and results of operations. These forward-looking statements speak only as of the date of this presentation and are subject to a number of risks, uncertainties and assumptions, some of which cannot be predicted or quantified and some of which are beyond our control. Please see the risk factors identified in our Annual Report on Form 10-K and our other filings with the SEC. The events and circumstances reflected in our forward-looking statements may not be achieved or occur and actual results could differ materially from those projected in the forward-looking statements. Readers are also advised that our projected sales do not take into account the royalties and other payments we will need to make to our licensors and strategic partners. Moreover, we operate in a dynamic industry and economy. New risk factors and uncertainties may emerge from time to time, and it is not possible for management to predict all risk factors and uncertainties that we may face. Except as required by applicable law, we do not plan to publicly update or revise any forward-looking statements contained herein, whether as a result of any new information, future events, changed circumstances or otherwise.</a:t>
            </a:r>
          </a:p>
        </p:txBody>
      </p:sp>
      <p:sp>
        <p:nvSpPr>
          <p:cNvPr id="11" name="TextBox 10">
            <a:extLst>
              <a:ext uri="{FF2B5EF4-FFF2-40B4-BE49-F238E27FC236}">
                <a16:creationId xmlns:a16="http://schemas.microsoft.com/office/drawing/2014/main" id="{7A32025E-FD22-2527-5E84-7085CA9AC4DB}"/>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Tree>
    <p:extLst>
      <p:ext uri="{BB962C8B-B14F-4D97-AF65-F5344CB8AC3E}">
        <p14:creationId xmlns:p14="http://schemas.microsoft.com/office/powerpoint/2010/main" val="30790074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3F0D0D2-736D-4294-B461-EAD0EE859506}"/>
              </a:ext>
            </a:extLst>
          </p:cNvPr>
          <p:cNvSpPr txBox="1"/>
          <p:nvPr/>
        </p:nvSpPr>
        <p:spPr>
          <a:xfrm>
            <a:off x="228600" y="173635"/>
            <a:ext cx="11506200"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a:lnSpc>
                <a:spcPts val="2700"/>
              </a:lnSpc>
            </a:pPr>
            <a:r>
              <a:rPr lang="en-US" sz="2800" dirty="0">
                <a:latin typeface="Calibri" panose="020F0502020204030204" pitchFamily="34" charset="0"/>
                <a:cs typeface="Calibri" panose="020F0502020204030204" pitchFamily="34" charset="0"/>
              </a:rPr>
              <a:t>Proposed Treatment Pathway: </a:t>
            </a:r>
            <a:r>
              <a:rPr lang="en-US" sz="2800" b="0" dirty="0">
                <a:latin typeface="Calibri" panose="020F0502020204030204" pitchFamily="34" charset="0"/>
                <a:cs typeface="Calibri" panose="020F0502020204030204" pitchFamily="34" charset="0"/>
              </a:rPr>
              <a:t>Crofelemer May Reduce Need for Parenteral Nutrition in SBS-IF Patients</a:t>
            </a:r>
          </a:p>
        </p:txBody>
      </p:sp>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20</a:t>
            </a:fld>
            <a:endParaRPr lang="en-US" sz="1400"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FB37320-E9D8-429D-95BC-709599DB1811}"/>
              </a:ext>
            </a:extLst>
          </p:cNvPr>
          <p:cNvSpPr/>
          <p:nvPr/>
        </p:nvSpPr>
        <p:spPr>
          <a:xfrm>
            <a:off x="4313987" y="5175706"/>
            <a:ext cx="228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Arrow Connector 2">
            <a:extLst>
              <a:ext uri="{FF2B5EF4-FFF2-40B4-BE49-F238E27FC236}">
                <a16:creationId xmlns:a16="http://schemas.microsoft.com/office/drawing/2014/main" id="{EE118956-13C1-F2C8-529F-537E337FB7C3}"/>
              </a:ext>
            </a:extLst>
          </p:cNvPr>
          <p:cNvCxnSpPr>
            <a:cxnSpLocks/>
          </p:cNvCxnSpPr>
          <p:nvPr/>
        </p:nvCxnSpPr>
        <p:spPr>
          <a:xfrm>
            <a:off x="1898352" y="4015360"/>
            <a:ext cx="0" cy="2887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98B31D67-221D-286D-0789-86738AD4D060}"/>
              </a:ext>
            </a:extLst>
          </p:cNvPr>
          <p:cNvSpPr/>
          <p:nvPr/>
        </p:nvSpPr>
        <p:spPr>
          <a:xfrm>
            <a:off x="683388" y="2239446"/>
            <a:ext cx="3913862" cy="1759827"/>
          </a:xfrm>
          <a:prstGeom prst="roundRect">
            <a:avLst/>
          </a:prstGeom>
          <a:solidFill>
            <a:srgbClr val="DCE6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4D500B0-E1F3-485E-E069-1EFAA6136AC3}"/>
              </a:ext>
            </a:extLst>
          </p:cNvPr>
          <p:cNvSpPr txBox="1"/>
          <p:nvPr/>
        </p:nvSpPr>
        <p:spPr>
          <a:xfrm>
            <a:off x="903028" y="2301608"/>
            <a:ext cx="3694222" cy="1486561"/>
          </a:xfrm>
          <a:prstGeom prst="rect">
            <a:avLst/>
          </a:prstGeom>
          <a:noFill/>
        </p:spPr>
        <p:txBody>
          <a:bodyPr wrap="square" rtlCol="0">
            <a:spAutoFit/>
          </a:bodyPr>
          <a:lstStyle/>
          <a:p>
            <a:pPr>
              <a:lnSpc>
                <a:spcPts val="2160"/>
              </a:lnSpc>
            </a:pPr>
            <a:r>
              <a:rPr lang="en-US" b="1" dirty="0"/>
              <a:t>Nutritional support (delivery of nutrients, electrolytes and fluids):</a:t>
            </a:r>
          </a:p>
          <a:p>
            <a:pPr marL="115888" indent="-115888">
              <a:lnSpc>
                <a:spcPts val="2160"/>
              </a:lnSpc>
              <a:buFont typeface="Arial" panose="020B0604020202020204" pitchFamily="34" charset="0"/>
              <a:buChar char="•"/>
            </a:pPr>
            <a:r>
              <a:rPr lang="en-US" sz="1600" dirty="0"/>
              <a:t>Intravenous nutrition or home parenteral nutrition</a:t>
            </a:r>
          </a:p>
          <a:p>
            <a:pPr marL="115888" indent="-115888">
              <a:lnSpc>
                <a:spcPts val="2160"/>
              </a:lnSpc>
              <a:buFont typeface="Arial" panose="020B0604020202020204" pitchFamily="34" charset="0"/>
              <a:buChar char="•"/>
            </a:pPr>
            <a:r>
              <a:rPr lang="en-US" sz="1600" dirty="0">
                <a:solidFill>
                  <a:srgbClr val="376092"/>
                </a:solidFill>
              </a:rPr>
              <a:t>Enteral feeding tube (used infrequently)</a:t>
            </a:r>
          </a:p>
        </p:txBody>
      </p:sp>
      <p:sp>
        <p:nvSpPr>
          <p:cNvPr id="6" name="Rectangle: Rounded Corners 5">
            <a:extLst>
              <a:ext uri="{FF2B5EF4-FFF2-40B4-BE49-F238E27FC236}">
                <a16:creationId xmlns:a16="http://schemas.microsoft.com/office/drawing/2014/main" id="{4E024929-92F1-5AC7-4EC9-ABF31AFA5713}"/>
              </a:ext>
            </a:extLst>
          </p:cNvPr>
          <p:cNvSpPr/>
          <p:nvPr/>
        </p:nvSpPr>
        <p:spPr>
          <a:xfrm>
            <a:off x="688012" y="4292213"/>
            <a:ext cx="2581940" cy="921625"/>
          </a:xfrm>
          <a:prstGeom prst="roundRect">
            <a:avLst/>
          </a:prstGeom>
          <a:solidFill>
            <a:srgbClr val="DCE6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72C737-7F2C-E8A2-100E-2F05C6B93580}"/>
              </a:ext>
            </a:extLst>
          </p:cNvPr>
          <p:cNvSpPr txBox="1"/>
          <p:nvPr/>
        </p:nvSpPr>
        <p:spPr>
          <a:xfrm>
            <a:off x="737532" y="4382728"/>
            <a:ext cx="2525332" cy="788036"/>
          </a:xfrm>
          <a:prstGeom prst="rect">
            <a:avLst/>
          </a:prstGeom>
          <a:noFill/>
        </p:spPr>
        <p:txBody>
          <a:bodyPr wrap="square" rtlCol="0">
            <a:spAutoFit/>
          </a:bodyPr>
          <a:lstStyle/>
          <a:p>
            <a:pPr>
              <a:lnSpc>
                <a:spcPts val="1800"/>
              </a:lnSpc>
            </a:pPr>
            <a:r>
              <a:rPr lang="en-US" b="1" dirty="0"/>
              <a:t>Surgery </a:t>
            </a:r>
            <a:r>
              <a:rPr lang="en-US" dirty="0"/>
              <a:t>to reconstruct or lengthen the remaining parts of the bowel</a:t>
            </a:r>
            <a:endParaRPr lang="en-US" b="1" dirty="0"/>
          </a:p>
        </p:txBody>
      </p:sp>
      <p:sp>
        <p:nvSpPr>
          <p:cNvPr id="8" name="Rectangle: Rounded Corners 7">
            <a:extLst>
              <a:ext uri="{FF2B5EF4-FFF2-40B4-BE49-F238E27FC236}">
                <a16:creationId xmlns:a16="http://schemas.microsoft.com/office/drawing/2014/main" id="{000A2819-2F29-C165-96F4-A1179419C098}"/>
              </a:ext>
            </a:extLst>
          </p:cNvPr>
          <p:cNvSpPr/>
          <p:nvPr/>
        </p:nvSpPr>
        <p:spPr>
          <a:xfrm>
            <a:off x="3473740" y="4295891"/>
            <a:ext cx="2108793" cy="9216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9A7529A-01EF-DADA-9589-9D2C1A371080}"/>
              </a:ext>
            </a:extLst>
          </p:cNvPr>
          <p:cNvSpPr txBox="1"/>
          <p:nvPr/>
        </p:nvSpPr>
        <p:spPr>
          <a:xfrm>
            <a:off x="3499522" y="4503636"/>
            <a:ext cx="2097188" cy="534057"/>
          </a:xfrm>
          <a:prstGeom prst="rect">
            <a:avLst/>
          </a:prstGeom>
          <a:noFill/>
        </p:spPr>
        <p:txBody>
          <a:bodyPr wrap="square" rtlCol="0">
            <a:spAutoFit/>
          </a:bodyPr>
          <a:lstStyle/>
          <a:p>
            <a:pPr>
              <a:lnSpc>
                <a:spcPts val="1800"/>
              </a:lnSpc>
            </a:pPr>
            <a:r>
              <a:rPr lang="en-US" dirty="0"/>
              <a:t>Intestinal transplant</a:t>
            </a:r>
          </a:p>
          <a:p>
            <a:pPr>
              <a:lnSpc>
                <a:spcPts val="1700"/>
              </a:lnSpc>
            </a:pPr>
            <a:r>
              <a:rPr lang="en-US" sz="1400" dirty="0"/>
              <a:t>(in case of progression)</a:t>
            </a:r>
          </a:p>
        </p:txBody>
      </p:sp>
      <p:cxnSp>
        <p:nvCxnSpPr>
          <p:cNvPr id="10" name="Straight Arrow Connector 9">
            <a:extLst>
              <a:ext uri="{FF2B5EF4-FFF2-40B4-BE49-F238E27FC236}">
                <a16:creationId xmlns:a16="http://schemas.microsoft.com/office/drawing/2014/main" id="{1E0CD4B6-08DF-AA91-7BF4-71249409521D}"/>
              </a:ext>
            </a:extLst>
          </p:cNvPr>
          <p:cNvCxnSpPr>
            <a:cxnSpLocks/>
          </p:cNvCxnSpPr>
          <p:nvPr/>
        </p:nvCxnSpPr>
        <p:spPr>
          <a:xfrm>
            <a:off x="4212704" y="4021279"/>
            <a:ext cx="0" cy="2887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93D87E6-5296-152E-136C-3241BC68D954}"/>
              </a:ext>
            </a:extLst>
          </p:cNvPr>
          <p:cNvCxnSpPr/>
          <p:nvPr/>
        </p:nvCxnSpPr>
        <p:spPr>
          <a:xfrm>
            <a:off x="4614304" y="3112478"/>
            <a:ext cx="70273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4FC8D7C-B9B2-4E8A-BF5E-9C8CCDD64E6D}"/>
              </a:ext>
            </a:extLst>
          </p:cNvPr>
          <p:cNvSpPr txBox="1"/>
          <p:nvPr/>
        </p:nvSpPr>
        <p:spPr>
          <a:xfrm>
            <a:off x="5782190" y="3907434"/>
            <a:ext cx="2771955" cy="669414"/>
          </a:xfrm>
          <a:prstGeom prst="rect">
            <a:avLst/>
          </a:prstGeom>
          <a:noFill/>
        </p:spPr>
        <p:txBody>
          <a:bodyPr wrap="square" rtlCol="0">
            <a:spAutoFit/>
          </a:bodyPr>
          <a:lstStyle/>
          <a:p>
            <a:pPr algn="l" fontAlgn="base">
              <a:lnSpc>
                <a:spcPts val="1500"/>
              </a:lnSpc>
            </a:pPr>
            <a:r>
              <a:rPr lang="en-US" sz="1400" b="1" i="0" dirty="0">
                <a:solidFill>
                  <a:srgbClr val="FF0000"/>
                </a:solidFill>
                <a:effectLst/>
                <a:latin typeface="Barlow"/>
              </a:rPr>
              <a:t>Daily subcutaneous injection</a:t>
            </a:r>
            <a:r>
              <a:rPr lang="en-US" sz="1400" b="1" dirty="0">
                <a:solidFill>
                  <a:srgbClr val="FF0000"/>
                </a:solidFill>
                <a:latin typeface="Barlow"/>
              </a:rPr>
              <a:t> </a:t>
            </a:r>
            <a:r>
              <a:rPr lang="en-US" sz="1400" b="1" i="0" dirty="0">
                <a:solidFill>
                  <a:srgbClr val="FF0000"/>
                </a:solidFill>
                <a:effectLst/>
                <a:latin typeface="Barlow"/>
              </a:rPr>
              <a:t>into abdomen, thigh, or arm</a:t>
            </a:r>
            <a:r>
              <a:rPr lang="en-US" sz="1400" b="1" dirty="0">
                <a:solidFill>
                  <a:srgbClr val="FF0000"/>
                </a:solidFill>
                <a:latin typeface="Barlow"/>
              </a:rPr>
              <a:t>; </a:t>
            </a:r>
            <a:r>
              <a:rPr lang="en-US" sz="1400" b="1" i="0" dirty="0">
                <a:solidFill>
                  <a:srgbClr val="FF0000"/>
                </a:solidFill>
                <a:effectLst/>
                <a:latin typeface="Barlow"/>
              </a:rPr>
              <a:t>different injection site each time</a:t>
            </a:r>
          </a:p>
        </p:txBody>
      </p:sp>
      <p:sp>
        <p:nvSpPr>
          <p:cNvPr id="13" name="TextBox 12">
            <a:extLst>
              <a:ext uri="{FF2B5EF4-FFF2-40B4-BE49-F238E27FC236}">
                <a16:creationId xmlns:a16="http://schemas.microsoft.com/office/drawing/2014/main" id="{72DD21D4-742F-2F24-AE7E-3B832D5E71EE}"/>
              </a:ext>
            </a:extLst>
          </p:cNvPr>
          <p:cNvSpPr txBox="1"/>
          <p:nvPr/>
        </p:nvSpPr>
        <p:spPr>
          <a:xfrm>
            <a:off x="4545283" y="2855697"/>
            <a:ext cx="894797" cy="261610"/>
          </a:xfrm>
          <a:prstGeom prst="rect">
            <a:avLst/>
          </a:prstGeom>
          <a:noFill/>
        </p:spPr>
        <p:txBody>
          <a:bodyPr wrap="none" rtlCol="0">
            <a:spAutoFit/>
          </a:bodyPr>
          <a:lstStyle/>
          <a:p>
            <a:r>
              <a:rPr lang="en-US" sz="1100" dirty="0"/>
              <a:t>If warranted</a:t>
            </a:r>
          </a:p>
        </p:txBody>
      </p:sp>
      <p:sp>
        <p:nvSpPr>
          <p:cNvPr id="14" name="Rectangle: Rounded Corners 13">
            <a:extLst>
              <a:ext uri="{FF2B5EF4-FFF2-40B4-BE49-F238E27FC236}">
                <a16:creationId xmlns:a16="http://schemas.microsoft.com/office/drawing/2014/main" id="{874759C6-2EA6-E757-D16E-DEB53C761C43}"/>
              </a:ext>
            </a:extLst>
          </p:cNvPr>
          <p:cNvSpPr/>
          <p:nvPr/>
        </p:nvSpPr>
        <p:spPr>
          <a:xfrm>
            <a:off x="1626241" y="975725"/>
            <a:ext cx="2006889" cy="921625"/>
          </a:xfrm>
          <a:prstGeom prst="roundRect">
            <a:avLst/>
          </a:prstGeom>
          <a:solidFill>
            <a:srgbClr val="80C4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B259653-1387-D32D-2479-875A71E3D3FA}"/>
              </a:ext>
            </a:extLst>
          </p:cNvPr>
          <p:cNvSpPr txBox="1"/>
          <p:nvPr/>
        </p:nvSpPr>
        <p:spPr>
          <a:xfrm>
            <a:off x="1945537" y="1309171"/>
            <a:ext cx="1369829" cy="335281"/>
          </a:xfrm>
          <a:prstGeom prst="rect">
            <a:avLst/>
          </a:prstGeom>
          <a:noFill/>
        </p:spPr>
        <p:txBody>
          <a:bodyPr wrap="square" rtlCol="0">
            <a:spAutoFit/>
          </a:bodyPr>
          <a:lstStyle/>
          <a:p>
            <a:pPr algn="ctr">
              <a:lnSpc>
                <a:spcPts val="1800"/>
              </a:lnSpc>
            </a:pPr>
            <a:r>
              <a:rPr lang="en-US" b="1" dirty="0"/>
              <a:t>Crofelemer</a:t>
            </a:r>
            <a:endParaRPr lang="en-US" sz="1400" b="1" dirty="0"/>
          </a:p>
        </p:txBody>
      </p:sp>
      <p:sp>
        <p:nvSpPr>
          <p:cNvPr id="16" name="Rectangle: Rounded Corners 15">
            <a:extLst>
              <a:ext uri="{FF2B5EF4-FFF2-40B4-BE49-F238E27FC236}">
                <a16:creationId xmlns:a16="http://schemas.microsoft.com/office/drawing/2014/main" id="{48641E30-B577-25E5-EAFC-B2714DFCA4AF}"/>
              </a:ext>
            </a:extLst>
          </p:cNvPr>
          <p:cNvSpPr/>
          <p:nvPr/>
        </p:nvSpPr>
        <p:spPr>
          <a:xfrm>
            <a:off x="5375501" y="2242484"/>
            <a:ext cx="1812371" cy="15119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8FEA345-B082-B455-2EBE-2B8D5F2E4EF7}"/>
              </a:ext>
            </a:extLst>
          </p:cNvPr>
          <p:cNvSpPr txBox="1"/>
          <p:nvPr/>
        </p:nvSpPr>
        <p:spPr>
          <a:xfrm>
            <a:off x="5391123" y="2551829"/>
            <a:ext cx="1812371" cy="913070"/>
          </a:xfrm>
          <a:prstGeom prst="rect">
            <a:avLst/>
          </a:prstGeom>
          <a:noFill/>
        </p:spPr>
        <p:txBody>
          <a:bodyPr wrap="square" rtlCol="0">
            <a:spAutoFit/>
          </a:bodyPr>
          <a:lstStyle/>
          <a:p>
            <a:pPr algn="ctr">
              <a:lnSpc>
                <a:spcPts val="1600"/>
              </a:lnSpc>
            </a:pPr>
            <a:r>
              <a:rPr lang="en-US" sz="1400" b="1" dirty="0"/>
              <a:t>Teduglutide</a:t>
            </a:r>
          </a:p>
          <a:p>
            <a:pPr algn="ctr">
              <a:lnSpc>
                <a:spcPts val="1600"/>
              </a:lnSpc>
            </a:pPr>
            <a:r>
              <a:rPr lang="en-US" sz="1400" dirty="0"/>
              <a:t>Given concomitantly with nutritional support</a:t>
            </a:r>
          </a:p>
        </p:txBody>
      </p:sp>
      <p:cxnSp>
        <p:nvCxnSpPr>
          <p:cNvPr id="18" name="Straight Arrow Connector 17">
            <a:extLst>
              <a:ext uri="{FF2B5EF4-FFF2-40B4-BE49-F238E27FC236}">
                <a16:creationId xmlns:a16="http://schemas.microsoft.com/office/drawing/2014/main" id="{951627FE-E348-50CA-D3C5-7103FAD71109}"/>
              </a:ext>
            </a:extLst>
          </p:cNvPr>
          <p:cNvCxnSpPr>
            <a:cxnSpLocks/>
          </p:cNvCxnSpPr>
          <p:nvPr/>
        </p:nvCxnSpPr>
        <p:spPr>
          <a:xfrm>
            <a:off x="2628008" y="1925766"/>
            <a:ext cx="0" cy="288713"/>
          </a:xfrm>
          <a:prstGeom prst="straightConnector1">
            <a:avLst/>
          </a:prstGeom>
          <a:ln w="25400">
            <a:solidFill>
              <a:schemeClr val="accent1">
                <a:shade val="95000"/>
                <a:satMod val="10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Arrow: Down 18">
            <a:extLst>
              <a:ext uri="{FF2B5EF4-FFF2-40B4-BE49-F238E27FC236}">
                <a16:creationId xmlns:a16="http://schemas.microsoft.com/office/drawing/2014/main" id="{0539C2CE-CFA4-7D77-59B0-7A06EC7DF213}"/>
              </a:ext>
            </a:extLst>
          </p:cNvPr>
          <p:cNvSpPr/>
          <p:nvPr/>
        </p:nvSpPr>
        <p:spPr>
          <a:xfrm>
            <a:off x="437703" y="2988554"/>
            <a:ext cx="152400" cy="26161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FB72B19-4648-CFDD-B144-88F8AE640209}"/>
              </a:ext>
            </a:extLst>
          </p:cNvPr>
          <p:cNvSpPr txBox="1"/>
          <p:nvPr/>
        </p:nvSpPr>
        <p:spPr>
          <a:xfrm>
            <a:off x="1956932" y="5586401"/>
            <a:ext cx="5663068" cy="590931"/>
          </a:xfrm>
          <a:prstGeom prst="rect">
            <a:avLst/>
          </a:prstGeom>
          <a:noFill/>
        </p:spPr>
        <p:txBody>
          <a:bodyPr wrap="square">
            <a:spAutoFit/>
          </a:bodyPr>
          <a:lstStyle/>
          <a:p>
            <a:pPr marL="457200" lvl="2" defTabSz="711200">
              <a:lnSpc>
                <a:spcPct val="90000"/>
              </a:lnSpc>
              <a:spcBef>
                <a:spcPct val="0"/>
              </a:spcBef>
              <a:spcAft>
                <a:spcPct val="15000"/>
              </a:spcAft>
            </a:pPr>
            <a:r>
              <a:rPr lang="en-US" sz="1800" b="1" dirty="0">
                <a:solidFill>
                  <a:srgbClr val="151E4D"/>
                </a:solidFill>
                <a:latin typeface="Bw Quinta Pro Black"/>
                <a:ea typeface="Arial"/>
                <a:cs typeface="Prototype" panose="02000400000000000000" pitchFamily="2" charset="0"/>
              </a:rPr>
              <a:t>Reduction of parenteral nutrition </a:t>
            </a:r>
            <a:r>
              <a:rPr lang="en-US" sz="1800" dirty="0">
                <a:solidFill>
                  <a:srgbClr val="151E4D"/>
                </a:solidFill>
                <a:latin typeface="Bw Quinta Pro Black"/>
                <a:ea typeface="Arial"/>
                <a:cs typeface="Prototype" panose="02000400000000000000" pitchFamily="2" charset="0"/>
              </a:rPr>
              <a:t>would</a:t>
            </a:r>
            <a:r>
              <a:rPr lang="en-US" sz="1800" b="1" dirty="0">
                <a:solidFill>
                  <a:srgbClr val="151E4D"/>
                </a:solidFill>
                <a:latin typeface="Bw Quinta Pro Black"/>
                <a:ea typeface="Arial"/>
                <a:cs typeface="Prototype" panose="02000400000000000000" pitchFamily="2" charset="0"/>
              </a:rPr>
              <a:t> </a:t>
            </a:r>
            <a:r>
              <a:rPr lang="en-US" sz="1800" dirty="0">
                <a:solidFill>
                  <a:srgbClr val="151E4D"/>
                </a:solidFill>
                <a:latin typeface="Bw Quinta Pro Black"/>
                <a:ea typeface="Arial"/>
                <a:cs typeface="Prototype" panose="02000400000000000000" pitchFamily="2" charset="0"/>
              </a:rPr>
              <a:t>lead to i</a:t>
            </a:r>
            <a:r>
              <a:rPr lang="en-US" sz="1800" b="0" kern="1200" dirty="0">
                <a:solidFill>
                  <a:srgbClr val="151E4D"/>
                </a:solidFill>
                <a:latin typeface="Bw Quinta Pro Black"/>
                <a:ea typeface="Arial"/>
                <a:cs typeface="Prototype" panose="02000400000000000000" pitchFamily="2" charset="0"/>
              </a:rPr>
              <a:t>mprovement of </a:t>
            </a:r>
            <a:r>
              <a:rPr lang="en-US" sz="1800" b="1" kern="1200" dirty="0">
                <a:solidFill>
                  <a:srgbClr val="151E4D"/>
                </a:solidFill>
                <a:latin typeface="Bw Quinta Pro Black"/>
                <a:ea typeface="Arial"/>
                <a:cs typeface="Prototype" panose="02000400000000000000" pitchFamily="2" charset="0"/>
              </a:rPr>
              <a:t>patients’ quality of life </a:t>
            </a:r>
          </a:p>
        </p:txBody>
      </p:sp>
    </p:spTree>
    <p:extLst>
      <p:ext uri="{BB962C8B-B14F-4D97-AF65-F5344CB8AC3E}">
        <p14:creationId xmlns:p14="http://schemas.microsoft.com/office/powerpoint/2010/main" val="423861612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21</a:t>
            </a:fld>
            <a:endParaRPr lang="en-US" sz="1400"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FB37320-E9D8-429D-95BC-709599DB1811}"/>
              </a:ext>
            </a:extLst>
          </p:cNvPr>
          <p:cNvSpPr/>
          <p:nvPr/>
        </p:nvSpPr>
        <p:spPr>
          <a:xfrm>
            <a:off x="4313987" y="5175706"/>
            <a:ext cx="228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B580006-3C03-6AD7-5B07-F4EE7D198B94}"/>
              </a:ext>
            </a:extLst>
          </p:cNvPr>
          <p:cNvSpPr txBox="1"/>
          <p:nvPr/>
        </p:nvSpPr>
        <p:spPr>
          <a:xfrm>
            <a:off x="673919" y="1127034"/>
            <a:ext cx="5290946" cy="3558025"/>
          </a:xfrm>
          <a:prstGeom prst="rect">
            <a:avLst/>
          </a:prstGeom>
          <a:noFill/>
        </p:spPr>
        <p:txBody>
          <a:bodyPr wrap="square" rtlCol="0">
            <a:spAutoFit/>
          </a:bodyPr>
          <a:lstStyle/>
          <a:p>
            <a:pPr>
              <a:lnSpc>
                <a:spcPts val="2600"/>
              </a:lnSpc>
              <a:spcAft>
                <a:spcPts val="400"/>
              </a:spcAft>
            </a:pPr>
            <a:r>
              <a:rPr lang="en-US" dirty="0">
                <a:solidFill>
                  <a:srgbClr val="151E4D"/>
                </a:solidFill>
                <a:latin typeface="Bw Quinta Pro Black"/>
              </a:rPr>
              <a:t>MVID </a:t>
            </a:r>
            <a:r>
              <a:rPr lang="it-IT" dirty="0">
                <a:solidFill>
                  <a:srgbClr val="151E4D"/>
                </a:solidFill>
                <a:latin typeface="Bw Quinta Pro Black"/>
              </a:rPr>
              <a:t>is an ultra rare congenital diarrheal disorder (CDD) that </a:t>
            </a:r>
            <a:r>
              <a:rPr lang="en-US" dirty="0">
                <a:solidFill>
                  <a:srgbClr val="151E4D"/>
                </a:solidFill>
                <a:latin typeface="Bw Quinta Pro Black"/>
              </a:rPr>
              <a:t>affects newborns and children and leads to significant morbidity and mortality from </a:t>
            </a:r>
            <a:r>
              <a:rPr lang="en-US" b="1" dirty="0">
                <a:solidFill>
                  <a:srgbClr val="151E4D"/>
                </a:solidFill>
                <a:latin typeface="Bw Quinta Pro Black"/>
              </a:rPr>
              <a:t>severe secretory diarrhea, intestinal failure</a:t>
            </a:r>
          </a:p>
          <a:p>
            <a:pPr>
              <a:lnSpc>
                <a:spcPts val="2600"/>
              </a:lnSpc>
              <a:spcAft>
                <a:spcPts val="400"/>
              </a:spcAft>
            </a:pPr>
            <a:r>
              <a:rPr lang="en-US" b="1" dirty="0">
                <a:solidFill>
                  <a:srgbClr val="151E4D"/>
                </a:solidFill>
                <a:latin typeface="Bw Quinta Pro Black"/>
              </a:rPr>
              <a:t>Key Milestones:</a:t>
            </a:r>
          </a:p>
          <a:p>
            <a:pPr marL="233363" indent="-233363">
              <a:lnSpc>
                <a:spcPts val="2600"/>
              </a:lnSpc>
              <a:spcAft>
                <a:spcPts val="400"/>
              </a:spcAft>
              <a:buFont typeface="Arial" panose="020B0604020202020204" pitchFamily="34" charset="0"/>
              <a:buChar char="•"/>
            </a:pPr>
            <a:r>
              <a:rPr lang="en-US" b="1" dirty="0">
                <a:solidFill>
                  <a:srgbClr val="151E4D"/>
                </a:solidFill>
                <a:latin typeface="Bw Quinta Pro Black"/>
              </a:rPr>
              <a:t>Investigational New Drug (IND) application for crofelemer for MVID activated by FDA</a:t>
            </a:r>
            <a:r>
              <a:rPr lang="en-US" dirty="0">
                <a:solidFill>
                  <a:srgbClr val="151E4D"/>
                </a:solidFill>
                <a:latin typeface="Bw Quinta Pro Black"/>
              </a:rPr>
              <a:t> in August 2023</a:t>
            </a:r>
          </a:p>
          <a:p>
            <a:pPr marL="233363" indent="-233363">
              <a:lnSpc>
                <a:spcPts val="2600"/>
              </a:lnSpc>
              <a:spcAft>
                <a:spcPts val="400"/>
              </a:spcAft>
              <a:buFont typeface="Arial" panose="020B0604020202020204" pitchFamily="34" charset="0"/>
              <a:buChar char="•"/>
            </a:pPr>
            <a:r>
              <a:rPr lang="en-US" dirty="0">
                <a:solidFill>
                  <a:srgbClr val="151E4D"/>
                </a:solidFill>
                <a:latin typeface="Bw Quinta Pro Black"/>
              </a:rPr>
              <a:t>Single digit number of patients treated to receive approval?</a:t>
            </a:r>
          </a:p>
        </p:txBody>
      </p:sp>
      <p:sp>
        <p:nvSpPr>
          <p:cNvPr id="6" name="Title 1">
            <a:extLst>
              <a:ext uri="{FF2B5EF4-FFF2-40B4-BE49-F238E27FC236}">
                <a16:creationId xmlns:a16="http://schemas.microsoft.com/office/drawing/2014/main" id="{56C3C706-22D8-57A3-BD2C-E2AFB598E552}"/>
              </a:ext>
            </a:extLst>
          </p:cNvPr>
          <p:cNvSpPr txBox="1"/>
          <p:nvPr/>
        </p:nvSpPr>
        <p:spPr>
          <a:xfrm>
            <a:off x="228600" y="173635"/>
            <a:ext cx="11430000"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a:lnSpc>
                <a:spcPts val="2700"/>
              </a:lnSpc>
            </a:pPr>
            <a:r>
              <a:rPr lang="en-US" sz="2800" dirty="0">
                <a:latin typeface="Calibri" panose="020F0502020204030204" pitchFamily="34" charset="0"/>
                <a:cs typeface="Calibri" panose="020F0502020204030204" pitchFamily="34" charset="0"/>
              </a:rPr>
              <a:t>Microvillus Inclusion Disease (MVID): </a:t>
            </a:r>
            <a:r>
              <a:rPr lang="en-US" sz="2800" b="0" dirty="0">
                <a:latin typeface="Calibri" panose="020F0502020204030204" pitchFamily="34" charset="0"/>
                <a:cs typeface="Calibri" panose="020F0502020204030204" pitchFamily="34" charset="0"/>
              </a:rPr>
              <a:t>An Ultra Rare CDD</a:t>
            </a:r>
          </a:p>
        </p:txBody>
      </p:sp>
      <p:pic>
        <p:nvPicPr>
          <p:cNvPr id="4" name="Picture 3">
            <a:extLst>
              <a:ext uri="{FF2B5EF4-FFF2-40B4-BE49-F238E27FC236}">
                <a16:creationId xmlns:a16="http://schemas.microsoft.com/office/drawing/2014/main" id="{C996C5AF-C608-2742-BB6B-03922912A6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0" y="1371600"/>
            <a:ext cx="3907077" cy="31375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EFFD1B56-41E9-5464-A984-3161F777B9A7}"/>
              </a:ext>
            </a:extLst>
          </p:cNvPr>
          <p:cNvSpPr txBox="1"/>
          <p:nvPr/>
        </p:nvSpPr>
        <p:spPr>
          <a:xfrm>
            <a:off x="207334" y="6108305"/>
            <a:ext cx="10689266" cy="328167"/>
          </a:xfrm>
          <a:prstGeom prst="rect">
            <a:avLst/>
          </a:prstGeom>
          <a:noFill/>
        </p:spPr>
        <p:txBody>
          <a:bodyPr wrap="square" rtlCol="0">
            <a:spAutoFit/>
          </a:bodyPr>
          <a:lstStyle/>
          <a:p>
            <a:r>
              <a:rPr lang="en-US" sz="1000" dirty="0"/>
              <a:t>* Adverse events could negatively affect the timeliness of submitting the Investigational New Drug (IND) application. There is a probability that the FDA may not approve Company’s IND application. </a:t>
            </a:r>
          </a:p>
          <a:p>
            <a:pPr>
              <a:lnSpc>
                <a:spcPts val="500"/>
              </a:lnSpc>
            </a:pPr>
            <a:endParaRPr lang="en-US" sz="1000" spc="-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4745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22</a:t>
            </a:fld>
            <a:endParaRPr lang="en-US" sz="1400"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FB37320-E9D8-429D-95BC-709599DB1811}"/>
              </a:ext>
            </a:extLst>
          </p:cNvPr>
          <p:cNvSpPr/>
          <p:nvPr/>
        </p:nvSpPr>
        <p:spPr>
          <a:xfrm>
            <a:off x="4313987" y="5175706"/>
            <a:ext cx="228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2D0D182E-75A3-1333-DF82-C27B56947823}"/>
              </a:ext>
            </a:extLst>
          </p:cNvPr>
          <p:cNvSpPr txBox="1"/>
          <p:nvPr/>
        </p:nvSpPr>
        <p:spPr>
          <a:xfrm>
            <a:off x="228600" y="255180"/>
            <a:ext cx="11752208" cy="464289"/>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a:lnSpc>
                <a:spcPts val="2700"/>
              </a:lnSpc>
            </a:pPr>
            <a:r>
              <a:rPr lang="en-US" sz="2200" dirty="0">
                <a:latin typeface="Calibri" panose="020F0502020204030204" pitchFamily="34" charset="0"/>
                <a:cs typeface="Calibri" panose="020F0502020204030204" pitchFamily="34" charset="0"/>
              </a:rPr>
              <a:t>NP-300 Drug Candidate for the Symptomatic Relief of Diarrhea from Cholera and Other Pathogens</a:t>
            </a:r>
            <a:endParaRPr lang="en-US" sz="2200" b="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EDACCF4-F725-A3E0-85AD-4BD637A575F2}"/>
              </a:ext>
            </a:extLst>
          </p:cNvPr>
          <p:cNvSpPr txBox="1"/>
          <p:nvPr/>
        </p:nvSpPr>
        <p:spPr>
          <a:xfrm>
            <a:off x="457200" y="908741"/>
            <a:ext cx="5756400" cy="5154616"/>
          </a:xfrm>
          <a:prstGeom prst="rect">
            <a:avLst/>
          </a:prstGeom>
          <a:noFill/>
        </p:spPr>
        <p:txBody>
          <a:bodyPr wrap="square" rtlCol="0">
            <a:spAutoFit/>
          </a:bodyPr>
          <a:lstStyle/>
          <a:p>
            <a:pPr>
              <a:lnSpc>
                <a:spcPts val="2400"/>
              </a:lnSpc>
              <a:spcAft>
                <a:spcPts val="600"/>
              </a:spcAft>
            </a:pPr>
            <a:r>
              <a:rPr lang="en-US" b="1" dirty="0">
                <a:solidFill>
                  <a:srgbClr val="151E4D"/>
                </a:solidFill>
                <a:latin typeface="Bw Quinta Pro Black"/>
              </a:rPr>
              <a:t>Cholera is designated as a rare disease in the United States, where nearly all reported cases are acquired during international travel</a:t>
            </a:r>
          </a:p>
          <a:p>
            <a:pPr>
              <a:lnSpc>
                <a:spcPts val="2400"/>
              </a:lnSpc>
              <a:spcAft>
                <a:spcPts val="600"/>
              </a:spcAft>
            </a:pPr>
            <a:r>
              <a:rPr lang="en-US" b="1" dirty="0">
                <a:solidFill>
                  <a:srgbClr val="151E4D"/>
                </a:solidFill>
                <a:latin typeface="Bw Quinta Pro Black"/>
              </a:rPr>
              <a:t>Our NP-300 Drug Candidate: </a:t>
            </a:r>
          </a:p>
          <a:p>
            <a:pPr marL="742950" lvl="1" indent="-285750">
              <a:lnSpc>
                <a:spcPts val="2400"/>
              </a:lnSpc>
              <a:spcAft>
                <a:spcPts val="600"/>
              </a:spcAft>
              <a:buFont typeface="Arial" panose="020B0604020202020204" pitchFamily="34" charset="0"/>
              <a:buChar char="•"/>
            </a:pPr>
            <a:r>
              <a:rPr lang="en-US" dirty="0">
                <a:solidFill>
                  <a:srgbClr val="151E4D"/>
                </a:solidFill>
                <a:latin typeface="Bw Quinta Pro Black"/>
              </a:rPr>
              <a:t>Second-generation anti-secretory drug</a:t>
            </a:r>
          </a:p>
          <a:p>
            <a:pPr marL="742950" lvl="1" indent="-285750">
              <a:lnSpc>
                <a:spcPts val="2400"/>
              </a:lnSpc>
              <a:spcAft>
                <a:spcPts val="600"/>
              </a:spcAft>
              <a:buFont typeface="Arial" panose="020B0604020202020204" pitchFamily="34" charset="0"/>
              <a:buChar char="•"/>
            </a:pPr>
            <a:r>
              <a:rPr lang="en-US" dirty="0">
                <a:solidFill>
                  <a:srgbClr val="151E4D"/>
                </a:solidFill>
                <a:latin typeface="Bw Quinta Pro Black"/>
              </a:rPr>
              <a:t>Same source plant as crofelemer</a:t>
            </a:r>
          </a:p>
          <a:p>
            <a:pPr marL="285750" indent="-285750">
              <a:lnSpc>
                <a:spcPts val="2400"/>
              </a:lnSpc>
              <a:spcAft>
                <a:spcPts val="600"/>
              </a:spcAft>
              <a:buFont typeface="Arial" panose="020B0604020202020204" pitchFamily="34" charset="0"/>
              <a:buChar char="•"/>
            </a:pPr>
            <a:r>
              <a:rPr lang="en-US" dirty="0">
                <a:solidFill>
                  <a:srgbClr val="151E4D"/>
                </a:solidFill>
                <a:latin typeface="Bw Quinta Pro Black"/>
              </a:rPr>
              <a:t>Clinical proof-of-concept for the CFTR ion channel MOA of NP-300 demonstrated by crofelemer for the reduction of diarrhea-associated dehydration in cholera patients:  International Centre for Diarrhoeal Disease Research (icddr,b) in Bangladesh</a:t>
            </a:r>
          </a:p>
          <a:p>
            <a:pPr marL="285750" indent="-285750">
              <a:lnSpc>
                <a:spcPts val="2400"/>
              </a:lnSpc>
              <a:spcAft>
                <a:spcPts val="600"/>
              </a:spcAft>
              <a:buFont typeface="Arial" panose="020B0604020202020204" pitchFamily="34" charset="0"/>
              <a:buChar char="•"/>
            </a:pPr>
            <a:r>
              <a:rPr lang="en-US" dirty="0">
                <a:solidFill>
                  <a:srgbClr val="151E4D"/>
                </a:solidFill>
                <a:latin typeface="Bw Quinta Pro Black"/>
              </a:rPr>
              <a:t>IND activated</a:t>
            </a:r>
          </a:p>
          <a:p>
            <a:pPr marL="285750" indent="-285750">
              <a:lnSpc>
                <a:spcPts val="2400"/>
              </a:lnSpc>
              <a:spcAft>
                <a:spcPts val="600"/>
              </a:spcAft>
              <a:buFont typeface="Arial" panose="020B0604020202020204" pitchFamily="34" charset="0"/>
              <a:buChar char="•"/>
            </a:pPr>
            <a:r>
              <a:rPr lang="en-US" dirty="0">
                <a:solidFill>
                  <a:srgbClr val="151E4D"/>
                </a:solidFill>
                <a:latin typeface="Bw Quinta Pro Black"/>
              </a:rPr>
              <a:t>Plan to pursue Priority Review Voucher (PRV) (in past transactions by other companies PRVs have sold for values ranging from $67M - $350M)</a:t>
            </a:r>
          </a:p>
        </p:txBody>
      </p:sp>
      <p:pic>
        <p:nvPicPr>
          <p:cNvPr id="13" name="Picture 12" descr="A person's feet in water&#10;&#10;Description automatically generated with low confidence">
            <a:extLst>
              <a:ext uri="{FF2B5EF4-FFF2-40B4-BE49-F238E27FC236}">
                <a16:creationId xmlns:a16="http://schemas.microsoft.com/office/drawing/2014/main" id="{89958F79-6090-A8FC-49F6-25678E8A2C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976"/>
          <a:stretch/>
        </p:blipFill>
        <p:spPr>
          <a:xfrm>
            <a:off x="7467600" y="1371600"/>
            <a:ext cx="4118111" cy="33883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9688802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3F0D0D2-736D-4294-B461-EAD0EE859506}"/>
              </a:ext>
            </a:extLst>
          </p:cNvPr>
          <p:cNvSpPr txBox="1"/>
          <p:nvPr/>
        </p:nvSpPr>
        <p:spPr>
          <a:xfrm>
            <a:off x="228600" y="163125"/>
            <a:ext cx="11752208"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a:lnSpc>
                <a:spcPts val="2300"/>
              </a:lnSpc>
            </a:pPr>
            <a:r>
              <a:rPr lang="en-US" sz="2200" dirty="0">
                <a:latin typeface="Calibri" panose="020F0502020204030204" pitchFamily="34" charset="0"/>
                <a:cs typeface="Calibri" panose="020F0502020204030204" pitchFamily="34" charset="0"/>
              </a:rPr>
              <a:t>Jaguar and Filament Health, with Funding from One Small Planet, Form Joint Venture </a:t>
            </a:r>
            <a:r>
              <a:rPr lang="en-US" sz="2200" i="1" dirty="0">
                <a:latin typeface="Calibri" panose="020F0502020204030204" pitchFamily="34" charset="0"/>
                <a:cs typeface="Calibri" panose="020F0502020204030204" pitchFamily="34" charset="0"/>
              </a:rPr>
              <a:t>Magdalena Biosciences </a:t>
            </a:r>
            <a:r>
              <a:rPr lang="en-US" sz="2200" dirty="0">
                <a:latin typeface="Calibri" panose="020F0502020204030204" pitchFamily="34" charset="0"/>
                <a:cs typeface="Calibri" panose="020F0502020204030204" pitchFamily="34" charset="0"/>
              </a:rPr>
              <a:t>to Develop Botanical Pharmaceutical Drug Candidates for Mental Health Illnesses</a:t>
            </a:r>
          </a:p>
        </p:txBody>
      </p:sp>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23</a:t>
            </a:fld>
            <a:endParaRPr lang="en-US" sz="1400"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FB37320-E9D8-429D-95BC-709599DB1811}"/>
              </a:ext>
            </a:extLst>
          </p:cNvPr>
          <p:cNvSpPr/>
          <p:nvPr/>
        </p:nvSpPr>
        <p:spPr>
          <a:xfrm>
            <a:off x="4313987" y="5175706"/>
            <a:ext cx="228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ome">
            <a:extLst>
              <a:ext uri="{FF2B5EF4-FFF2-40B4-BE49-F238E27FC236}">
                <a16:creationId xmlns:a16="http://schemas.microsoft.com/office/drawing/2014/main" id="{0E0B1671-AE54-F4D8-9D0E-3792C50DC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944" y="2425809"/>
            <a:ext cx="3140335" cy="9813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868B5B-B112-C691-9D25-EEAEE83D689E}"/>
              </a:ext>
            </a:extLst>
          </p:cNvPr>
          <p:cNvSpPr txBox="1"/>
          <p:nvPr/>
        </p:nvSpPr>
        <p:spPr>
          <a:xfrm>
            <a:off x="395293" y="1059109"/>
            <a:ext cx="7213481" cy="3904274"/>
          </a:xfrm>
          <a:prstGeom prst="rect">
            <a:avLst/>
          </a:prstGeom>
          <a:noFill/>
        </p:spPr>
        <p:txBody>
          <a:bodyPr wrap="square" rtlCol="0">
            <a:spAutoFit/>
          </a:bodyPr>
          <a:lstStyle/>
          <a:p>
            <a:pPr>
              <a:lnSpc>
                <a:spcPts val="2400"/>
              </a:lnSpc>
              <a:spcAft>
                <a:spcPts val="600"/>
              </a:spcAft>
            </a:pPr>
            <a:r>
              <a:rPr lang="en-US" sz="2400" b="1" i="1" dirty="0">
                <a:solidFill>
                  <a:srgbClr val="151E4D"/>
                </a:solidFill>
                <a:latin typeface="Bw Quinta Pro Black"/>
              </a:rPr>
              <a:t>Magdalena currently valued at US$5.0 million based on initial funding of US$1.0 million from One Small Planet</a:t>
            </a:r>
          </a:p>
          <a:p>
            <a:pPr marL="285750" indent="-285750">
              <a:lnSpc>
                <a:spcPts val="2200"/>
              </a:lnSpc>
              <a:spcAft>
                <a:spcPts val="600"/>
              </a:spcAft>
              <a:buFont typeface="Arial" panose="020B0604020202020204" pitchFamily="34" charset="0"/>
              <a:buChar char="•"/>
            </a:pPr>
            <a:r>
              <a:rPr lang="en-US" dirty="0">
                <a:solidFill>
                  <a:srgbClr val="151E4D"/>
                </a:solidFill>
                <a:latin typeface="Bw Quinta Pro Black"/>
              </a:rPr>
              <a:t>Magdalena Biosciences leverages Jaguar’s proprietary 2300 medicinal plant library </a:t>
            </a:r>
          </a:p>
          <a:p>
            <a:pPr marL="285750" indent="-285750">
              <a:lnSpc>
                <a:spcPts val="2200"/>
              </a:lnSpc>
              <a:spcAft>
                <a:spcPts val="600"/>
              </a:spcAft>
              <a:buFont typeface="Arial" panose="020B0604020202020204" pitchFamily="34" charset="0"/>
              <a:buChar char="•"/>
            </a:pPr>
            <a:r>
              <a:rPr lang="en-US" dirty="0">
                <a:solidFill>
                  <a:srgbClr val="151E4D"/>
                </a:solidFill>
                <a:latin typeface="Bw Quinta Pro Black"/>
              </a:rPr>
              <a:t>Jaguar currently owns ~40% of Magdalena</a:t>
            </a:r>
          </a:p>
          <a:p>
            <a:pPr marL="285750" indent="-285750">
              <a:lnSpc>
                <a:spcPts val="2200"/>
              </a:lnSpc>
              <a:spcAft>
                <a:spcPts val="600"/>
              </a:spcAft>
              <a:buFont typeface="Arial" panose="020B0604020202020204" pitchFamily="34" charset="0"/>
              <a:buChar char="•"/>
            </a:pPr>
            <a:r>
              <a:rPr lang="en-US" b="1" dirty="0">
                <a:solidFill>
                  <a:srgbClr val="151E4D"/>
                </a:solidFill>
                <a:latin typeface="Bw Quinta Pro Black"/>
              </a:rPr>
              <a:t>Goal of Collaboration: </a:t>
            </a:r>
            <a:r>
              <a:rPr lang="en-US" dirty="0">
                <a:solidFill>
                  <a:srgbClr val="151E4D"/>
                </a:solidFill>
                <a:latin typeface="Bw Quinta Pro Black"/>
              </a:rPr>
              <a:t>To extend the botanical drug development capabilities of Jaguar to:</a:t>
            </a:r>
          </a:p>
          <a:p>
            <a:pPr marL="742950" lvl="1" indent="-285750">
              <a:lnSpc>
                <a:spcPts val="2200"/>
              </a:lnSpc>
              <a:spcAft>
                <a:spcPts val="600"/>
              </a:spcAft>
              <a:buFont typeface="Arial" panose="020B0604020202020204" pitchFamily="34" charset="0"/>
              <a:buChar char="•"/>
            </a:pPr>
            <a:r>
              <a:rPr lang="en-US" dirty="0">
                <a:solidFill>
                  <a:srgbClr val="151E4D"/>
                </a:solidFill>
                <a:latin typeface="Bw Quinta Pro Black"/>
              </a:rPr>
              <a:t>Develop pharmaceutical-grade, standardized drug candidates for mental health disorders </a:t>
            </a:r>
            <a:r>
              <a:rPr lang="en-US" b="1" dirty="0">
                <a:solidFill>
                  <a:srgbClr val="151E4D"/>
                </a:solidFill>
                <a:latin typeface="Bw Quinta Pro Black"/>
              </a:rPr>
              <a:t>including attention-deficit/hyperactivity disorder (ADHD) in adults</a:t>
            </a:r>
            <a:r>
              <a:rPr lang="en-US" dirty="0">
                <a:solidFill>
                  <a:srgbClr val="151E4D"/>
                </a:solidFill>
                <a:latin typeface="Bw Quinta Pro Black"/>
              </a:rPr>
              <a:t> </a:t>
            </a:r>
          </a:p>
          <a:p>
            <a:pPr marL="742950" lvl="1" indent="-285750">
              <a:lnSpc>
                <a:spcPts val="2200"/>
              </a:lnSpc>
              <a:spcAft>
                <a:spcPts val="600"/>
              </a:spcAft>
              <a:buFont typeface="Arial" panose="020B0604020202020204" pitchFamily="34" charset="0"/>
              <a:buChar char="•"/>
            </a:pPr>
            <a:r>
              <a:rPr lang="en-US" b="1" dirty="0">
                <a:solidFill>
                  <a:srgbClr val="151E4D"/>
                </a:solidFill>
                <a:latin typeface="Bw Quinta Pro Black"/>
              </a:rPr>
              <a:t>Partner with a potential future licensee</a:t>
            </a:r>
            <a:r>
              <a:rPr lang="en-US" dirty="0">
                <a:solidFill>
                  <a:srgbClr val="151E4D"/>
                </a:solidFill>
                <a:latin typeface="Bw Quinta Pro Black"/>
              </a:rPr>
              <a:t> to develop and commercialize these novel plant-based drugs</a:t>
            </a:r>
          </a:p>
        </p:txBody>
      </p:sp>
      <p:grpSp>
        <p:nvGrpSpPr>
          <p:cNvPr id="9" name="Group 8">
            <a:extLst>
              <a:ext uri="{FF2B5EF4-FFF2-40B4-BE49-F238E27FC236}">
                <a16:creationId xmlns:a16="http://schemas.microsoft.com/office/drawing/2014/main" id="{CE6BFD03-0EE3-7BCA-409F-C5A812834E53}"/>
              </a:ext>
            </a:extLst>
          </p:cNvPr>
          <p:cNvGrpSpPr/>
          <p:nvPr/>
        </p:nvGrpSpPr>
        <p:grpSpPr>
          <a:xfrm>
            <a:off x="7897119" y="1009327"/>
            <a:ext cx="3755066" cy="1151317"/>
            <a:chOff x="2286000" y="1114501"/>
            <a:chExt cx="6579484" cy="2017295"/>
          </a:xfrm>
        </p:grpSpPr>
        <p:pic>
          <p:nvPicPr>
            <p:cNvPr id="10" name="Picture 9">
              <a:extLst>
                <a:ext uri="{FF2B5EF4-FFF2-40B4-BE49-F238E27FC236}">
                  <a16:creationId xmlns:a16="http://schemas.microsoft.com/office/drawing/2014/main" id="{0461D6E4-2615-B46F-B395-6F7688926247}"/>
                </a:ext>
              </a:extLst>
            </p:cNvPr>
            <p:cNvPicPr>
              <a:picLocks noChangeAspect="1"/>
            </p:cNvPicPr>
            <p:nvPr/>
          </p:nvPicPr>
          <p:blipFill>
            <a:blip r:embed="rId4"/>
            <a:stretch>
              <a:fillRect/>
            </a:stretch>
          </p:blipFill>
          <p:spPr>
            <a:xfrm>
              <a:off x="2286000" y="1114501"/>
              <a:ext cx="6579484" cy="2017295"/>
            </a:xfrm>
            <a:prstGeom prst="rect">
              <a:avLst/>
            </a:prstGeom>
          </p:spPr>
        </p:pic>
        <p:sp>
          <p:nvSpPr>
            <p:cNvPr id="11" name="Rectangle 10">
              <a:extLst>
                <a:ext uri="{FF2B5EF4-FFF2-40B4-BE49-F238E27FC236}">
                  <a16:creationId xmlns:a16="http://schemas.microsoft.com/office/drawing/2014/main" id="{2D345622-9565-C028-8C81-6B4D60907950}"/>
                </a:ext>
              </a:extLst>
            </p:cNvPr>
            <p:cNvSpPr/>
            <p:nvPr/>
          </p:nvSpPr>
          <p:spPr>
            <a:xfrm>
              <a:off x="4343400" y="1736558"/>
              <a:ext cx="3048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2" descr="ONE SMALL PLANET Main Logo">
            <a:extLst>
              <a:ext uri="{FF2B5EF4-FFF2-40B4-BE49-F238E27FC236}">
                <a16:creationId xmlns:a16="http://schemas.microsoft.com/office/drawing/2014/main" id="{40FA214C-F36C-43CC-8F32-5106E5AC4A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32590" y="3574750"/>
            <a:ext cx="1417032" cy="1868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851A20-EE17-6594-70D5-D5D5907DEA81}"/>
              </a:ext>
            </a:extLst>
          </p:cNvPr>
          <p:cNvSpPr txBox="1"/>
          <p:nvPr/>
        </p:nvSpPr>
        <p:spPr>
          <a:xfrm>
            <a:off x="316672" y="5531591"/>
            <a:ext cx="10844379" cy="461665"/>
          </a:xfrm>
          <a:prstGeom prst="rect">
            <a:avLst/>
          </a:prstGeom>
          <a:noFill/>
        </p:spPr>
        <p:txBody>
          <a:bodyPr wrap="none" rtlCol="0">
            <a:spAutoFit/>
          </a:bodyPr>
          <a:lstStyle/>
          <a:p>
            <a:r>
              <a:rPr lang="en-US" sz="2400" b="1" dirty="0">
                <a:highlight>
                  <a:srgbClr val="00FFFF"/>
                </a:highlight>
              </a:rPr>
              <a:t>Three IND ready candidates (ADHD, schizophrenia, anxiety). Non dilutive financing </a:t>
            </a:r>
          </a:p>
        </p:txBody>
      </p:sp>
    </p:spTree>
    <p:extLst>
      <p:ext uri="{BB962C8B-B14F-4D97-AF65-F5344CB8AC3E}">
        <p14:creationId xmlns:p14="http://schemas.microsoft.com/office/powerpoint/2010/main" val="242053493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24</a:t>
            </a:fld>
            <a:endParaRPr lang="en-US" sz="1400"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FB37320-E9D8-429D-95BC-709599DB1811}"/>
              </a:ext>
            </a:extLst>
          </p:cNvPr>
          <p:cNvSpPr/>
          <p:nvPr/>
        </p:nvSpPr>
        <p:spPr>
          <a:xfrm>
            <a:off x="4313987" y="5175706"/>
            <a:ext cx="228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2D0D182E-75A3-1333-DF82-C27B56947823}"/>
              </a:ext>
            </a:extLst>
          </p:cNvPr>
          <p:cNvSpPr txBox="1"/>
          <p:nvPr/>
        </p:nvSpPr>
        <p:spPr>
          <a:xfrm>
            <a:off x="228600" y="173635"/>
            <a:ext cx="11752208"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a:lnSpc>
                <a:spcPts val="2700"/>
              </a:lnSpc>
            </a:pPr>
            <a:r>
              <a:rPr lang="en-US" sz="2800" dirty="0">
                <a:latin typeface="Calibri" panose="020F0502020204030204" pitchFamily="34" charset="0"/>
                <a:cs typeface="Calibri" panose="020F0502020204030204" pitchFamily="34" charset="0"/>
              </a:rPr>
              <a:t>Magdalena Biosciences</a:t>
            </a:r>
          </a:p>
        </p:txBody>
      </p:sp>
      <p:sp>
        <p:nvSpPr>
          <p:cNvPr id="3" name="Rectangle 2">
            <a:extLst>
              <a:ext uri="{FF2B5EF4-FFF2-40B4-BE49-F238E27FC236}">
                <a16:creationId xmlns:a16="http://schemas.microsoft.com/office/drawing/2014/main" id="{F0161785-4446-1C40-3F35-D5A4FB56F7A8}"/>
              </a:ext>
            </a:extLst>
          </p:cNvPr>
          <p:cNvSpPr/>
          <p:nvPr/>
        </p:nvSpPr>
        <p:spPr>
          <a:xfrm>
            <a:off x="1125282" y="895160"/>
            <a:ext cx="9982204" cy="731624"/>
          </a:xfrm>
          <a:prstGeom prst="rect">
            <a:avLst/>
          </a:prstGeom>
          <a:solidFill>
            <a:srgbClr val="E8E5A9"/>
          </a:solidFill>
          <a:ln w="25400" cap="flat"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spcAft>
                <a:spcPts val="600"/>
              </a:spcAft>
              <a:defRPr/>
            </a:pPr>
            <a:r>
              <a:rPr lang="en-US" sz="2000" spc="-30" dirty="0">
                <a:solidFill>
                  <a:schemeClr val="tx1"/>
                </a:solidFill>
                <a:latin typeface="Calibri" panose="020F0502020204030204" pitchFamily="34" charset="0"/>
                <a:cs typeface="Calibri" panose="020F0502020204030204" pitchFamily="34" charset="0"/>
              </a:rPr>
              <a:t>Program to support the discovery and development of </a:t>
            </a:r>
            <a:r>
              <a:rPr lang="en-US" sz="2000" b="1" spc="-30" dirty="0">
                <a:solidFill>
                  <a:schemeClr val="tx1"/>
                </a:solidFill>
                <a:latin typeface="Calibri" panose="020F0502020204030204" pitchFamily="34" charset="0"/>
                <a:cs typeface="Calibri" panose="020F0502020204030204" pitchFamily="34" charset="0"/>
              </a:rPr>
              <a:t>novel psychoactive medicines derived from plants </a:t>
            </a:r>
            <a:r>
              <a:rPr lang="en-US" sz="2000" spc="-30" dirty="0">
                <a:solidFill>
                  <a:schemeClr val="tx1"/>
                </a:solidFill>
                <a:latin typeface="Calibri" panose="020F0502020204030204" pitchFamily="34" charset="0"/>
                <a:cs typeface="Calibri" panose="020F0502020204030204" pitchFamily="34" charset="0"/>
              </a:rPr>
              <a:t>for mental health and CNS disorders</a:t>
            </a:r>
          </a:p>
        </p:txBody>
      </p:sp>
      <p:sp>
        <p:nvSpPr>
          <p:cNvPr id="7" name="Text Box 2">
            <a:extLst>
              <a:ext uri="{FF2B5EF4-FFF2-40B4-BE49-F238E27FC236}">
                <a16:creationId xmlns:a16="http://schemas.microsoft.com/office/drawing/2014/main" id="{9762A2D5-FAED-7A59-368C-E64ABDBCAB15}"/>
              </a:ext>
            </a:extLst>
          </p:cNvPr>
          <p:cNvSpPr txBox="1"/>
          <p:nvPr/>
        </p:nvSpPr>
        <p:spPr>
          <a:xfrm>
            <a:off x="9080556" y="3650864"/>
            <a:ext cx="2131477" cy="315079"/>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lnSpc>
                <a:spcPts val="1300"/>
              </a:lnSpc>
              <a:spcBef>
                <a:spcPts val="0"/>
              </a:spcBef>
            </a:pPr>
            <a:r>
              <a:rPr lang="en-US"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Picralima nitida </a:t>
            </a:r>
            <a:r>
              <a:rPr lang="en-US" sz="12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plant</a:t>
            </a:r>
            <a:r>
              <a:rPr lang="en-US" sz="1200" i="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the source of the active ingredient alstonine</a:t>
            </a:r>
            <a:endParaRPr lang="en-US"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green plant&#10;&#10;Description automatically generated">
            <a:extLst>
              <a:ext uri="{FF2B5EF4-FFF2-40B4-BE49-F238E27FC236}">
                <a16:creationId xmlns:a16="http://schemas.microsoft.com/office/drawing/2014/main" id="{E17EC4DB-1A3B-2FFE-9771-39ADF4D11091}"/>
              </a:ext>
            </a:extLst>
          </p:cNvPr>
          <p:cNvPicPr>
            <a:picLocks noChangeAspect="1"/>
          </p:cNvPicPr>
          <p:nvPr/>
        </p:nvPicPr>
        <p:blipFill rotWithShape="1">
          <a:blip r:embed="rId3">
            <a:extLst>
              <a:ext uri="{28A0092B-C50C-407E-A947-70E740481C1C}">
                <a14:useLocalDpi xmlns:a14="http://schemas.microsoft.com/office/drawing/2010/main" val="0"/>
              </a:ext>
            </a:extLst>
          </a:blip>
          <a:srcRect l="22500" t="6967" r="20000" b="38327"/>
          <a:stretch/>
        </p:blipFill>
        <p:spPr>
          <a:xfrm>
            <a:off x="8941801" y="1839436"/>
            <a:ext cx="2324460" cy="1658677"/>
          </a:xfrm>
          <a:prstGeom prst="round2DiagRect">
            <a:avLst>
              <a:gd name="adj1" fmla="val 16667"/>
              <a:gd name="adj2" fmla="val 0"/>
            </a:avLst>
          </a:prstGeom>
          <a:ln w="50800" cap="sq">
            <a:solidFill>
              <a:srgbClr val="FFFFFF"/>
            </a:solidFill>
            <a:miter lim="800000"/>
          </a:ln>
          <a:effectLst>
            <a:outerShdw blurRad="254000" algn="tl" rotWithShape="0">
              <a:srgbClr val="000000">
                <a:alpha val="43000"/>
              </a:srgbClr>
            </a:outerShdw>
          </a:effectLst>
        </p:spPr>
      </p:pic>
      <p:sp>
        <p:nvSpPr>
          <p:cNvPr id="9" name="TextBox 8">
            <a:extLst>
              <a:ext uri="{FF2B5EF4-FFF2-40B4-BE49-F238E27FC236}">
                <a16:creationId xmlns:a16="http://schemas.microsoft.com/office/drawing/2014/main" id="{916488FC-984A-2F23-B66F-21B28EF2DA4F}"/>
              </a:ext>
            </a:extLst>
          </p:cNvPr>
          <p:cNvSpPr txBox="1"/>
          <p:nvPr/>
        </p:nvSpPr>
        <p:spPr>
          <a:xfrm>
            <a:off x="207334" y="6394502"/>
            <a:ext cx="3991109" cy="350609"/>
          </a:xfrm>
          <a:prstGeom prst="rect">
            <a:avLst/>
          </a:prstGeom>
          <a:noFill/>
        </p:spPr>
        <p:txBody>
          <a:bodyPr wrap="square" rtlCol="0">
            <a:spAutoFit/>
          </a:bodyPr>
          <a:lstStyle/>
          <a:p>
            <a:pPr>
              <a:lnSpc>
                <a:spcPts val="1000"/>
              </a:lnSpc>
            </a:pPr>
            <a:r>
              <a:rPr lang="en-US" sz="1000" i="1" dirty="0">
                <a:latin typeface="Calibri" panose="020F0502020204030204" pitchFamily="34" charset="0"/>
                <a:cs typeface="Calibri" panose="020F0502020204030204" pitchFamily="34" charset="0"/>
              </a:rPr>
              <a:t>Picralima nitida </a:t>
            </a:r>
            <a:r>
              <a:rPr lang="en-US" sz="1000" dirty="0">
                <a:latin typeface="Calibri" panose="020F0502020204030204" pitchFamily="34" charset="0"/>
                <a:cs typeface="Calibri" panose="020F0502020204030204" pitchFamily="34" charset="0"/>
              </a:rPr>
              <a:t>image copyrighted by Hiobson and licensed under the </a:t>
            </a:r>
            <a:r>
              <a:rPr lang="en-US" sz="1000" dirty="0">
                <a:latin typeface="Calibri" panose="020F0502020204030204" pitchFamily="34" charset="0"/>
                <a:cs typeface="Calibri" panose="020F0502020204030204" pitchFamily="34" charset="0"/>
                <a:hlinkClick r:id="rId4"/>
              </a:rPr>
              <a:t>Creative Commons</a:t>
            </a:r>
            <a:r>
              <a:rPr lang="en-US"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hlinkClick r:id="rId5"/>
              </a:rPr>
              <a:t>Attribution-Share Alike 4.0 International license </a:t>
            </a:r>
            <a:endParaRPr lang="en-US" sz="1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D027BC2-AF69-0CA8-131D-DB99B4E8B3BF}"/>
              </a:ext>
            </a:extLst>
          </p:cNvPr>
          <p:cNvSpPr txBox="1"/>
          <p:nvPr/>
        </p:nvSpPr>
        <p:spPr>
          <a:xfrm>
            <a:off x="738516" y="2026732"/>
            <a:ext cx="7543800" cy="1108252"/>
          </a:xfrm>
          <a:prstGeom prst="rect">
            <a:avLst/>
          </a:prstGeom>
          <a:noFill/>
        </p:spPr>
        <p:txBody>
          <a:bodyPr wrap="square" rtlCol="0">
            <a:spAutoFit/>
          </a:bodyPr>
          <a:lstStyle/>
          <a:p>
            <a:pPr marL="169863" marR="87630" lvl="2" indent="-168275">
              <a:lnSpc>
                <a:spcPts val="2000"/>
              </a:lnSpc>
              <a:buFont typeface="Arial" panose="020B0604020202020204" pitchFamily="34" charset="0"/>
              <a:buChar char="•"/>
              <a:defRPr/>
            </a:pPr>
            <a:r>
              <a:rPr lang="en-US" sz="1600" dirty="0">
                <a:solidFill>
                  <a:schemeClr val="tx2">
                    <a:lumMod val="50000"/>
                  </a:schemeClr>
                </a:solidFill>
                <a:latin typeface="Calibri" panose="020F0502020204030204" pitchFamily="34" charset="0"/>
                <a:cs typeface="Calibri" panose="020F0502020204030204" pitchFamily="34" charset="0"/>
              </a:rPr>
              <a:t>Leverage Company’s proprietary library of ~2,300 plants and ~3,500 plant extracts with ethnomedicinal investigation</a:t>
            </a:r>
          </a:p>
          <a:p>
            <a:pPr marL="169863" marR="87630" lvl="2" indent="-168275">
              <a:lnSpc>
                <a:spcPts val="2000"/>
              </a:lnSpc>
              <a:buFont typeface="Arial" panose="020B0604020202020204" pitchFamily="34" charset="0"/>
              <a:buChar char="•"/>
              <a:defRPr/>
            </a:pPr>
            <a:r>
              <a:rPr lang="en-US" sz="1600" dirty="0">
                <a:solidFill>
                  <a:schemeClr val="tx2">
                    <a:lumMod val="50000"/>
                  </a:schemeClr>
                </a:solidFill>
                <a:latin typeface="Calibri" panose="020F0502020204030204" pitchFamily="34" charset="0"/>
                <a:cs typeface="Calibri" panose="020F0502020204030204" pitchFamily="34" charset="0"/>
              </a:rPr>
              <a:t>Seeking next generation first-in-class agents, novel mechanisms of action, disease modifying agents</a:t>
            </a:r>
          </a:p>
        </p:txBody>
      </p:sp>
      <p:sp>
        <p:nvSpPr>
          <p:cNvPr id="12" name="TextBox 11">
            <a:extLst>
              <a:ext uri="{FF2B5EF4-FFF2-40B4-BE49-F238E27FC236}">
                <a16:creationId xmlns:a16="http://schemas.microsoft.com/office/drawing/2014/main" id="{9B309380-D1B3-3B4B-CA9E-F4C5A9EFBCA9}"/>
              </a:ext>
            </a:extLst>
          </p:cNvPr>
          <p:cNvSpPr txBox="1"/>
          <p:nvPr/>
        </p:nvSpPr>
        <p:spPr>
          <a:xfrm>
            <a:off x="701301" y="3649719"/>
            <a:ext cx="8090302" cy="2272417"/>
          </a:xfrm>
          <a:prstGeom prst="rect">
            <a:avLst/>
          </a:prstGeom>
          <a:noFill/>
        </p:spPr>
        <p:txBody>
          <a:bodyPr wrap="square">
            <a:spAutoFit/>
          </a:bodyPr>
          <a:lstStyle/>
          <a:p>
            <a:pPr marL="0" marR="0">
              <a:lnSpc>
                <a:spcPts val="1700"/>
              </a:lnSpc>
              <a:spcBef>
                <a:spcPts val="0"/>
              </a:spcBef>
              <a:spcAft>
                <a:spcPts val="0"/>
              </a:spcAft>
            </a:pPr>
            <a:r>
              <a:rPr lang="en-US" sz="1600" b="1" dirty="0">
                <a:solidFill>
                  <a:schemeClr val="tx2">
                    <a:lumMod val="50000"/>
                  </a:schemeClr>
                </a:solidFill>
                <a:latin typeface="Calibri" panose="020F0502020204030204" pitchFamily="34" charset="0"/>
                <a:ea typeface="Calibri" panose="020F0502020204030204" pitchFamily="34" charset="0"/>
              </a:rPr>
              <a:t>Eight key agents being pursued by psychedelic-focused companies:</a:t>
            </a:r>
          </a:p>
          <a:p>
            <a:pPr marL="169863" marR="0" indent="-168275">
              <a:lnSpc>
                <a:spcPts val="1700"/>
              </a:lnSpc>
              <a:spcBef>
                <a:spcPts val="0"/>
              </a:spcBef>
              <a:spcAft>
                <a:spcPts val="0"/>
              </a:spcAft>
              <a:buFont typeface="Arial" panose="020B0604020202020204" pitchFamily="34" charset="0"/>
              <a:buChar char="•"/>
            </a:pPr>
            <a:r>
              <a:rPr lang="en-US" sz="1600" dirty="0">
                <a:solidFill>
                  <a:schemeClr val="tx2">
                    <a:lumMod val="50000"/>
                  </a:schemeClr>
                </a:solidFill>
                <a:effectLst/>
                <a:latin typeface="Calibri" panose="020F0502020204030204" pitchFamily="34" charset="0"/>
                <a:ea typeface="Calibri" panose="020F0502020204030204" pitchFamily="34" charset="0"/>
              </a:rPr>
              <a:t>LSD and derivatives</a:t>
            </a:r>
          </a:p>
          <a:p>
            <a:pPr marL="169863" marR="0" indent="-168275">
              <a:lnSpc>
                <a:spcPts val="1700"/>
              </a:lnSpc>
              <a:spcBef>
                <a:spcPts val="0"/>
              </a:spcBef>
              <a:spcAft>
                <a:spcPts val="0"/>
              </a:spcAft>
              <a:buFont typeface="Arial" panose="020B0604020202020204" pitchFamily="34" charset="0"/>
              <a:buChar char="•"/>
            </a:pPr>
            <a:r>
              <a:rPr lang="en-US" sz="1600" dirty="0">
                <a:solidFill>
                  <a:schemeClr val="tx2">
                    <a:lumMod val="50000"/>
                  </a:schemeClr>
                </a:solidFill>
                <a:effectLst/>
                <a:latin typeface="Calibri" panose="020F0502020204030204" pitchFamily="34" charset="0"/>
                <a:ea typeface="Calibri" panose="020F0502020204030204" pitchFamily="34" charset="0"/>
              </a:rPr>
              <a:t>Psilocybin and derivatives (mushrooms in the genus</a:t>
            </a:r>
            <a:r>
              <a:rPr lang="en-US" sz="1600" i="1" dirty="0">
                <a:solidFill>
                  <a:schemeClr val="tx2">
                    <a:lumMod val="50000"/>
                  </a:schemeClr>
                </a:solidFill>
                <a:effectLst/>
                <a:latin typeface="Calibri" panose="020F0502020204030204" pitchFamily="34" charset="0"/>
                <a:ea typeface="Calibri" panose="020F0502020204030204" pitchFamily="34" charset="0"/>
              </a:rPr>
              <a:t> Psilocybe)</a:t>
            </a:r>
            <a:r>
              <a:rPr lang="en-US" sz="1600" dirty="0">
                <a:solidFill>
                  <a:schemeClr val="tx2">
                    <a:lumMod val="50000"/>
                  </a:schemeClr>
                </a:solidFill>
                <a:effectLst/>
                <a:latin typeface="Calibri" panose="020F0502020204030204" pitchFamily="34" charset="0"/>
                <a:ea typeface="Calibri" panose="020F0502020204030204" pitchFamily="34" charset="0"/>
              </a:rPr>
              <a:t> </a:t>
            </a:r>
          </a:p>
          <a:p>
            <a:pPr marL="169863" marR="0" indent="-168275">
              <a:lnSpc>
                <a:spcPts val="1700"/>
              </a:lnSpc>
              <a:spcBef>
                <a:spcPts val="0"/>
              </a:spcBef>
              <a:spcAft>
                <a:spcPts val="0"/>
              </a:spcAft>
              <a:buFont typeface="Arial" panose="020B0604020202020204" pitchFamily="34" charset="0"/>
              <a:buChar char="•"/>
            </a:pPr>
            <a:r>
              <a:rPr lang="en-US" sz="1600" dirty="0">
                <a:solidFill>
                  <a:schemeClr val="tx2">
                    <a:lumMod val="50000"/>
                  </a:schemeClr>
                </a:solidFill>
                <a:effectLst/>
                <a:latin typeface="Calibri" panose="020F0502020204030204" pitchFamily="34" charset="0"/>
                <a:ea typeface="Calibri" panose="020F0502020204030204" pitchFamily="34" charset="0"/>
              </a:rPr>
              <a:t>Iboga and derivatives</a:t>
            </a:r>
          </a:p>
          <a:p>
            <a:pPr marL="169863" marR="0" indent="-168275">
              <a:lnSpc>
                <a:spcPts val="1700"/>
              </a:lnSpc>
              <a:spcBef>
                <a:spcPts val="0"/>
              </a:spcBef>
              <a:spcAft>
                <a:spcPts val="0"/>
              </a:spcAft>
              <a:buFont typeface="Arial" panose="020B0604020202020204" pitchFamily="34" charset="0"/>
              <a:buChar char="•"/>
            </a:pPr>
            <a:r>
              <a:rPr lang="en-US" sz="1600" dirty="0">
                <a:solidFill>
                  <a:schemeClr val="tx2">
                    <a:lumMod val="50000"/>
                  </a:schemeClr>
                </a:solidFill>
                <a:effectLst/>
                <a:latin typeface="Calibri" panose="020F0502020204030204" pitchFamily="34" charset="0"/>
                <a:ea typeface="Calibri" panose="020F0502020204030204" pitchFamily="34" charset="0"/>
              </a:rPr>
              <a:t>Toad sections from </a:t>
            </a:r>
            <a:r>
              <a:rPr lang="en-US" sz="1600" i="1" dirty="0">
                <a:solidFill>
                  <a:schemeClr val="tx2">
                    <a:lumMod val="50000"/>
                  </a:schemeClr>
                </a:solidFill>
                <a:effectLst/>
                <a:latin typeface="Calibri" panose="020F0502020204030204" pitchFamily="34" charset="0"/>
                <a:ea typeface="Calibri" panose="020F0502020204030204" pitchFamily="34" charset="0"/>
              </a:rPr>
              <a:t>Bufus Alvarius </a:t>
            </a:r>
            <a:r>
              <a:rPr lang="en-US" sz="1600" dirty="0">
                <a:solidFill>
                  <a:schemeClr val="tx2">
                    <a:lumMod val="50000"/>
                  </a:schemeClr>
                </a:solidFill>
                <a:effectLst/>
                <a:latin typeface="Calibri" panose="020F0502020204030204" pitchFamily="34" charset="0"/>
                <a:ea typeface="Calibri" panose="020F0502020204030204" pitchFamily="34" charset="0"/>
              </a:rPr>
              <a:t>5-MeO-DMT</a:t>
            </a:r>
          </a:p>
          <a:p>
            <a:pPr marL="169863" marR="0" indent="-168275">
              <a:lnSpc>
                <a:spcPts val="1700"/>
              </a:lnSpc>
              <a:spcBef>
                <a:spcPts val="0"/>
              </a:spcBef>
              <a:spcAft>
                <a:spcPts val="0"/>
              </a:spcAft>
              <a:buFont typeface="Arial" panose="020B0604020202020204" pitchFamily="34" charset="0"/>
              <a:buChar char="•"/>
            </a:pPr>
            <a:r>
              <a:rPr lang="en-US" sz="1600" dirty="0">
                <a:solidFill>
                  <a:schemeClr val="tx2">
                    <a:lumMod val="50000"/>
                  </a:schemeClr>
                </a:solidFill>
                <a:effectLst/>
                <a:latin typeface="Calibri" panose="020F0502020204030204" pitchFamily="34" charset="0"/>
                <a:ea typeface="Calibri" panose="020F0502020204030204" pitchFamily="34" charset="0"/>
              </a:rPr>
              <a:t>MDMA </a:t>
            </a:r>
            <a:r>
              <a:rPr lang="en-US" sz="1600" dirty="0">
                <a:solidFill>
                  <a:schemeClr val="tx2">
                    <a:lumMod val="50000"/>
                  </a:schemeClr>
                </a:solidFill>
                <a:latin typeface="Calibri" panose="020F0502020204030204" pitchFamily="34" charset="0"/>
                <a:ea typeface="Calibri" panose="020F0502020204030204" pitchFamily="34" charset="0"/>
              </a:rPr>
              <a:t>(referred to as </a:t>
            </a:r>
            <a:r>
              <a:rPr lang="en-US" sz="1600" dirty="0">
                <a:solidFill>
                  <a:schemeClr val="tx2">
                    <a:lumMod val="50000"/>
                  </a:schemeClr>
                </a:solidFill>
                <a:effectLst/>
                <a:latin typeface="Calibri" panose="020F0502020204030204" pitchFamily="34" charset="0"/>
                <a:ea typeface="Calibri" panose="020F0502020204030204" pitchFamily="34" charset="0"/>
              </a:rPr>
              <a:t>ecstasy or Molly)</a:t>
            </a:r>
          </a:p>
          <a:p>
            <a:pPr marL="169863" marR="0" indent="-168275">
              <a:lnSpc>
                <a:spcPts val="1700"/>
              </a:lnSpc>
              <a:spcBef>
                <a:spcPts val="0"/>
              </a:spcBef>
              <a:spcAft>
                <a:spcPts val="0"/>
              </a:spcAft>
              <a:buFont typeface="Arial" panose="020B0604020202020204" pitchFamily="34" charset="0"/>
              <a:buChar char="•"/>
            </a:pPr>
            <a:r>
              <a:rPr lang="en-US" sz="1600" dirty="0">
                <a:solidFill>
                  <a:schemeClr val="tx2">
                    <a:lumMod val="50000"/>
                  </a:schemeClr>
                </a:solidFill>
                <a:effectLst/>
                <a:latin typeface="Calibri" panose="020F0502020204030204" pitchFamily="34" charset="0"/>
                <a:ea typeface="Calibri" panose="020F0502020204030204" pitchFamily="34" charset="0"/>
              </a:rPr>
              <a:t>Ketamine</a:t>
            </a:r>
          </a:p>
          <a:p>
            <a:pPr marL="169863" marR="0" indent="-168275">
              <a:lnSpc>
                <a:spcPts val="1700"/>
              </a:lnSpc>
              <a:spcBef>
                <a:spcPts val="0"/>
              </a:spcBef>
              <a:spcAft>
                <a:spcPts val="0"/>
              </a:spcAft>
              <a:buFont typeface="Arial" panose="020B0604020202020204" pitchFamily="34" charset="0"/>
              <a:buChar char="•"/>
            </a:pPr>
            <a:r>
              <a:rPr lang="en-US" sz="1600" dirty="0">
                <a:solidFill>
                  <a:schemeClr val="tx2">
                    <a:lumMod val="50000"/>
                  </a:schemeClr>
                </a:solidFill>
                <a:effectLst/>
                <a:latin typeface="Calibri" panose="020F0502020204030204" pitchFamily="34" charset="0"/>
                <a:ea typeface="Calibri" panose="020F0502020204030204" pitchFamily="34" charset="0"/>
              </a:rPr>
              <a:t>Mescaline and derivatives (peyote is most well-known source but not only source)</a:t>
            </a:r>
          </a:p>
          <a:p>
            <a:pPr marL="169863" marR="0" indent="-168275">
              <a:lnSpc>
                <a:spcPts val="1700"/>
              </a:lnSpc>
              <a:spcBef>
                <a:spcPts val="0"/>
              </a:spcBef>
              <a:spcAft>
                <a:spcPts val="0"/>
              </a:spcAft>
              <a:buFont typeface="Arial" panose="020B0604020202020204" pitchFamily="34" charset="0"/>
              <a:buChar char="•"/>
            </a:pPr>
            <a:r>
              <a:rPr lang="en-US" sz="1600" dirty="0">
                <a:solidFill>
                  <a:schemeClr val="tx2">
                    <a:lumMod val="50000"/>
                  </a:schemeClr>
                </a:solidFill>
                <a:effectLst/>
                <a:latin typeface="Calibri" panose="020F0502020204030204" pitchFamily="34" charset="0"/>
                <a:ea typeface="Calibri" panose="020F0502020204030204" pitchFamily="34" charset="0"/>
              </a:rPr>
              <a:t>DMT and derivatives (most well-known source is the </a:t>
            </a:r>
            <a:r>
              <a:rPr lang="en-US" sz="1600" i="1" dirty="0">
                <a:solidFill>
                  <a:schemeClr val="tx2">
                    <a:lumMod val="50000"/>
                  </a:schemeClr>
                </a:solidFill>
                <a:effectLst/>
                <a:latin typeface="Calibri" panose="020F0502020204030204" pitchFamily="34" charset="0"/>
                <a:ea typeface="Calibri" panose="020F0502020204030204" pitchFamily="34" charset="0"/>
              </a:rPr>
              <a:t>Banisteriopisis</a:t>
            </a:r>
            <a:r>
              <a:rPr lang="en-US" sz="1600" dirty="0">
                <a:solidFill>
                  <a:schemeClr val="tx2">
                    <a:lumMod val="50000"/>
                  </a:schemeClr>
                </a:solidFill>
                <a:effectLst/>
                <a:latin typeface="Calibri" panose="020F0502020204030204" pitchFamily="34" charset="0"/>
                <a:ea typeface="Calibri" panose="020F0502020204030204" pitchFamily="34" charset="0"/>
              </a:rPr>
              <a:t> and </a:t>
            </a:r>
            <a:r>
              <a:rPr lang="en-US" sz="1600" i="1" dirty="0">
                <a:solidFill>
                  <a:schemeClr val="tx2">
                    <a:lumMod val="50000"/>
                  </a:schemeClr>
                </a:solidFill>
                <a:effectLst/>
                <a:latin typeface="Calibri" panose="020F0502020204030204" pitchFamily="34" charset="0"/>
                <a:ea typeface="Calibri" panose="020F0502020204030204" pitchFamily="34" charset="0"/>
              </a:rPr>
              <a:t>Psychotria viridis</a:t>
            </a:r>
            <a:r>
              <a:rPr lang="en-US" sz="1600" dirty="0">
                <a:solidFill>
                  <a:schemeClr val="tx2">
                    <a:lumMod val="50000"/>
                  </a:schemeClr>
                </a:solidFill>
                <a:effectLst/>
                <a:latin typeface="Calibri" panose="020F0502020204030204" pitchFamily="34" charset="0"/>
                <a:ea typeface="Calibri" panose="020F0502020204030204" pitchFamily="34" charset="0"/>
              </a:rPr>
              <a:t> mixture known as Ayahuasca)</a:t>
            </a:r>
          </a:p>
        </p:txBody>
      </p:sp>
      <p:pic>
        <p:nvPicPr>
          <p:cNvPr id="13" name="Picture 12" descr="A picture containing plant&#10;&#10;Description automatically generated">
            <a:extLst>
              <a:ext uri="{FF2B5EF4-FFF2-40B4-BE49-F238E27FC236}">
                <a16:creationId xmlns:a16="http://schemas.microsoft.com/office/drawing/2014/main" id="{7B589B63-504A-0F80-DE60-B6E567F0FE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1575" y="4250586"/>
            <a:ext cx="2290822" cy="1533525"/>
          </a:xfrm>
          <a:prstGeom prst="round2DiagRect">
            <a:avLst>
              <a:gd name="adj1" fmla="val 16667"/>
              <a:gd name="adj2" fmla="val 0"/>
            </a:avLst>
          </a:prstGeom>
          <a:ln w="50800" cap="sq">
            <a:solidFill>
              <a:srgbClr val="FFFFFF"/>
            </a:solidFill>
            <a:miter lim="800000"/>
          </a:ln>
          <a:effectLst>
            <a:outerShdw blurRad="254000" algn="tl" rotWithShape="0">
              <a:srgbClr val="000000">
                <a:alpha val="43000"/>
              </a:srgbClr>
            </a:outerShdw>
          </a:effectLst>
        </p:spPr>
      </p:pic>
      <p:sp>
        <p:nvSpPr>
          <p:cNvPr id="14" name="Text Box 2">
            <a:extLst>
              <a:ext uri="{FF2B5EF4-FFF2-40B4-BE49-F238E27FC236}">
                <a16:creationId xmlns:a16="http://schemas.microsoft.com/office/drawing/2014/main" id="{9817B868-DD20-EE86-F0BD-151C0E3349D7}"/>
              </a:ext>
            </a:extLst>
          </p:cNvPr>
          <p:cNvSpPr txBox="1"/>
          <p:nvPr/>
        </p:nvSpPr>
        <p:spPr>
          <a:xfrm>
            <a:off x="9089418" y="5912059"/>
            <a:ext cx="2131477" cy="315079"/>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lnSpc>
                <a:spcPts val="1300"/>
              </a:lnSpc>
              <a:spcBef>
                <a:spcPts val="0"/>
              </a:spcBef>
            </a:pPr>
            <a:r>
              <a:rPr lang="en-US" sz="12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Peyote (</a:t>
            </a:r>
            <a:r>
              <a:rPr lang="en-US"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Lophophora williamsii</a:t>
            </a:r>
            <a:r>
              <a:rPr lang="en-US" sz="12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 source of mescaline</a:t>
            </a:r>
          </a:p>
        </p:txBody>
      </p:sp>
    </p:spTree>
    <p:extLst>
      <p:ext uri="{BB962C8B-B14F-4D97-AF65-F5344CB8AC3E}">
        <p14:creationId xmlns:p14="http://schemas.microsoft.com/office/powerpoint/2010/main" val="338731608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3F0D0D2-736D-4294-B461-EAD0EE859506}"/>
              </a:ext>
            </a:extLst>
          </p:cNvPr>
          <p:cNvSpPr txBox="1"/>
          <p:nvPr/>
        </p:nvSpPr>
        <p:spPr>
          <a:xfrm>
            <a:off x="228600" y="141736"/>
            <a:ext cx="12115800"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r>
              <a:rPr lang="en-US" sz="2800" dirty="0">
                <a:latin typeface="Calibri" panose="020F0502020204030204" pitchFamily="34" charset="0"/>
                <a:cs typeface="Calibri" panose="020F0502020204030204" pitchFamily="34" charset="0"/>
              </a:rPr>
              <a:t>Net Revenue: </a:t>
            </a:r>
            <a:r>
              <a:rPr lang="en-US" sz="1800" kern="0" dirty="0"/>
              <a:t>Q3 2024 net revenue </a:t>
            </a:r>
            <a:r>
              <a:rPr lang="en-US" sz="1800" kern="0" dirty="0">
                <a:highlight>
                  <a:srgbClr val="00FFFF"/>
                </a:highlight>
              </a:rPr>
              <a:t>increased approximately 14%</a:t>
            </a:r>
            <a:r>
              <a:rPr lang="en-US" sz="1800" kern="0" dirty="0"/>
              <a:t> versus net Q2 2024 revenue </a:t>
            </a:r>
            <a:endParaRPr lang="en-US" sz="1800" baseline="30000"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25</a:t>
            </a:fld>
            <a:endParaRPr lang="en-US" sz="1400"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FB37320-E9D8-429D-95BC-709599DB1811}"/>
              </a:ext>
            </a:extLst>
          </p:cNvPr>
          <p:cNvSpPr/>
          <p:nvPr/>
        </p:nvSpPr>
        <p:spPr>
          <a:xfrm>
            <a:off x="4313987" y="4800600"/>
            <a:ext cx="228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Chart 2">
            <a:extLst>
              <a:ext uri="{FF2B5EF4-FFF2-40B4-BE49-F238E27FC236}">
                <a16:creationId xmlns:a16="http://schemas.microsoft.com/office/drawing/2014/main" id="{E839C411-50E0-4195-B240-BF63E7635349}"/>
              </a:ext>
            </a:extLst>
          </p:cNvPr>
          <p:cNvGraphicFramePr>
            <a:graphicFrameLocks/>
          </p:cNvGraphicFramePr>
          <p:nvPr>
            <p:extLst>
              <p:ext uri="{D42A27DB-BD31-4B8C-83A1-F6EECF244321}">
                <p14:modId xmlns:p14="http://schemas.microsoft.com/office/powerpoint/2010/main" val="1919793446"/>
              </p:ext>
            </p:extLst>
          </p:nvPr>
        </p:nvGraphicFramePr>
        <p:xfrm>
          <a:off x="1905000" y="1066800"/>
          <a:ext cx="8407972" cy="50686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838568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logo&#10;&#10;Description automatically generated">
            <a:extLst>
              <a:ext uri="{FF2B5EF4-FFF2-40B4-BE49-F238E27FC236}">
                <a16:creationId xmlns:a16="http://schemas.microsoft.com/office/drawing/2014/main" id="{0CADFF91-E8D9-AB16-2D7F-87B26AC44BF2}"/>
              </a:ext>
            </a:extLst>
          </p:cNvPr>
          <p:cNvPicPr>
            <a:picLocks noChangeAspect="1"/>
          </p:cNvPicPr>
          <p:nvPr/>
        </p:nvPicPr>
        <p:blipFill rotWithShape="1">
          <a:blip r:embed="rId3"/>
          <a:srcRect b="7067"/>
          <a:stretch/>
        </p:blipFill>
        <p:spPr>
          <a:xfrm>
            <a:off x="8442716" y="5213264"/>
            <a:ext cx="2620222" cy="476770"/>
          </a:xfrm>
          <a:prstGeom prst="rect">
            <a:avLst/>
          </a:prstGeom>
        </p:spPr>
      </p:pic>
      <p:sp>
        <p:nvSpPr>
          <p:cNvPr id="34" name="Title 1">
            <a:extLst>
              <a:ext uri="{FF2B5EF4-FFF2-40B4-BE49-F238E27FC236}">
                <a16:creationId xmlns:a16="http://schemas.microsoft.com/office/drawing/2014/main" id="{23F0D0D2-736D-4294-B461-EAD0EE859506}"/>
              </a:ext>
            </a:extLst>
          </p:cNvPr>
          <p:cNvSpPr txBox="1"/>
          <p:nvPr/>
        </p:nvSpPr>
        <p:spPr>
          <a:xfrm>
            <a:off x="207334" y="141736"/>
            <a:ext cx="11773474"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marL="0" marR="0" lvl="0" indent="0" algn="l" defTabSz="1018824"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20" normalizeH="0" baseline="0" noProof="0" dirty="0">
                <a:ln>
                  <a:noFill/>
                </a:ln>
                <a:solidFill>
                  <a:srgbClr val="1F497D">
                    <a:lumMod val="75000"/>
                  </a:srgbClr>
                </a:solidFill>
                <a:effectLst/>
                <a:uLnTx/>
                <a:uFillTx/>
                <a:latin typeface="Calibri" panose="020F0502020204030204" pitchFamily="34" charset="0"/>
                <a:ea typeface="Tahoma" panose="020B0604030504040204" pitchFamily="34" charset="0"/>
                <a:cs typeface="Calibri" panose="020F0502020204030204" pitchFamily="34" charset="0"/>
              </a:rPr>
              <a:t>Expected Upcoming Catalysts – Financial, Clinical &amp; Commercial</a:t>
            </a:r>
          </a:p>
        </p:txBody>
      </p:sp>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pPr marL="25400" marR="0" lvl="0" indent="0" algn="l" defTabSz="914400" rtl="0" eaLnBrk="1" fontAlgn="auto" latinLnBrk="0" hangingPunct="1">
                <a:lnSpc>
                  <a:spcPct val="100000"/>
                </a:lnSpc>
                <a:spcBef>
                  <a:spcPts val="15"/>
                </a:spcBef>
                <a:spcAft>
                  <a:spcPts val="0"/>
                </a:spcAft>
                <a:buClrTx/>
                <a:buSzTx/>
                <a:buFontTx/>
                <a:buNone/>
                <a:tabLst/>
                <a:defRPr/>
              </a:pPr>
              <a:t>26</a:t>
            </a:fld>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C967B37-ED78-6EF7-BE0A-4457A95C57B0}"/>
              </a:ext>
            </a:extLst>
          </p:cNvPr>
          <p:cNvSpPr txBox="1"/>
          <p:nvPr/>
        </p:nvSpPr>
        <p:spPr>
          <a:xfrm>
            <a:off x="207334" y="6408963"/>
            <a:ext cx="4593266" cy="328167"/>
          </a:xfrm>
          <a:prstGeom prst="rect">
            <a:avLst/>
          </a:prstGeom>
          <a:noFill/>
        </p:spPr>
        <p:txBody>
          <a:bodyPr wrap="square" rtlCol="0">
            <a:sp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cs typeface="Arial"/>
              </a:rPr>
              <a:t>* Key milestones are based on management estimates. Adverse events could negatively affect their business and the timeliness of achieving key milestones.</a:t>
            </a:r>
          </a:p>
        </p:txBody>
      </p:sp>
      <p:pic>
        <p:nvPicPr>
          <p:cNvPr id="2" name="Picture 1" descr="Logo, company name&#10;&#10;Description automatically generated">
            <a:extLst>
              <a:ext uri="{FF2B5EF4-FFF2-40B4-BE49-F238E27FC236}">
                <a16:creationId xmlns:a16="http://schemas.microsoft.com/office/drawing/2014/main" id="{E2982E17-1139-7144-7E81-631B15475D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7452" y="1898481"/>
            <a:ext cx="925057" cy="671052"/>
          </a:xfrm>
          <a:prstGeom prst="rect">
            <a:avLst/>
          </a:prstGeom>
        </p:spPr>
      </p:pic>
      <p:pic>
        <p:nvPicPr>
          <p:cNvPr id="7" name="Picture 6" descr="A brochure of a person and a doctor&#10;&#10;Description automatically generated">
            <a:extLst>
              <a:ext uri="{FF2B5EF4-FFF2-40B4-BE49-F238E27FC236}">
                <a16:creationId xmlns:a16="http://schemas.microsoft.com/office/drawing/2014/main" id="{5838E0C6-A93E-F817-4388-CDD9CD8EF67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459" t="7786" r="61015" b="79575"/>
          <a:stretch/>
        </p:blipFill>
        <p:spPr>
          <a:xfrm>
            <a:off x="8833533" y="1044202"/>
            <a:ext cx="1682496" cy="576035"/>
          </a:xfrm>
          <a:prstGeom prst="rect">
            <a:avLst/>
          </a:prstGeom>
          <a:ln>
            <a:noFill/>
          </a:ln>
        </p:spPr>
      </p:pic>
      <p:pic>
        <p:nvPicPr>
          <p:cNvPr id="11" name="Picture 10" descr="A blue figure in front of several brown figures&#10;&#10;Description automatically generated">
            <a:extLst>
              <a:ext uri="{FF2B5EF4-FFF2-40B4-BE49-F238E27FC236}">
                <a16:creationId xmlns:a16="http://schemas.microsoft.com/office/drawing/2014/main" id="{E1153685-C2E3-A64A-4BDF-6CCE8DE9AD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4295" y="4201507"/>
            <a:ext cx="1445168" cy="481723"/>
          </a:xfrm>
          <a:prstGeom prst="round2DiagRect">
            <a:avLst>
              <a:gd name="adj1" fmla="val 16667"/>
              <a:gd name="adj2" fmla="val 0"/>
            </a:avLst>
          </a:prstGeom>
          <a:ln w="57150" cap="sq">
            <a:solidFill>
              <a:srgbClr val="FFFFFF"/>
            </a:solidFill>
            <a:miter lim="800000"/>
          </a:ln>
          <a:effectLst>
            <a:outerShdw blurRad="127000" algn="tl" rotWithShape="0">
              <a:srgbClr val="000000">
                <a:alpha val="43000"/>
              </a:srgbClr>
            </a:outerShdw>
          </a:effectLst>
        </p:spPr>
      </p:pic>
      <p:pic>
        <p:nvPicPr>
          <p:cNvPr id="13" name="Picture 12" descr="A black background with orange and green symbols&#10;&#10;Description automatically generated">
            <a:extLst>
              <a:ext uri="{FF2B5EF4-FFF2-40B4-BE49-F238E27FC236}">
                <a16:creationId xmlns:a16="http://schemas.microsoft.com/office/drawing/2014/main" id="{144E27BF-7746-3F6D-F9C1-E79CE1D343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6849"/>
          <a:stretch/>
        </p:blipFill>
        <p:spPr>
          <a:xfrm>
            <a:off x="9202481" y="3000092"/>
            <a:ext cx="1002322" cy="586561"/>
          </a:xfrm>
          <a:prstGeom prst="rect">
            <a:avLst/>
          </a:prstGeom>
        </p:spPr>
      </p:pic>
      <p:sp>
        <p:nvSpPr>
          <p:cNvPr id="3" name="object 3">
            <a:extLst>
              <a:ext uri="{FF2B5EF4-FFF2-40B4-BE49-F238E27FC236}">
                <a16:creationId xmlns:a16="http://schemas.microsoft.com/office/drawing/2014/main" id="{6B40F4D8-2C21-F478-FA3D-83008A77146C}"/>
              </a:ext>
            </a:extLst>
          </p:cNvPr>
          <p:cNvSpPr txBox="1"/>
          <p:nvPr/>
        </p:nvSpPr>
        <p:spPr>
          <a:xfrm>
            <a:off x="267262" y="814554"/>
            <a:ext cx="8114738" cy="5357646"/>
          </a:xfrm>
          <a:prstGeom prst="rect">
            <a:avLst/>
          </a:prstGeom>
        </p:spPr>
        <p:txBody>
          <a:bodyPr vert="horz" wrap="square" lIns="0" tIns="13335" rIns="0" bIns="0" rtlCol="0" anchor="ctr">
            <a:noAutofit/>
          </a:bodyPr>
          <a:lstStyle/>
          <a:p>
            <a:pPr marL="285750" lvl="1" indent="-168275">
              <a:lnSpc>
                <a:spcPts val="1900"/>
              </a:lnSpc>
              <a:spcAft>
                <a:spcPts val="400"/>
              </a:spcAft>
              <a:buFont typeface="Arial" panose="020B0604020202020204" pitchFamily="34" charset="0"/>
              <a:buChar char="•"/>
              <a:defRPr/>
            </a:pPr>
            <a:r>
              <a:rPr kumimoji="0" lang="en-US" sz="1500" b="1" i="0" u="none" strike="noStrike" kern="0" cap="none" spc="0" normalizeH="0" baseline="0" noProof="0" dirty="0">
                <a:ln>
                  <a:noFill/>
                </a:ln>
                <a:solidFill>
                  <a:prstClr val="black"/>
                </a:solidFill>
                <a:effectLst/>
                <a:highlight>
                  <a:srgbClr val="00FFFF"/>
                </a:highlight>
                <a:uLnTx/>
                <a:uFillTx/>
                <a:latin typeface="Calibri"/>
                <a:cs typeface="Arial"/>
              </a:rPr>
              <a:t>Ongoing: </a:t>
            </a:r>
            <a:r>
              <a:rPr lang="en-US" sz="1500" kern="0" dirty="0">
                <a:solidFill>
                  <a:prstClr val="black"/>
                </a:solidFill>
                <a:highlight>
                  <a:srgbClr val="00FFFF"/>
                </a:highlight>
                <a:latin typeface="Calibri"/>
                <a:cs typeface="Arial"/>
              </a:rPr>
              <a:t>Commercial launch</a:t>
            </a:r>
            <a:r>
              <a:rPr kumimoji="0" lang="en-US" sz="1500" i="0" u="none" strike="noStrike" kern="0" cap="none" spc="0" normalizeH="0" baseline="0" noProof="0" dirty="0">
                <a:ln>
                  <a:noFill/>
                </a:ln>
                <a:solidFill>
                  <a:prstClr val="black"/>
                </a:solidFill>
                <a:effectLst/>
                <a:highlight>
                  <a:srgbClr val="00FFFF"/>
                </a:highlight>
                <a:uLnTx/>
                <a:uFillTx/>
                <a:latin typeface="Calibri"/>
                <a:cs typeface="Arial"/>
              </a:rPr>
              <a:t> (began Oct 2024) of FDA-approved Gelclair product for oral mucositis</a:t>
            </a:r>
          </a:p>
          <a:p>
            <a:pPr marL="285750" lvl="1" indent="-168275">
              <a:lnSpc>
                <a:spcPts val="1900"/>
              </a:lnSpc>
              <a:spcAft>
                <a:spcPts val="400"/>
              </a:spcAft>
              <a:buFont typeface="Arial" panose="020B0604020202020204" pitchFamily="34" charset="0"/>
              <a:buChar char="•"/>
              <a:defRPr/>
            </a:pPr>
            <a:r>
              <a:rPr kumimoji="0" lang="en-US" sz="1500" b="1" i="0" u="none" strike="noStrike" kern="0" cap="none" spc="0" normalizeH="0" baseline="0" noProof="0" dirty="0">
                <a:ln>
                  <a:noFill/>
                </a:ln>
                <a:solidFill>
                  <a:prstClr val="black"/>
                </a:solidFill>
                <a:effectLst/>
                <a:highlight>
                  <a:srgbClr val="00FFFF"/>
                </a:highlight>
                <a:uLnTx/>
                <a:uFillTx/>
                <a:latin typeface="Calibri"/>
                <a:cs typeface="Arial"/>
              </a:rPr>
              <a:t>Ongoing</a:t>
            </a:r>
            <a:r>
              <a:rPr lang="en-US" sz="1500" b="1" kern="0" dirty="0">
                <a:solidFill>
                  <a:prstClr val="black"/>
                </a:solidFill>
                <a:highlight>
                  <a:srgbClr val="00FFFF"/>
                </a:highlight>
              </a:rPr>
              <a:t>:</a:t>
            </a:r>
            <a:r>
              <a:rPr lang="en-US" sz="1500" kern="0" dirty="0">
                <a:solidFill>
                  <a:prstClr val="black"/>
                </a:solidFill>
                <a:highlight>
                  <a:srgbClr val="00FFFF"/>
                </a:highlight>
              </a:rPr>
              <a:t> Poster presentations at Dec 2024 San Antonio Breast Cancer Symposium.</a:t>
            </a:r>
          </a:p>
          <a:p>
            <a:pPr marL="285750" marR="0" lvl="1" indent="-168275" algn="l" defTabSz="914400" rtl="0" eaLnBrk="1" fontAlgn="auto" latinLnBrk="0" hangingPunct="1">
              <a:lnSpc>
                <a:spcPts val="1900"/>
              </a:lnSpc>
              <a:spcBef>
                <a:spcPts val="0"/>
              </a:spcBef>
              <a:spcAft>
                <a:spcPts val="400"/>
              </a:spcAft>
              <a:buClrTx/>
              <a:buSzTx/>
              <a:buFont typeface="Arial" panose="020B0604020202020204" pitchFamily="34" charset="0"/>
              <a:buChar char="•"/>
              <a:tabLst/>
              <a:defRPr/>
            </a:pPr>
            <a:r>
              <a:rPr kumimoji="0" lang="en-US" sz="1500" b="1"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Dec 2024/Jan. 2025: </a:t>
            </a:r>
            <a:r>
              <a:rPr kumimoji="0" lang="en-US" sz="1500"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Initiation of crofelemer IIT in Abu Dhabi in pediatric patients with SBS-IF or MVID</a:t>
            </a:r>
          </a:p>
          <a:p>
            <a:pPr marL="285750" marR="0" lvl="1" indent="-168275" algn="l" defTabSz="914400" rtl="0" eaLnBrk="1" fontAlgn="auto" latinLnBrk="0" hangingPunct="1">
              <a:lnSpc>
                <a:spcPts val="1900"/>
              </a:lnSpc>
              <a:spcBef>
                <a:spcPts val="0"/>
              </a:spcBef>
              <a:spcAft>
                <a:spcPts val="400"/>
              </a:spcAft>
              <a:buClrTx/>
              <a:buSzTx/>
              <a:buFont typeface="Arial" panose="020B0604020202020204" pitchFamily="34" charset="0"/>
              <a:buChar char="•"/>
              <a:tabLst/>
              <a:defRPr/>
            </a:pPr>
            <a:r>
              <a:rPr kumimoji="0" lang="en-US" sz="1500" b="1"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Dec 2024: </a:t>
            </a:r>
            <a:r>
              <a:rPr kumimoji="0" lang="en-US" sz="1500"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Initiation of crofelemer IIT at Cleveland Clinic in adult SBS-IF patients</a:t>
            </a:r>
          </a:p>
          <a:p>
            <a:pPr marL="285750" marR="0" lvl="1" indent="-168275" algn="l" defTabSz="914400" rtl="0" eaLnBrk="1" fontAlgn="auto" latinLnBrk="0" hangingPunct="1">
              <a:lnSpc>
                <a:spcPts val="1900"/>
              </a:lnSpc>
              <a:spcBef>
                <a:spcPts val="0"/>
              </a:spcBef>
              <a:spcAft>
                <a:spcPts val="400"/>
              </a:spcAft>
              <a:buClrTx/>
              <a:buSzTx/>
              <a:buFont typeface="Arial" panose="020B0604020202020204" pitchFamily="34" charset="0"/>
              <a:buChar char="•"/>
              <a:tabLst/>
              <a:defRPr/>
            </a:pPr>
            <a:r>
              <a:rPr kumimoji="0" lang="en-US" sz="1500" b="1"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Dec 2024: </a:t>
            </a:r>
            <a:r>
              <a:rPr kumimoji="0" lang="en-US" sz="1500"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Initiation by Napo Pharmaceuticals of global Phase 2 study of crofelemer for MVID</a:t>
            </a:r>
          </a:p>
          <a:p>
            <a:pPr marL="285750" marR="0" lvl="1" indent="-168275" algn="l" defTabSz="914400" rtl="0" eaLnBrk="1" fontAlgn="auto" latinLnBrk="0" hangingPunct="1">
              <a:lnSpc>
                <a:spcPts val="1900"/>
              </a:lnSpc>
              <a:spcBef>
                <a:spcPts val="0"/>
              </a:spcBef>
              <a:spcAft>
                <a:spcPts val="400"/>
              </a:spcAft>
              <a:buClrTx/>
              <a:buSzTx/>
              <a:buFont typeface="Arial" panose="020B0604020202020204" pitchFamily="34" charset="0"/>
              <a:buChar char="•"/>
              <a:tabLst/>
              <a:defRPr/>
            </a:pPr>
            <a:r>
              <a:rPr kumimoji="0" lang="en-US" sz="1500" b="1"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Jan 2025: </a:t>
            </a:r>
            <a:r>
              <a:rPr kumimoji="0" lang="en-US" sz="1500"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Initiation by Napo Therapeutics of global Phase 2 study of crofelemer in adult SBS-IF patients</a:t>
            </a:r>
          </a:p>
          <a:p>
            <a:pPr marL="285750" marR="0" lvl="1" indent="-168275" algn="l" defTabSz="914400" rtl="0" eaLnBrk="1" fontAlgn="auto" latinLnBrk="0" hangingPunct="1">
              <a:lnSpc>
                <a:spcPts val="1900"/>
              </a:lnSpc>
              <a:spcBef>
                <a:spcPts val="0"/>
              </a:spcBef>
              <a:spcAft>
                <a:spcPts val="400"/>
              </a:spcAft>
              <a:buClrTx/>
              <a:buSzTx/>
              <a:buFont typeface="Arial" panose="020B0604020202020204" pitchFamily="34" charset="0"/>
              <a:buChar char="•"/>
              <a:tabLst/>
              <a:defRPr/>
            </a:pPr>
            <a:r>
              <a:rPr kumimoji="0" lang="en-US" sz="1500" b="1"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Q1 2025: </a:t>
            </a:r>
            <a:r>
              <a:rPr kumimoji="0" lang="en-US" sz="1500"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Initiation of two additional crofelemer IITs for SBS-IF and MVID</a:t>
            </a:r>
          </a:p>
          <a:p>
            <a:pPr marL="285750" marR="0" lvl="1" indent="-168275" algn="l" defTabSz="914400" rtl="0" eaLnBrk="1" fontAlgn="auto" latinLnBrk="0" hangingPunct="1">
              <a:lnSpc>
                <a:spcPts val="1900"/>
              </a:lnSpc>
              <a:spcBef>
                <a:spcPts val="0"/>
              </a:spcBef>
              <a:spcAft>
                <a:spcPts val="400"/>
              </a:spcAft>
              <a:buClrTx/>
              <a:buSzTx/>
              <a:buFont typeface="Arial" panose="020B0604020202020204" pitchFamily="34" charset="0"/>
              <a:buChar char="•"/>
              <a:tabLst/>
              <a:defRPr/>
            </a:pPr>
            <a:r>
              <a:rPr kumimoji="0" lang="en-US" sz="1500" b="1"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Q2 2025: </a:t>
            </a:r>
            <a:r>
              <a:rPr lang="en-US" sz="1500" spc="-10" dirty="0">
                <a:solidFill>
                  <a:prstClr val="black"/>
                </a:solidFill>
                <a:highlight>
                  <a:srgbClr val="00FFFF"/>
                </a:highlight>
                <a:latin typeface="Calibri"/>
                <a:cs typeface="Calibri" panose="020F0502020204030204" pitchFamily="34" charset="0"/>
              </a:rPr>
              <a:t>Initial p</a:t>
            </a:r>
            <a:r>
              <a:rPr kumimoji="0" lang="en-US" sz="1500"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roof-of-concept (POC) data available for crofelemer for SBS-IF and MVID </a:t>
            </a:r>
            <a:r>
              <a:rPr kumimoji="0" lang="en-US" sz="1500" b="0"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in support of potential early patient access in specific EU countries</a:t>
            </a:r>
          </a:p>
          <a:p>
            <a:pPr marL="285750" marR="0" lvl="1" indent="-168275" algn="l" defTabSz="914400" rtl="0" eaLnBrk="1" fontAlgn="auto" latinLnBrk="0" hangingPunct="1">
              <a:lnSpc>
                <a:spcPts val="1900"/>
              </a:lnSpc>
              <a:spcBef>
                <a:spcPts val="0"/>
              </a:spcBef>
              <a:spcAft>
                <a:spcPts val="400"/>
              </a:spcAft>
              <a:buClrTx/>
              <a:buSzTx/>
              <a:buFont typeface="Arial" panose="020B0604020202020204" pitchFamily="34" charset="0"/>
              <a:buChar char="•"/>
              <a:tabLst/>
              <a:defRPr/>
            </a:pPr>
            <a:r>
              <a:rPr kumimoji="0" lang="en-US" sz="1500" b="1"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Q2 2025: </a:t>
            </a:r>
            <a:r>
              <a:rPr kumimoji="0" lang="en-US" sz="1500"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Briefing package submitted to FDA on OnTarget results in breast cancer patients for CTD</a:t>
            </a:r>
          </a:p>
          <a:p>
            <a:pPr marL="285750" marR="0" lvl="1" indent="-168275" algn="l" defTabSz="914400" rtl="0" eaLnBrk="1" fontAlgn="auto" latinLnBrk="0" hangingPunct="1">
              <a:lnSpc>
                <a:spcPts val="1900"/>
              </a:lnSpc>
              <a:spcBef>
                <a:spcPts val="0"/>
              </a:spcBef>
              <a:spcAft>
                <a:spcPts val="400"/>
              </a:spcAft>
              <a:buClrTx/>
              <a:buSzTx/>
              <a:buFont typeface="Arial" panose="020B0604020202020204" pitchFamily="34" charset="0"/>
              <a:buChar char="•"/>
              <a:tabLst/>
              <a:defRPr/>
            </a:pPr>
            <a:r>
              <a:rPr kumimoji="0" lang="en-US" sz="1500" b="1"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Q2 2025: </a:t>
            </a:r>
            <a:r>
              <a:rPr kumimoji="0" lang="en-US" sz="1500"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Business development deal for development and commercialization of company’s NP300 prescription drug candidate for general in dogs</a:t>
            </a:r>
          </a:p>
          <a:p>
            <a:pPr marL="285750" marR="0" lvl="1" indent="-168275" algn="l" defTabSz="914400" rtl="0" eaLnBrk="1" fontAlgn="auto" latinLnBrk="0" hangingPunct="1">
              <a:lnSpc>
                <a:spcPts val="1900"/>
              </a:lnSpc>
              <a:spcBef>
                <a:spcPts val="0"/>
              </a:spcBef>
              <a:spcAft>
                <a:spcPts val="400"/>
              </a:spcAft>
              <a:buClrTx/>
              <a:buSzTx/>
              <a:buFont typeface="Arial" panose="020B0604020202020204" pitchFamily="34" charset="0"/>
              <a:buChar char="•"/>
              <a:tabLst/>
              <a:defRPr/>
            </a:pPr>
            <a:r>
              <a:rPr kumimoji="0" lang="en-US" sz="1500" b="1"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Q3 2025: </a:t>
            </a:r>
            <a:r>
              <a:rPr kumimoji="0" lang="en-US" sz="1500"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Meeting with FDA to obtain clarity regarding possible pathways to make crofelemer available as efficiently as possible to breast cancer patients for CTD</a:t>
            </a:r>
          </a:p>
          <a:p>
            <a:pPr marL="285750" lvl="1" indent="-168275">
              <a:lnSpc>
                <a:spcPts val="1900"/>
              </a:lnSpc>
              <a:spcAft>
                <a:spcPts val="400"/>
              </a:spcAft>
              <a:buFont typeface="Arial" panose="020B0604020202020204" pitchFamily="34" charset="0"/>
              <a:buChar char="•"/>
              <a:defRPr/>
            </a:pPr>
            <a:r>
              <a:rPr lang="en-US" sz="1500" b="1" spc="-10" dirty="0">
                <a:solidFill>
                  <a:prstClr val="black"/>
                </a:solidFill>
                <a:highlight>
                  <a:srgbClr val="00FFFF"/>
                </a:highlight>
                <a:cs typeface="Calibri" panose="020F0502020204030204" pitchFamily="34" charset="0"/>
              </a:rPr>
              <a:t>2025: </a:t>
            </a:r>
            <a:r>
              <a:rPr lang="en-US" sz="1500" spc="-10" dirty="0">
                <a:solidFill>
                  <a:prstClr val="black"/>
                </a:solidFill>
                <a:highlight>
                  <a:srgbClr val="00FFFF"/>
                </a:highlight>
                <a:cs typeface="Calibri" panose="020F0502020204030204" pitchFamily="34" charset="0"/>
              </a:rPr>
              <a:t>Jaguar mental health-focused joint venture Magdalena Biosciences to initiate clinical development for botanical drug candidate</a:t>
            </a:r>
          </a:p>
          <a:p>
            <a:pPr marL="285750" marR="0" lvl="1" indent="-168275" algn="l" defTabSz="914400" rtl="0" eaLnBrk="1" fontAlgn="auto" latinLnBrk="0" hangingPunct="1">
              <a:lnSpc>
                <a:spcPts val="1900"/>
              </a:lnSpc>
              <a:spcBef>
                <a:spcPts val="0"/>
              </a:spcBef>
              <a:spcAft>
                <a:spcPts val="400"/>
              </a:spcAft>
              <a:buClrTx/>
              <a:buSzTx/>
              <a:buFont typeface="Arial" panose="020B0604020202020204" pitchFamily="34" charset="0"/>
              <a:buChar char="•"/>
              <a:tabLst/>
              <a:defRPr/>
            </a:pPr>
            <a:r>
              <a:rPr kumimoji="0" lang="en-US" sz="1500" b="1"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1H 2026: </a:t>
            </a:r>
            <a:r>
              <a:rPr kumimoji="0" lang="en-US" sz="1500" i="0" u="none" strike="noStrike" kern="1200" cap="none" spc="-10" normalizeH="0" baseline="0" noProof="0" dirty="0">
                <a:ln>
                  <a:noFill/>
                </a:ln>
                <a:solidFill>
                  <a:prstClr val="black"/>
                </a:solidFill>
                <a:effectLst/>
                <a:highlight>
                  <a:srgbClr val="00FFFF"/>
                </a:highlight>
                <a:uLnTx/>
                <a:uFillTx/>
                <a:latin typeface="Calibri"/>
                <a:cs typeface="Calibri" panose="020F0502020204030204" pitchFamily="34" charset="0"/>
              </a:rPr>
              <a:t>End of Phase 2 trials of crofelemer in SBS-IF and MVID</a:t>
            </a:r>
          </a:p>
        </p:txBody>
      </p:sp>
    </p:spTree>
    <p:extLst>
      <p:ext uri="{BB962C8B-B14F-4D97-AF65-F5344CB8AC3E}">
        <p14:creationId xmlns:p14="http://schemas.microsoft.com/office/powerpoint/2010/main" val="274489353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3F0D0D2-736D-4294-B461-EAD0EE859506}"/>
              </a:ext>
            </a:extLst>
          </p:cNvPr>
          <p:cNvSpPr txBox="1"/>
          <p:nvPr/>
        </p:nvSpPr>
        <p:spPr>
          <a:xfrm>
            <a:off x="228600" y="141736"/>
            <a:ext cx="9829800"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r>
              <a:rPr lang="en-US" sz="2800" dirty="0">
                <a:latin typeface="Calibri" panose="020F0502020204030204" pitchFamily="34" charset="0"/>
                <a:cs typeface="Calibri" panose="020F0502020204030204" pitchFamily="34" charset="0"/>
              </a:rPr>
              <a:t>Jaguar/Napo Pharmaceuticals Executive Management Team</a:t>
            </a:r>
          </a:p>
        </p:txBody>
      </p:sp>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27</a:t>
            </a:fld>
            <a:endParaRPr lang="en-US" sz="1400"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FB37320-E9D8-429D-95BC-709599DB1811}"/>
              </a:ext>
            </a:extLst>
          </p:cNvPr>
          <p:cNvSpPr/>
          <p:nvPr/>
        </p:nvSpPr>
        <p:spPr>
          <a:xfrm>
            <a:off x="4313987" y="5175706"/>
            <a:ext cx="228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object 6">
            <a:extLst>
              <a:ext uri="{FF2B5EF4-FFF2-40B4-BE49-F238E27FC236}">
                <a16:creationId xmlns:a16="http://schemas.microsoft.com/office/drawing/2014/main" id="{8509A8AA-12CC-5DA6-DDA3-509810DEDE07}"/>
              </a:ext>
            </a:extLst>
          </p:cNvPr>
          <p:cNvGraphicFramePr>
            <a:graphicFrameLocks noGrp="1"/>
          </p:cNvGraphicFramePr>
          <p:nvPr>
            <p:extLst>
              <p:ext uri="{D42A27DB-BD31-4B8C-83A1-F6EECF244321}">
                <p14:modId xmlns:p14="http://schemas.microsoft.com/office/powerpoint/2010/main" val="1032077791"/>
              </p:ext>
            </p:extLst>
          </p:nvPr>
        </p:nvGraphicFramePr>
        <p:xfrm>
          <a:off x="1688502" y="882344"/>
          <a:ext cx="8903298" cy="5305811"/>
        </p:xfrm>
        <a:graphic>
          <a:graphicData uri="http://schemas.openxmlformats.org/drawingml/2006/table">
            <a:tbl>
              <a:tblPr firstRow="1" bandRow="1">
                <a:tableStyleId>{2D5ABB26-0587-4C30-8999-92F81FD0307C}</a:tableStyleId>
              </a:tblPr>
              <a:tblGrid>
                <a:gridCol w="2806488">
                  <a:extLst>
                    <a:ext uri="{9D8B030D-6E8A-4147-A177-3AD203B41FA5}">
                      <a16:colId xmlns:a16="http://schemas.microsoft.com/office/drawing/2014/main" val="20000"/>
                    </a:ext>
                  </a:extLst>
                </a:gridCol>
                <a:gridCol w="6096810">
                  <a:extLst>
                    <a:ext uri="{9D8B030D-6E8A-4147-A177-3AD203B41FA5}">
                      <a16:colId xmlns:a16="http://schemas.microsoft.com/office/drawing/2014/main" val="20001"/>
                    </a:ext>
                  </a:extLst>
                </a:gridCol>
              </a:tblGrid>
              <a:tr h="274753">
                <a:tc>
                  <a:txBody>
                    <a:bodyPr/>
                    <a:lstStyle/>
                    <a:p>
                      <a:pPr marL="635" algn="ctr">
                        <a:lnSpc>
                          <a:spcPct val="100000"/>
                        </a:lnSpc>
                        <a:spcBef>
                          <a:spcPct val="0"/>
                        </a:spcBef>
                      </a:pPr>
                      <a:r>
                        <a:rPr sz="1100" b="1" i="0" dirty="0">
                          <a:solidFill>
                            <a:schemeClr val="bg1"/>
                          </a:solidFill>
                          <a:latin typeface="Calibri" panose="020F0502020204030204" pitchFamily="34" charset="0"/>
                          <a:cs typeface="Calibri"/>
                        </a:rPr>
                        <a:t>Name /</a:t>
                      </a:r>
                      <a:r>
                        <a:rPr sz="1100" b="1" i="0" spc="-25" dirty="0">
                          <a:solidFill>
                            <a:schemeClr val="bg1"/>
                          </a:solidFill>
                          <a:latin typeface="Calibri" panose="020F0502020204030204" pitchFamily="34" charset="0"/>
                          <a:cs typeface="Calibri"/>
                        </a:rPr>
                        <a:t> </a:t>
                      </a:r>
                      <a:r>
                        <a:rPr sz="1100" b="1" i="0" dirty="0">
                          <a:solidFill>
                            <a:schemeClr val="bg1"/>
                          </a:solidFill>
                          <a:latin typeface="Calibri" panose="020F0502020204030204" pitchFamily="34" charset="0"/>
                          <a:cs typeface="Calibri"/>
                        </a:rPr>
                        <a:t>Title</a:t>
                      </a:r>
                    </a:p>
                  </a:txBody>
                  <a:tcPr marL="0" marR="0" marT="36830" marB="0" anchor="ctr">
                    <a:lnR w="12700" cap="flat" cmpd="sng" algn="ctr">
                      <a:solidFill>
                        <a:srgbClr val="FFFFFF"/>
                      </a:solidFill>
                      <a:prstDash val="solid"/>
                      <a:round/>
                      <a:headEnd type="none" w="med" len="med"/>
                      <a:tailEnd type="none" w="med" len="med"/>
                    </a:lnR>
                    <a:solidFill>
                      <a:srgbClr val="97CB4F"/>
                    </a:solidFill>
                  </a:tcPr>
                </a:tc>
                <a:tc>
                  <a:txBody>
                    <a:bodyPr/>
                    <a:lstStyle/>
                    <a:p>
                      <a:pPr algn="ctr">
                        <a:lnSpc>
                          <a:spcPct val="100000"/>
                        </a:lnSpc>
                        <a:spcBef>
                          <a:spcPct val="0"/>
                        </a:spcBef>
                      </a:pPr>
                      <a:r>
                        <a:rPr sz="1100" b="1" i="0" spc="-5" dirty="0">
                          <a:solidFill>
                            <a:schemeClr val="bg1"/>
                          </a:solidFill>
                          <a:latin typeface="Calibri" panose="020F0502020204030204" pitchFamily="34" charset="0"/>
                          <a:cs typeface="Calibri"/>
                        </a:rPr>
                        <a:t>Experience</a:t>
                      </a:r>
                      <a:endParaRPr sz="1100" b="1" i="0" dirty="0">
                        <a:solidFill>
                          <a:schemeClr val="bg1"/>
                        </a:solidFill>
                        <a:latin typeface="Calibri" panose="020F0502020204030204" pitchFamily="34" charset="0"/>
                        <a:cs typeface="Calibri"/>
                      </a:endParaRPr>
                    </a:p>
                  </a:txBody>
                  <a:tcPr marL="0" marR="0" marT="36830" marB="0" anchor="ctr">
                    <a:lnL w="12700" cap="flat" cmpd="sng" algn="ctr">
                      <a:solidFill>
                        <a:srgbClr val="FFFFFF"/>
                      </a:solidFill>
                      <a:prstDash val="solid"/>
                      <a:round/>
                      <a:headEnd type="none" w="med" len="med"/>
                      <a:tailEnd type="none" w="med" len="med"/>
                    </a:lnL>
                    <a:solidFill>
                      <a:srgbClr val="97CB4F"/>
                    </a:solidFill>
                  </a:tcPr>
                </a:tc>
                <a:extLst>
                  <a:ext uri="{0D108BD9-81ED-4DB2-BD59-A6C34878D82A}">
                    <a16:rowId xmlns:a16="http://schemas.microsoft.com/office/drawing/2014/main" val="10001"/>
                  </a:ext>
                </a:extLst>
              </a:tr>
              <a:tr h="554862">
                <a:tc>
                  <a:txBody>
                    <a:bodyPr/>
                    <a:lstStyle/>
                    <a:p>
                      <a:pPr marL="90805" algn="l">
                        <a:lnSpc>
                          <a:spcPts val="1400"/>
                        </a:lnSpc>
                        <a:spcBef>
                          <a:spcPct val="0"/>
                        </a:spcBef>
                      </a:pPr>
                      <a:r>
                        <a:rPr sz="1100" b="1" i="0" spc="-5" dirty="0">
                          <a:solidFill>
                            <a:schemeClr val="tx1"/>
                          </a:solidFill>
                          <a:latin typeface="Calibri" panose="020F0502020204030204" pitchFamily="34" charset="0"/>
                          <a:cs typeface="Calibri"/>
                        </a:rPr>
                        <a:t>Lisa </a:t>
                      </a:r>
                      <a:r>
                        <a:rPr sz="1100" b="1" i="0" spc="-10" dirty="0">
                          <a:solidFill>
                            <a:schemeClr val="tx1"/>
                          </a:solidFill>
                          <a:latin typeface="Calibri" panose="020F0502020204030204" pitchFamily="34" charset="0"/>
                          <a:cs typeface="Calibri"/>
                        </a:rPr>
                        <a:t>Cont</a:t>
                      </a:r>
                      <a:r>
                        <a:rPr lang="en-US" sz="1100" b="1" i="0" spc="-10" dirty="0">
                          <a:solidFill>
                            <a:schemeClr val="tx1"/>
                          </a:solidFill>
                          <a:latin typeface="Calibri" panose="020F0502020204030204" pitchFamily="34" charset="0"/>
                          <a:cs typeface="Calibri"/>
                        </a:rPr>
                        <a:t>e</a:t>
                      </a:r>
                      <a:endParaRPr sz="1100" b="1" i="0" dirty="0">
                        <a:solidFill>
                          <a:schemeClr val="tx1"/>
                        </a:solidFill>
                        <a:latin typeface="Calibri" panose="020F0502020204030204" pitchFamily="34" charset="0"/>
                        <a:cs typeface="Calibri"/>
                      </a:endParaRPr>
                    </a:p>
                    <a:p>
                      <a:pPr marL="90805" algn="l">
                        <a:lnSpc>
                          <a:spcPts val="1400"/>
                        </a:lnSpc>
                        <a:spcBef>
                          <a:spcPct val="0"/>
                        </a:spcBef>
                      </a:pPr>
                      <a:r>
                        <a:rPr sz="1100" b="0" i="0" spc="-5" dirty="0">
                          <a:solidFill>
                            <a:schemeClr val="tx1"/>
                          </a:solidFill>
                          <a:latin typeface="Calibri" panose="020F0502020204030204" pitchFamily="34" charset="0"/>
                          <a:cs typeface="Calibri"/>
                        </a:rPr>
                        <a:t>Founder </a:t>
                      </a:r>
                      <a:r>
                        <a:rPr sz="1100" b="0" i="0" dirty="0">
                          <a:solidFill>
                            <a:schemeClr val="tx1"/>
                          </a:solidFill>
                          <a:latin typeface="Calibri" panose="020F0502020204030204" pitchFamily="34" charset="0"/>
                          <a:cs typeface="Calibri"/>
                        </a:rPr>
                        <a:t>&amp;</a:t>
                      </a:r>
                      <a:r>
                        <a:rPr sz="1100" b="0" i="0" spc="-15" dirty="0">
                          <a:solidFill>
                            <a:schemeClr val="tx1"/>
                          </a:solidFill>
                          <a:latin typeface="Calibri" panose="020F0502020204030204" pitchFamily="34" charset="0"/>
                          <a:cs typeface="Calibri"/>
                        </a:rPr>
                        <a:t> </a:t>
                      </a:r>
                      <a:r>
                        <a:rPr sz="1100" b="0" i="0" dirty="0">
                          <a:solidFill>
                            <a:schemeClr val="tx1"/>
                          </a:solidFill>
                          <a:latin typeface="Calibri" panose="020F0502020204030204" pitchFamily="34" charset="0"/>
                          <a:cs typeface="Calibri"/>
                        </a:rPr>
                        <a:t>CEO</a:t>
                      </a:r>
                    </a:p>
                  </a:txBody>
                  <a:tcPr marL="0" marR="0" marT="36195" marB="0" anchor="ctr">
                    <a:lnB w="12700">
                      <a:solidFill>
                        <a:srgbClr val="DADADA"/>
                      </a:solidFill>
                      <a:prstDash val="solid"/>
                    </a:lnB>
                  </a:tcPr>
                </a:tc>
                <a:tc>
                  <a:txBody>
                    <a:bodyPr/>
                    <a:lstStyle/>
                    <a:p>
                      <a:pPr marL="266700" indent="-175260" algn="l">
                        <a:lnSpc>
                          <a:spcPts val="1200"/>
                        </a:lnSpc>
                        <a:spcBef>
                          <a:spcPct val="0"/>
                        </a:spcBef>
                        <a:buClr>
                          <a:srgbClr val="97CB4F"/>
                        </a:buClr>
                        <a:buFont typeface="Arial"/>
                        <a:buChar char="•"/>
                        <a:tabLst>
                          <a:tab pos="266700" algn="l"/>
                          <a:tab pos="267335" algn="l"/>
                        </a:tabLst>
                      </a:pPr>
                      <a:r>
                        <a:rPr lang="en-US" sz="1100" b="0" i="0" spc="-10" dirty="0">
                          <a:solidFill>
                            <a:schemeClr val="tx1"/>
                          </a:solidFill>
                          <a:latin typeface="Calibri" panose="020F0502020204030204" pitchFamily="34" charset="0"/>
                          <a:cs typeface="Calibri"/>
                        </a:rPr>
                        <a:t>30</a:t>
                      </a:r>
                      <a:r>
                        <a:rPr sz="1100" b="0" i="0" spc="-10" dirty="0">
                          <a:solidFill>
                            <a:schemeClr val="tx1"/>
                          </a:solidFill>
                          <a:latin typeface="Calibri" panose="020F0502020204030204" pitchFamily="34" charset="0"/>
                          <a:cs typeface="Calibri"/>
                        </a:rPr>
                        <a:t>+ </a:t>
                      </a:r>
                      <a:r>
                        <a:rPr sz="1100" b="0" i="0" spc="-5" dirty="0">
                          <a:solidFill>
                            <a:schemeClr val="tx1"/>
                          </a:solidFill>
                          <a:latin typeface="Calibri" panose="020F0502020204030204" pitchFamily="34" charset="0"/>
                          <a:cs typeface="Calibri"/>
                        </a:rPr>
                        <a:t>years of industry</a:t>
                      </a:r>
                      <a:r>
                        <a:rPr sz="1100" b="0" i="0" spc="5" dirty="0">
                          <a:solidFill>
                            <a:schemeClr val="tx1"/>
                          </a:solidFill>
                          <a:latin typeface="Calibri" panose="020F0502020204030204" pitchFamily="34" charset="0"/>
                          <a:cs typeface="Calibri"/>
                        </a:rPr>
                        <a:t> </a:t>
                      </a:r>
                      <a:r>
                        <a:rPr sz="1100" b="0" i="0" spc="-5" dirty="0">
                          <a:solidFill>
                            <a:schemeClr val="tx1"/>
                          </a:solidFill>
                          <a:latin typeface="Calibri" panose="020F0502020204030204" pitchFamily="34" charset="0"/>
                          <a:cs typeface="Calibri"/>
                        </a:rPr>
                        <a:t>experience</a:t>
                      </a:r>
                      <a:endParaRPr sz="1100" b="0" i="0" dirty="0">
                        <a:solidFill>
                          <a:schemeClr val="tx1"/>
                        </a:solidFill>
                        <a:latin typeface="Calibri" panose="020F0502020204030204" pitchFamily="34" charset="0"/>
                        <a:cs typeface="Calibri"/>
                      </a:endParaRPr>
                    </a:p>
                    <a:p>
                      <a:pPr marL="266700" indent="-175260" algn="l">
                        <a:lnSpc>
                          <a:spcPts val="1200"/>
                        </a:lnSpc>
                        <a:spcBef>
                          <a:spcPct val="0"/>
                        </a:spcBef>
                        <a:buClr>
                          <a:srgbClr val="97CB4F"/>
                        </a:buClr>
                        <a:buFont typeface="Arial"/>
                        <a:buChar char="•"/>
                        <a:tabLst>
                          <a:tab pos="266700" algn="l"/>
                          <a:tab pos="267335" algn="l"/>
                        </a:tabLst>
                      </a:pPr>
                      <a:r>
                        <a:rPr sz="1100" b="0" i="0" spc="-5" dirty="0">
                          <a:solidFill>
                            <a:schemeClr val="tx1"/>
                          </a:solidFill>
                          <a:latin typeface="Calibri" panose="020F0502020204030204" pitchFamily="34" charset="0"/>
                          <a:cs typeface="Calibri"/>
                        </a:rPr>
                        <a:t>Obtained </a:t>
                      </a:r>
                      <a:r>
                        <a:rPr sz="1100" b="0" i="0" spc="-10" dirty="0">
                          <a:solidFill>
                            <a:schemeClr val="tx1"/>
                          </a:solidFill>
                          <a:latin typeface="Calibri" panose="020F0502020204030204" pitchFamily="34" charset="0"/>
                          <a:cs typeface="Calibri"/>
                        </a:rPr>
                        <a:t>first </a:t>
                      </a:r>
                      <a:r>
                        <a:rPr sz="1100" b="0" i="0" spc="-5" dirty="0">
                          <a:solidFill>
                            <a:schemeClr val="tx1"/>
                          </a:solidFill>
                          <a:latin typeface="Calibri" panose="020F0502020204030204" pitchFamily="34" charset="0"/>
                          <a:cs typeface="Calibri"/>
                        </a:rPr>
                        <a:t>anti-secretory human product </a:t>
                      </a:r>
                      <a:r>
                        <a:rPr sz="1100" b="0" i="0" spc="-10" dirty="0">
                          <a:solidFill>
                            <a:schemeClr val="tx1"/>
                          </a:solidFill>
                          <a:latin typeface="Calibri" panose="020F0502020204030204" pitchFamily="34" charset="0"/>
                          <a:cs typeface="Calibri"/>
                        </a:rPr>
                        <a:t>FDA</a:t>
                      </a:r>
                      <a:r>
                        <a:rPr sz="1100" b="0" i="0" spc="25" dirty="0">
                          <a:solidFill>
                            <a:schemeClr val="tx1"/>
                          </a:solidFill>
                          <a:latin typeface="Calibri" panose="020F0502020204030204" pitchFamily="34" charset="0"/>
                          <a:cs typeface="Calibri"/>
                        </a:rPr>
                        <a:t> </a:t>
                      </a:r>
                      <a:r>
                        <a:rPr sz="1100" b="0" i="0" spc="-5" dirty="0">
                          <a:solidFill>
                            <a:schemeClr val="tx1"/>
                          </a:solidFill>
                          <a:latin typeface="Calibri" panose="020F0502020204030204" pitchFamily="34" charset="0"/>
                          <a:cs typeface="Calibri"/>
                        </a:rPr>
                        <a:t>approval</a:t>
                      </a:r>
                      <a:endParaRPr lang="en-US" sz="1100" b="0" i="0" spc="-5" dirty="0">
                        <a:solidFill>
                          <a:schemeClr val="tx1"/>
                        </a:solidFill>
                        <a:latin typeface="Calibri" panose="020F0502020204030204" pitchFamily="34" charset="0"/>
                        <a:cs typeface="Calibri"/>
                      </a:endParaRPr>
                    </a:p>
                    <a:p>
                      <a:pPr marL="266700" indent="-175260" algn="l">
                        <a:lnSpc>
                          <a:spcPts val="1200"/>
                        </a:lnSpc>
                        <a:spcBef>
                          <a:spcPct val="0"/>
                        </a:spcBef>
                        <a:buClr>
                          <a:srgbClr val="97CB4F"/>
                        </a:buClr>
                        <a:buFont typeface="Arial"/>
                        <a:buChar char="•"/>
                        <a:tabLst>
                          <a:tab pos="266700" algn="l"/>
                          <a:tab pos="267335" algn="l"/>
                        </a:tabLst>
                      </a:pPr>
                      <a:r>
                        <a:rPr lang="en-US" sz="1100" b="0" i="0" spc="-5" dirty="0">
                          <a:solidFill>
                            <a:schemeClr val="tx1"/>
                          </a:solidFill>
                          <a:latin typeface="Calibri" panose="020F0502020204030204" pitchFamily="34" charset="0"/>
                          <a:cs typeface="Calibri"/>
                        </a:rPr>
                        <a:t>Board of Directors of Healing Forest Conservancy</a:t>
                      </a:r>
                    </a:p>
                    <a:p>
                      <a:pPr marL="266700" marR="278130" indent="-175260" algn="l">
                        <a:lnSpc>
                          <a:spcPts val="1200"/>
                        </a:lnSpc>
                        <a:spcBef>
                          <a:spcPct val="0"/>
                        </a:spcBef>
                        <a:buClr>
                          <a:srgbClr val="97CB4F"/>
                        </a:buClr>
                        <a:buFont typeface="Arial"/>
                        <a:buChar char="•"/>
                        <a:tabLst>
                          <a:tab pos="266700" algn="l"/>
                          <a:tab pos="267335" algn="l"/>
                        </a:tabLst>
                      </a:pPr>
                      <a:r>
                        <a:rPr lang="en-US" sz="1100" b="0" i="0" spc="-5" dirty="0">
                          <a:solidFill>
                            <a:schemeClr val="tx1"/>
                          </a:solidFill>
                          <a:latin typeface="Calibri" panose="020F0502020204030204" pitchFamily="34" charset="0"/>
                          <a:cs typeface="Calibri"/>
                        </a:rPr>
                        <a:t>Raised over $400 mm</a:t>
                      </a:r>
                      <a:endParaRPr sz="1100" b="0" i="0" dirty="0">
                        <a:solidFill>
                          <a:schemeClr val="tx1"/>
                        </a:solidFill>
                        <a:latin typeface="Calibri" panose="020F0502020204030204" pitchFamily="34" charset="0"/>
                        <a:cs typeface="Calibri"/>
                      </a:endParaRPr>
                    </a:p>
                  </a:txBody>
                  <a:tcPr marL="0" marR="0" marT="29845" marB="0" anchor="ctr">
                    <a:lnB w="12700" cap="flat" cmpd="sng" algn="ctr">
                      <a:solidFill>
                        <a:srgbClr val="DADADA"/>
                      </a:solidFill>
                      <a:prstDash val="solid"/>
                      <a:round/>
                      <a:headEnd type="none" w="med" len="med"/>
                      <a:tailEnd type="none" w="med" len="med"/>
                    </a:lnB>
                  </a:tcPr>
                </a:tc>
                <a:extLst>
                  <a:ext uri="{0D108BD9-81ED-4DB2-BD59-A6C34878D82A}">
                    <a16:rowId xmlns:a16="http://schemas.microsoft.com/office/drawing/2014/main" val="10002"/>
                  </a:ext>
                </a:extLst>
              </a:tr>
              <a:tr h="462026">
                <a:tc>
                  <a:txBody>
                    <a:bodyPr/>
                    <a:lstStyle/>
                    <a:p>
                      <a:pPr marL="90805" algn="l">
                        <a:lnSpc>
                          <a:spcPts val="1400"/>
                        </a:lnSpc>
                        <a:spcBef>
                          <a:spcPct val="0"/>
                        </a:spcBef>
                      </a:pPr>
                      <a:r>
                        <a:rPr lang="en-US" sz="1100" b="1" i="0" spc="-10" dirty="0">
                          <a:solidFill>
                            <a:schemeClr val="tx1"/>
                          </a:solidFill>
                          <a:latin typeface="Calibri" panose="020F0502020204030204" pitchFamily="34" charset="0"/>
                          <a:cs typeface="Calibri"/>
                        </a:rPr>
                        <a:t>Carol Lizak, MBA</a:t>
                      </a:r>
                      <a:endParaRPr sz="1100" b="1" i="0" dirty="0">
                        <a:solidFill>
                          <a:schemeClr val="tx1"/>
                        </a:solidFill>
                        <a:latin typeface="Calibri" panose="020F0502020204030204" pitchFamily="34" charset="0"/>
                        <a:cs typeface="Calibri"/>
                      </a:endParaRPr>
                    </a:p>
                    <a:p>
                      <a:pPr marL="90805" algn="l">
                        <a:lnSpc>
                          <a:spcPts val="1400"/>
                        </a:lnSpc>
                        <a:spcBef>
                          <a:spcPct val="0"/>
                        </a:spcBef>
                      </a:pPr>
                      <a:r>
                        <a:rPr lang="en-US" sz="1100" b="0" i="0" spc="-5" dirty="0">
                          <a:solidFill>
                            <a:schemeClr val="tx1"/>
                          </a:solidFill>
                          <a:latin typeface="Calibri" panose="020F0502020204030204" pitchFamily="34" charset="0"/>
                          <a:cs typeface="Calibri"/>
                        </a:rPr>
                        <a:t>Chief Financial Officer</a:t>
                      </a:r>
                      <a:endParaRPr sz="1100" b="0" i="0" dirty="0">
                        <a:solidFill>
                          <a:schemeClr val="tx1"/>
                        </a:solidFill>
                        <a:latin typeface="Calibri" panose="020F0502020204030204" pitchFamily="34" charset="0"/>
                        <a:cs typeface="Calibri"/>
                      </a:endParaRPr>
                    </a:p>
                  </a:txBody>
                  <a:tcPr marL="0" marR="0" marT="36195" marB="0" anchor="ctr">
                    <a:lnT w="12700">
                      <a:solidFill>
                        <a:srgbClr val="DADADA"/>
                      </a:solidFill>
                      <a:prstDash val="solid"/>
                    </a:lnT>
                    <a:lnB w="12700" cap="flat" cmpd="sng" algn="ctr">
                      <a:solidFill>
                        <a:srgbClr val="DADADA"/>
                      </a:solidFill>
                      <a:prstDash val="solid"/>
                      <a:round/>
                      <a:headEnd type="none" w="med" len="med"/>
                      <a:tailEnd type="none" w="med" len="med"/>
                    </a:lnB>
                  </a:tcPr>
                </a:tc>
                <a:tc>
                  <a:txBody>
                    <a:bodyPr/>
                    <a:lstStyle/>
                    <a:p>
                      <a:pPr marL="266700" indent="-175260" algn="l">
                        <a:lnSpc>
                          <a:spcPts val="1200"/>
                        </a:lnSpc>
                        <a:spcBef>
                          <a:spcPct val="0"/>
                        </a:spcBef>
                        <a:buClr>
                          <a:srgbClr val="97CB4F"/>
                        </a:buClr>
                        <a:buFont typeface="Arial"/>
                        <a:buChar char="•"/>
                        <a:tabLst>
                          <a:tab pos="266700" algn="l"/>
                          <a:tab pos="267335" algn="l"/>
                        </a:tabLst>
                      </a:pPr>
                      <a:r>
                        <a:rPr lang="en-US" sz="1100" b="0" i="0" spc="-10" dirty="0">
                          <a:solidFill>
                            <a:schemeClr val="tx1"/>
                          </a:solidFill>
                          <a:latin typeface="Calibri" panose="020F0502020204030204" pitchFamily="34" charset="0"/>
                          <a:cs typeface="Calibri"/>
                        </a:rPr>
                        <a:t>20 years corporate controllership and financial planning and analysis experience under U.S. GAAP &amp; IFRS</a:t>
                      </a:r>
                    </a:p>
                    <a:p>
                      <a:pPr marL="266700" indent="-175260" algn="l">
                        <a:lnSpc>
                          <a:spcPts val="1200"/>
                        </a:lnSpc>
                        <a:spcBef>
                          <a:spcPct val="0"/>
                        </a:spcBef>
                        <a:buClr>
                          <a:srgbClr val="97CB4F"/>
                        </a:buClr>
                        <a:buFont typeface="Arial"/>
                        <a:buChar char="•"/>
                        <a:tabLst>
                          <a:tab pos="266700" algn="l"/>
                          <a:tab pos="267335" algn="l"/>
                        </a:tabLst>
                      </a:pPr>
                      <a:r>
                        <a:rPr lang="en-US" sz="1100" b="0" i="0" spc="-10" dirty="0">
                          <a:solidFill>
                            <a:schemeClr val="tx1"/>
                          </a:solidFill>
                          <a:latin typeface="Calibri" panose="020F0502020204030204" pitchFamily="34" charset="0"/>
                          <a:cs typeface="Calibri"/>
                        </a:rPr>
                        <a:t>10+ years with public companies including foreign subs (5 years in biopharma)</a:t>
                      </a:r>
                    </a:p>
                  </a:txBody>
                  <a:tcPr marL="0" marR="0" marT="29845" marB="0" anchor="ctr">
                    <a:lnT w="12700" cap="flat" cmpd="sng" algn="ctr">
                      <a:solidFill>
                        <a:srgbClr val="DADADA"/>
                      </a:solidFill>
                      <a:prstDash val="solid"/>
                      <a:round/>
                      <a:headEnd type="none" w="med" len="med"/>
                      <a:tailEnd type="none" w="med" len="med"/>
                    </a:lnT>
                    <a:lnB w="12700" cap="flat" cmpd="sng" algn="ctr">
                      <a:solidFill>
                        <a:srgbClr val="DADADA"/>
                      </a:solidFill>
                      <a:prstDash val="solid"/>
                      <a:round/>
                      <a:headEnd type="none" w="med" len="med"/>
                      <a:tailEnd type="none" w="med" len="med"/>
                    </a:lnB>
                  </a:tcPr>
                </a:tc>
                <a:extLst>
                  <a:ext uri="{0D108BD9-81ED-4DB2-BD59-A6C34878D82A}">
                    <a16:rowId xmlns:a16="http://schemas.microsoft.com/office/drawing/2014/main" val="10003"/>
                  </a:ext>
                </a:extLst>
              </a:tr>
              <a:tr h="514465">
                <a:tc>
                  <a:txBody>
                    <a:bodyPr/>
                    <a:lstStyle/>
                    <a:p>
                      <a:pPr marL="90805" algn="l">
                        <a:lnSpc>
                          <a:spcPts val="1200"/>
                        </a:lnSpc>
                        <a:spcBef>
                          <a:spcPct val="0"/>
                        </a:spcBef>
                      </a:pPr>
                      <a:r>
                        <a:rPr lang="en-US" sz="1100" b="1" i="0" spc="-10" dirty="0">
                          <a:solidFill>
                            <a:schemeClr val="tx1"/>
                          </a:solidFill>
                          <a:latin typeface="Calibri" panose="020F0502020204030204" pitchFamily="34" charset="0"/>
                          <a:cs typeface="Calibri"/>
                        </a:rPr>
                        <a:t>Steven King, PhD</a:t>
                      </a:r>
                      <a:endParaRPr lang="en-US" sz="1100" b="1" i="0" dirty="0">
                        <a:solidFill>
                          <a:schemeClr val="tx1"/>
                        </a:solidFill>
                        <a:latin typeface="Calibri" panose="020F0502020204030204" pitchFamily="34" charset="0"/>
                        <a:cs typeface="Calibri"/>
                      </a:endParaRPr>
                    </a:p>
                    <a:p>
                      <a:pPr marL="90805" algn="l">
                        <a:lnSpc>
                          <a:spcPts val="1200"/>
                        </a:lnSpc>
                        <a:spcBef>
                          <a:spcPct val="0"/>
                        </a:spcBef>
                      </a:pPr>
                      <a:r>
                        <a:rPr lang="en-US" sz="1100" b="0" i="0" spc="-5" dirty="0">
                          <a:solidFill>
                            <a:schemeClr val="tx1"/>
                          </a:solidFill>
                          <a:latin typeface="Calibri" panose="020F0502020204030204" pitchFamily="34" charset="0"/>
                          <a:cs typeface="Calibri"/>
                        </a:rPr>
                        <a:t>Chief Sustainable Supply, Ethnobotanical Research &amp; IP Officer</a:t>
                      </a:r>
                    </a:p>
                  </a:txBody>
                  <a:tcPr marL="0" marR="0" marT="36195" marB="0" anchor="ctr">
                    <a:lnT w="12700" cap="flat" cmpd="sng" algn="ctr">
                      <a:solidFill>
                        <a:srgbClr val="DADADA"/>
                      </a:solidFill>
                      <a:prstDash val="solid"/>
                      <a:round/>
                      <a:headEnd type="none" w="med" len="med"/>
                      <a:tailEnd type="none" w="med" len="med"/>
                    </a:lnT>
                    <a:lnB w="12700" cap="flat" cmpd="sng" algn="ctr">
                      <a:solidFill>
                        <a:srgbClr val="DADADA"/>
                      </a:solidFill>
                      <a:prstDash val="solid"/>
                      <a:round/>
                      <a:headEnd type="none" w="med" len="med"/>
                      <a:tailEnd type="none" w="med" len="med"/>
                    </a:lnB>
                  </a:tcPr>
                </a:tc>
                <a:tc>
                  <a:txBody>
                    <a:bodyPr/>
                    <a:lstStyle/>
                    <a:p>
                      <a:pPr marL="266700" indent="-175260" algn="l">
                        <a:lnSpc>
                          <a:spcPts val="1200"/>
                        </a:lnSpc>
                        <a:spcBef>
                          <a:spcPct val="0"/>
                        </a:spcBef>
                        <a:buClr>
                          <a:srgbClr val="97CB4F"/>
                        </a:buClr>
                        <a:buFont typeface="Arial"/>
                        <a:buChar char="•"/>
                        <a:tabLst>
                          <a:tab pos="266700" algn="l"/>
                          <a:tab pos="267335" algn="l"/>
                        </a:tabLst>
                      </a:pPr>
                      <a:r>
                        <a:rPr lang="en-US" sz="1100" b="0" i="0" spc="-10" dirty="0">
                          <a:solidFill>
                            <a:schemeClr val="tx1"/>
                          </a:solidFill>
                          <a:latin typeface="Calibri" panose="020F0502020204030204" pitchFamily="34" charset="0"/>
                          <a:cs typeface="Calibri"/>
                        </a:rPr>
                        <a:t>Served as head of sustainable supply, ethnobotanical research &amp; IP: 1989-2020</a:t>
                      </a:r>
                    </a:p>
                    <a:p>
                      <a:pPr marL="266700" indent="-175260" algn="l">
                        <a:lnSpc>
                          <a:spcPts val="1200"/>
                        </a:lnSpc>
                        <a:spcBef>
                          <a:spcPct val="0"/>
                        </a:spcBef>
                        <a:buClr>
                          <a:srgbClr val="97CB4F"/>
                        </a:buClr>
                        <a:buFont typeface="Arial"/>
                        <a:buChar char="•"/>
                        <a:tabLst>
                          <a:tab pos="266700" algn="l"/>
                          <a:tab pos="267335" algn="l"/>
                        </a:tabLst>
                      </a:pPr>
                      <a:r>
                        <a:rPr lang="en-US" sz="1100" b="0" i="0" spc="-10" dirty="0">
                          <a:solidFill>
                            <a:schemeClr val="tx1"/>
                          </a:solidFill>
                          <a:latin typeface="Calibri" panose="020F0502020204030204" pitchFamily="34" charset="0"/>
                          <a:cs typeface="Calibri"/>
                        </a:rPr>
                        <a:t>Board of Directors of Healing Forest Conservancy</a:t>
                      </a:r>
                    </a:p>
                  </a:txBody>
                  <a:tcPr marL="0" marR="0" marT="29845" marB="0" anchor="ctr">
                    <a:lnT w="12700" cap="flat" cmpd="sng" algn="ctr">
                      <a:solidFill>
                        <a:srgbClr val="DADADA"/>
                      </a:solidFill>
                      <a:prstDash val="solid"/>
                      <a:round/>
                      <a:headEnd type="none" w="med" len="med"/>
                      <a:tailEnd type="none" w="med" len="med"/>
                    </a:lnT>
                    <a:lnB w="12700" cap="flat" cmpd="sng" algn="ctr">
                      <a:solidFill>
                        <a:srgbClr val="DADADA"/>
                      </a:solidFill>
                      <a:prstDash val="solid"/>
                      <a:round/>
                      <a:headEnd type="none" w="med" len="med"/>
                      <a:tailEnd type="none" w="med" len="med"/>
                    </a:lnB>
                  </a:tcPr>
                </a:tc>
                <a:extLst>
                  <a:ext uri="{0D108BD9-81ED-4DB2-BD59-A6C34878D82A}">
                    <a16:rowId xmlns:a16="http://schemas.microsoft.com/office/drawing/2014/main" val="1750533852"/>
                  </a:ext>
                </a:extLst>
              </a:tr>
              <a:tr h="598690">
                <a:tc>
                  <a:txBody>
                    <a:bodyPr/>
                    <a:lstStyle/>
                    <a:p>
                      <a:pPr marL="90805" algn="l">
                        <a:lnSpc>
                          <a:spcPts val="1200"/>
                        </a:lnSpc>
                        <a:spcBef>
                          <a:spcPct val="0"/>
                        </a:spcBef>
                      </a:pPr>
                      <a:r>
                        <a:rPr sz="1100" b="1" i="0" spc="-10" dirty="0">
                          <a:solidFill>
                            <a:schemeClr val="tx1"/>
                          </a:solidFill>
                          <a:latin typeface="Calibri" panose="020F0502020204030204" pitchFamily="34" charset="0"/>
                          <a:cs typeface="Calibri"/>
                        </a:rPr>
                        <a:t>Pravin </a:t>
                      </a:r>
                      <a:r>
                        <a:rPr sz="1100" b="1" i="0" spc="-5" dirty="0">
                          <a:solidFill>
                            <a:schemeClr val="tx1"/>
                          </a:solidFill>
                          <a:latin typeface="Calibri" panose="020F0502020204030204" pitchFamily="34" charset="0"/>
                          <a:cs typeface="Calibri"/>
                        </a:rPr>
                        <a:t>Chaturvedi, PhD</a:t>
                      </a:r>
                      <a:endParaRPr sz="1100" b="1" i="0" dirty="0">
                        <a:solidFill>
                          <a:schemeClr val="tx1"/>
                        </a:solidFill>
                        <a:latin typeface="Calibri" panose="020F0502020204030204" pitchFamily="34" charset="0"/>
                        <a:cs typeface="Calibri"/>
                      </a:endParaRPr>
                    </a:p>
                    <a:p>
                      <a:pPr marL="90805" algn="l">
                        <a:lnSpc>
                          <a:spcPts val="1200"/>
                        </a:lnSpc>
                        <a:spcBef>
                          <a:spcPct val="0"/>
                        </a:spcBef>
                      </a:pPr>
                      <a:r>
                        <a:rPr sz="1100" b="0" i="0" spc="-5" dirty="0">
                          <a:solidFill>
                            <a:schemeClr val="tx1"/>
                          </a:solidFill>
                          <a:latin typeface="Calibri" panose="020F0502020204030204" pitchFamily="34" charset="0"/>
                          <a:cs typeface="Calibri"/>
                        </a:rPr>
                        <a:t>Chief Scientific</a:t>
                      </a:r>
                      <a:r>
                        <a:rPr sz="1100" b="0" i="0" spc="-55" dirty="0">
                          <a:solidFill>
                            <a:schemeClr val="tx1"/>
                          </a:solidFill>
                          <a:latin typeface="Calibri" panose="020F0502020204030204" pitchFamily="34" charset="0"/>
                          <a:cs typeface="Calibri"/>
                        </a:rPr>
                        <a:t> </a:t>
                      </a:r>
                      <a:r>
                        <a:rPr sz="1100" b="0" i="0" dirty="0">
                          <a:solidFill>
                            <a:schemeClr val="tx1"/>
                          </a:solidFill>
                          <a:latin typeface="Calibri" panose="020F0502020204030204" pitchFamily="34" charset="0"/>
                          <a:cs typeface="Calibri"/>
                        </a:rPr>
                        <a:t>Officer</a:t>
                      </a:r>
                      <a:endParaRPr lang="en-US" sz="1100" b="0" i="0" dirty="0">
                        <a:solidFill>
                          <a:schemeClr val="tx1"/>
                        </a:solidFill>
                        <a:latin typeface="Calibri" panose="020F0502020204030204" pitchFamily="34" charset="0"/>
                        <a:cs typeface="Calibri"/>
                      </a:endParaRPr>
                    </a:p>
                    <a:p>
                      <a:pPr marL="90805" algn="l">
                        <a:lnSpc>
                          <a:spcPts val="1200"/>
                        </a:lnSpc>
                        <a:spcBef>
                          <a:spcPct val="0"/>
                        </a:spcBef>
                      </a:pPr>
                      <a:r>
                        <a:rPr lang="en-US" sz="1100" b="0" i="0" spc="-5" dirty="0">
                          <a:solidFill>
                            <a:schemeClr val="tx1"/>
                          </a:solidFill>
                          <a:latin typeface="Calibri" panose="020F0502020204030204" pitchFamily="34" charset="0"/>
                          <a:cs typeface="Calibri"/>
                        </a:rPr>
                        <a:t>Chair of Scientific Advisory Board </a:t>
                      </a:r>
                      <a:endParaRPr sz="1100" b="0" i="0" dirty="0">
                        <a:solidFill>
                          <a:schemeClr val="tx1"/>
                        </a:solidFill>
                        <a:latin typeface="Calibri" panose="020F0502020204030204" pitchFamily="34" charset="0"/>
                        <a:cs typeface="Calibri"/>
                      </a:endParaRPr>
                    </a:p>
                  </a:txBody>
                  <a:tcPr marL="0" marR="0" marT="36195" marB="0" anchor="ctr">
                    <a:lnT w="12700" cap="flat" cmpd="sng" algn="ctr">
                      <a:solidFill>
                        <a:srgbClr val="DADADA"/>
                      </a:solidFill>
                      <a:prstDash val="solid"/>
                      <a:round/>
                      <a:headEnd type="none" w="med" len="med"/>
                      <a:tailEnd type="none" w="med" len="med"/>
                    </a:lnT>
                    <a:lnB w="12700" cap="flat" cmpd="sng" algn="ctr">
                      <a:solidFill>
                        <a:srgbClr val="DADADA"/>
                      </a:solidFill>
                      <a:prstDash val="solid"/>
                      <a:round/>
                      <a:headEnd type="none" w="med" len="med"/>
                      <a:tailEnd type="none" w="med" len="med"/>
                    </a:lnB>
                  </a:tcPr>
                </a:tc>
                <a:tc>
                  <a:txBody>
                    <a:bodyPr/>
                    <a:lstStyle/>
                    <a:p>
                      <a:pPr marL="266700" indent="-175260" algn="l">
                        <a:lnSpc>
                          <a:spcPts val="1200"/>
                        </a:lnSpc>
                        <a:spcBef>
                          <a:spcPct val="0"/>
                        </a:spcBef>
                        <a:buClr>
                          <a:srgbClr val="97CB4F"/>
                        </a:buClr>
                        <a:buFont typeface="Arial"/>
                        <a:buChar char="•"/>
                        <a:tabLst>
                          <a:tab pos="266700" algn="l"/>
                          <a:tab pos="267335" algn="l"/>
                        </a:tabLst>
                      </a:pPr>
                      <a:r>
                        <a:rPr sz="1100" b="0" i="0" spc="-10" dirty="0">
                          <a:solidFill>
                            <a:schemeClr val="tx1"/>
                          </a:solidFill>
                          <a:latin typeface="Calibri" panose="020F0502020204030204" pitchFamily="34" charset="0"/>
                          <a:cs typeface="Calibri"/>
                        </a:rPr>
                        <a:t>25+ </a:t>
                      </a:r>
                      <a:r>
                        <a:rPr sz="1100" b="0" i="0" spc="-5" dirty="0">
                          <a:solidFill>
                            <a:schemeClr val="tx1"/>
                          </a:solidFill>
                          <a:latin typeface="Calibri" panose="020F0502020204030204" pitchFamily="34" charset="0"/>
                          <a:cs typeface="Calibri"/>
                        </a:rPr>
                        <a:t>years drug </a:t>
                      </a:r>
                      <a:r>
                        <a:rPr sz="1100" b="0" i="0" spc="-10" dirty="0">
                          <a:solidFill>
                            <a:schemeClr val="tx1"/>
                          </a:solidFill>
                          <a:latin typeface="Calibri" panose="020F0502020204030204" pitchFamily="34" charset="0"/>
                          <a:cs typeface="Calibri"/>
                        </a:rPr>
                        <a:t>development </a:t>
                      </a:r>
                      <a:r>
                        <a:rPr sz="1100" b="0" i="0" spc="-5" dirty="0">
                          <a:solidFill>
                            <a:schemeClr val="tx1"/>
                          </a:solidFill>
                          <a:latin typeface="Calibri" panose="020F0502020204030204" pitchFamily="34" charset="0"/>
                          <a:cs typeface="Calibri"/>
                        </a:rPr>
                        <a:t>experience</a:t>
                      </a:r>
                      <a:endParaRPr sz="1100" b="0" i="0" dirty="0">
                        <a:solidFill>
                          <a:schemeClr val="tx1"/>
                        </a:solidFill>
                        <a:latin typeface="Calibri" panose="020F0502020204030204" pitchFamily="34" charset="0"/>
                        <a:cs typeface="Calibri"/>
                      </a:endParaRPr>
                    </a:p>
                    <a:p>
                      <a:pPr marL="266700" indent="-175260" algn="l">
                        <a:lnSpc>
                          <a:spcPts val="1200"/>
                        </a:lnSpc>
                        <a:spcBef>
                          <a:spcPct val="0"/>
                        </a:spcBef>
                        <a:buClr>
                          <a:srgbClr val="97CB4F"/>
                        </a:buClr>
                        <a:buFont typeface="Arial"/>
                        <a:buChar char="•"/>
                        <a:tabLst>
                          <a:tab pos="266700" algn="l"/>
                          <a:tab pos="267335" algn="l"/>
                        </a:tabLst>
                      </a:pPr>
                      <a:r>
                        <a:rPr lang="en-US" sz="1100" b="0" i="0" spc="-5" dirty="0">
                          <a:solidFill>
                            <a:schemeClr val="tx1"/>
                          </a:solidFill>
                          <a:latin typeface="Calibri" panose="020F0502020204030204" pitchFamily="34" charset="0"/>
                          <a:cs typeface="Calibri"/>
                        </a:rPr>
                        <a:t>Co-</a:t>
                      </a:r>
                      <a:r>
                        <a:rPr sz="1100" b="0" i="0" spc="-5" dirty="0">
                          <a:solidFill>
                            <a:schemeClr val="tx1"/>
                          </a:solidFill>
                          <a:latin typeface="Calibri" panose="020F0502020204030204" pitchFamily="34" charset="0"/>
                          <a:cs typeface="Calibri"/>
                        </a:rPr>
                        <a:t>Founded Scion, IndUS and Oceanyx</a:t>
                      </a:r>
                      <a:r>
                        <a:rPr sz="1100" b="0" i="0" dirty="0">
                          <a:solidFill>
                            <a:schemeClr val="tx1"/>
                          </a:solidFill>
                          <a:latin typeface="Calibri" panose="020F0502020204030204" pitchFamily="34" charset="0"/>
                          <a:cs typeface="Calibri"/>
                        </a:rPr>
                        <a:t> </a:t>
                      </a:r>
                      <a:r>
                        <a:rPr sz="1100" b="0" i="0" spc="-5" dirty="0">
                          <a:solidFill>
                            <a:schemeClr val="tx1"/>
                          </a:solidFill>
                          <a:latin typeface="Calibri" panose="020F0502020204030204" pitchFamily="34" charset="0"/>
                          <a:cs typeface="Calibri"/>
                        </a:rPr>
                        <a:t>Pharmaceuticals</a:t>
                      </a:r>
                      <a:endParaRPr sz="1100" b="0" i="0" dirty="0">
                        <a:solidFill>
                          <a:schemeClr val="tx1"/>
                        </a:solidFill>
                        <a:latin typeface="Calibri" panose="020F0502020204030204" pitchFamily="34" charset="0"/>
                        <a:cs typeface="Calibri"/>
                      </a:endParaRPr>
                    </a:p>
                    <a:p>
                      <a:pPr marL="266700" indent="-175260" algn="l">
                        <a:lnSpc>
                          <a:spcPts val="1200"/>
                        </a:lnSpc>
                        <a:spcBef>
                          <a:spcPct val="0"/>
                        </a:spcBef>
                        <a:buClr>
                          <a:srgbClr val="97CB4F"/>
                        </a:buClr>
                        <a:buFont typeface="Arial"/>
                        <a:buChar char="•"/>
                        <a:tabLst>
                          <a:tab pos="266700" algn="l"/>
                          <a:tab pos="267335" algn="l"/>
                        </a:tabLst>
                      </a:pPr>
                      <a:r>
                        <a:rPr sz="1100" b="0" i="0" spc="-10" dirty="0">
                          <a:solidFill>
                            <a:schemeClr val="tx1"/>
                          </a:solidFill>
                          <a:latin typeface="Calibri" panose="020F0502020204030204" pitchFamily="34" charset="0"/>
                          <a:cs typeface="Calibri"/>
                        </a:rPr>
                        <a:t>Successfully developed Mytesi® (first </a:t>
                      </a:r>
                      <a:r>
                        <a:rPr sz="1100" b="0" i="0" spc="-5" dirty="0">
                          <a:solidFill>
                            <a:schemeClr val="tx1"/>
                          </a:solidFill>
                          <a:latin typeface="Calibri" panose="020F0502020204030204" pitchFamily="34" charset="0"/>
                          <a:cs typeface="Calibri"/>
                        </a:rPr>
                        <a:t>pivotal adaptive</a:t>
                      </a:r>
                      <a:r>
                        <a:rPr sz="1100" b="0" i="0" spc="135" dirty="0">
                          <a:solidFill>
                            <a:schemeClr val="tx1"/>
                          </a:solidFill>
                          <a:latin typeface="Calibri" panose="020F0502020204030204" pitchFamily="34" charset="0"/>
                          <a:cs typeface="Calibri"/>
                        </a:rPr>
                        <a:t> </a:t>
                      </a:r>
                      <a:r>
                        <a:rPr sz="1100" b="0" i="0" spc="-10" dirty="0">
                          <a:solidFill>
                            <a:schemeClr val="tx1"/>
                          </a:solidFill>
                          <a:latin typeface="Calibri" panose="020F0502020204030204" pitchFamily="34" charset="0"/>
                          <a:cs typeface="Calibri"/>
                        </a:rPr>
                        <a:t>design)</a:t>
                      </a:r>
                      <a:r>
                        <a:rPr lang="en-US" sz="1100" b="0" i="0" spc="-10" dirty="0">
                          <a:solidFill>
                            <a:schemeClr val="tx1"/>
                          </a:solidFill>
                          <a:latin typeface="Calibri" panose="020F0502020204030204" pitchFamily="34" charset="0"/>
                          <a:cs typeface="Calibri"/>
                        </a:rPr>
                        <a:t> and 7 pharmaceutical products</a:t>
                      </a:r>
                      <a:endParaRPr sz="1100" b="0" i="0" dirty="0">
                        <a:solidFill>
                          <a:schemeClr val="tx1"/>
                        </a:solidFill>
                        <a:latin typeface="Calibri" panose="020F0502020204030204" pitchFamily="34" charset="0"/>
                        <a:cs typeface="Calibri"/>
                      </a:endParaRPr>
                    </a:p>
                  </a:txBody>
                  <a:tcPr marL="0" marR="0" marT="29845" marB="0" anchor="ctr">
                    <a:lnT w="12700" cap="flat" cmpd="sng" algn="ctr">
                      <a:solidFill>
                        <a:srgbClr val="DADADA"/>
                      </a:solidFill>
                      <a:prstDash val="solid"/>
                      <a:round/>
                      <a:headEnd type="none" w="med" len="med"/>
                      <a:tailEnd type="none" w="med" len="med"/>
                    </a:lnT>
                    <a:lnB w="12700" cap="flat" cmpd="sng" algn="ctr">
                      <a:solidFill>
                        <a:srgbClr val="DADADA"/>
                      </a:solidFill>
                      <a:prstDash val="solid"/>
                      <a:round/>
                      <a:headEnd type="none" w="med" len="med"/>
                      <a:tailEnd type="none" w="med" len="med"/>
                    </a:lnB>
                  </a:tcPr>
                </a:tc>
                <a:extLst>
                  <a:ext uri="{0D108BD9-81ED-4DB2-BD59-A6C34878D82A}">
                    <a16:rowId xmlns:a16="http://schemas.microsoft.com/office/drawing/2014/main" val="10005"/>
                  </a:ext>
                </a:extLst>
              </a:tr>
              <a:tr h="503555">
                <a:tc>
                  <a:txBody>
                    <a:bodyPr/>
                    <a:lstStyle/>
                    <a:p>
                      <a:pPr marL="90805" algn="l">
                        <a:lnSpc>
                          <a:spcPts val="1200"/>
                        </a:lnSpc>
                        <a:spcBef>
                          <a:spcPct val="0"/>
                        </a:spcBef>
                      </a:pPr>
                      <a:r>
                        <a:rPr lang="en-US" sz="1100" b="1" i="0" spc="-10" dirty="0">
                          <a:solidFill>
                            <a:schemeClr val="tx1"/>
                          </a:solidFill>
                          <a:latin typeface="Calibri" panose="020F0502020204030204" pitchFamily="34" charset="0"/>
                          <a:cs typeface="Calibri"/>
                        </a:rPr>
                        <a:t>Karen J. Brunke</a:t>
                      </a:r>
                      <a:r>
                        <a:rPr sz="1100" b="1" i="0" spc="-5" dirty="0">
                          <a:solidFill>
                            <a:schemeClr val="tx1"/>
                          </a:solidFill>
                          <a:latin typeface="Calibri" panose="020F0502020204030204" pitchFamily="34" charset="0"/>
                          <a:cs typeface="Calibri"/>
                        </a:rPr>
                        <a:t>, PhD</a:t>
                      </a:r>
                      <a:endParaRPr lang="en-US" sz="1100" b="1" i="0" spc="-5" dirty="0">
                        <a:solidFill>
                          <a:schemeClr val="tx1"/>
                        </a:solidFill>
                        <a:latin typeface="Calibri" panose="020F0502020204030204" pitchFamily="34" charset="0"/>
                        <a:cs typeface="Calibri"/>
                      </a:endParaRPr>
                    </a:p>
                    <a:p>
                      <a:pPr marL="90805" algn="l">
                        <a:lnSpc>
                          <a:spcPts val="1200"/>
                        </a:lnSpc>
                        <a:spcBef>
                          <a:spcPct val="0"/>
                        </a:spcBef>
                      </a:pPr>
                      <a:r>
                        <a:rPr lang="en-US" sz="1100" b="0" i="0" spc="-5" dirty="0">
                          <a:solidFill>
                            <a:schemeClr val="tx1"/>
                          </a:solidFill>
                          <a:latin typeface="Calibri" panose="020F0502020204030204" pitchFamily="34" charset="0"/>
                          <a:cs typeface="Calibri"/>
                        </a:rPr>
                        <a:t>Executive VP, Corporate &amp; Business Development</a:t>
                      </a:r>
                      <a:endParaRPr sz="1100" b="0" i="0" dirty="0">
                        <a:solidFill>
                          <a:schemeClr val="tx1"/>
                        </a:solidFill>
                        <a:latin typeface="Calibri" panose="020F0502020204030204" pitchFamily="34" charset="0"/>
                        <a:cs typeface="Calibri"/>
                      </a:endParaRPr>
                    </a:p>
                  </a:txBody>
                  <a:tcPr marL="0" marR="0" marT="36195" marB="0" anchor="ctr">
                    <a:lnT w="12700" cap="flat" cmpd="sng" algn="ctr">
                      <a:solidFill>
                        <a:srgbClr val="DADADA"/>
                      </a:solidFill>
                      <a:prstDash val="solid"/>
                      <a:round/>
                      <a:headEnd type="none" w="med" len="med"/>
                      <a:tailEnd type="none" w="med" len="med"/>
                    </a:lnT>
                    <a:lnB w="12700" cap="flat" cmpd="sng" algn="ctr">
                      <a:solidFill>
                        <a:srgbClr val="DADADA"/>
                      </a:solidFill>
                      <a:prstDash val="solid"/>
                      <a:round/>
                      <a:headEnd type="none" w="med" len="med"/>
                      <a:tailEnd type="none" w="med" len="med"/>
                    </a:lnB>
                  </a:tcPr>
                </a:tc>
                <a:tc>
                  <a:txBody>
                    <a:bodyPr/>
                    <a:lstStyle/>
                    <a:p>
                      <a:pPr marL="266700" indent="-175260" algn="l">
                        <a:lnSpc>
                          <a:spcPts val="1200"/>
                        </a:lnSpc>
                        <a:spcBef>
                          <a:spcPct val="0"/>
                        </a:spcBef>
                        <a:buClr>
                          <a:srgbClr val="97CB4F"/>
                        </a:buClr>
                        <a:buFont typeface="Arial"/>
                        <a:buChar char="•"/>
                        <a:tabLst>
                          <a:tab pos="266700" algn="l"/>
                          <a:tab pos="267335" algn="l"/>
                        </a:tabLst>
                      </a:pPr>
                      <a:r>
                        <a:rPr lang="en-US" sz="1100" b="0" i="0" spc="-10" dirty="0">
                          <a:solidFill>
                            <a:schemeClr val="tx1"/>
                          </a:solidFill>
                          <a:latin typeface="Calibri" panose="020F0502020204030204" pitchFamily="34" charset="0"/>
                          <a:cs typeface="Calibri"/>
                        </a:rPr>
                        <a:t>30</a:t>
                      </a:r>
                      <a:r>
                        <a:rPr sz="1100" b="0" i="0" spc="-10" dirty="0">
                          <a:solidFill>
                            <a:schemeClr val="tx1"/>
                          </a:solidFill>
                          <a:latin typeface="Calibri" panose="020F0502020204030204" pitchFamily="34" charset="0"/>
                          <a:cs typeface="Calibri"/>
                        </a:rPr>
                        <a:t>+ </a:t>
                      </a:r>
                      <a:r>
                        <a:rPr sz="1100" b="0" i="0" spc="-5" dirty="0">
                          <a:solidFill>
                            <a:schemeClr val="tx1"/>
                          </a:solidFill>
                          <a:latin typeface="Calibri" panose="020F0502020204030204" pitchFamily="34" charset="0"/>
                          <a:cs typeface="Calibri"/>
                        </a:rPr>
                        <a:t>years </a:t>
                      </a:r>
                      <a:r>
                        <a:rPr lang="en-US" sz="1100" b="0" i="0" spc="-5" dirty="0">
                          <a:solidFill>
                            <a:schemeClr val="tx1"/>
                          </a:solidFill>
                          <a:latin typeface="Calibri" panose="020F0502020204030204" pitchFamily="34" charset="0"/>
                          <a:cs typeface="Calibri"/>
                        </a:rPr>
                        <a:t>experience in research, operations and BD in pharma/biotech</a:t>
                      </a:r>
                    </a:p>
                    <a:p>
                      <a:pPr marL="266700" indent="-175260" algn="l">
                        <a:lnSpc>
                          <a:spcPts val="1200"/>
                        </a:lnSpc>
                        <a:spcBef>
                          <a:spcPct val="0"/>
                        </a:spcBef>
                        <a:buClr>
                          <a:srgbClr val="97CB4F"/>
                        </a:buClr>
                        <a:buFont typeface="Arial"/>
                        <a:buChar char="•"/>
                        <a:tabLst>
                          <a:tab pos="266700" algn="l"/>
                          <a:tab pos="267335" algn="l"/>
                        </a:tabLst>
                      </a:pPr>
                      <a:r>
                        <a:rPr lang="en-US" sz="1100" b="0" i="0" spc="-5" dirty="0">
                          <a:solidFill>
                            <a:schemeClr val="tx1"/>
                          </a:solidFill>
                          <a:latin typeface="Calibri" panose="020F0502020204030204" pitchFamily="34" charset="0"/>
                          <a:cs typeface="Calibri"/>
                        </a:rPr>
                        <a:t>Primary responsibility in deals with MedImmune, Astellas; closed GSK deal</a:t>
                      </a:r>
                    </a:p>
                    <a:p>
                      <a:pPr marL="266700" indent="-175260" algn="l">
                        <a:lnSpc>
                          <a:spcPts val="1200"/>
                        </a:lnSpc>
                        <a:spcBef>
                          <a:spcPct val="0"/>
                        </a:spcBef>
                        <a:buClr>
                          <a:srgbClr val="97CB4F"/>
                        </a:buClr>
                        <a:buFont typeface="Arial"/>
                        <a:buChar char="•"/>
                        <a:tabLst>
                          <a:tab pos="266700" algn="l"/>
                          <a:tab pos="267335" algn="l"/>
                        </a:tabLst>
                      </a:pPr>
                      <a:r>
                        <a:rPr sz="1100" b="0" i="0" spc="-10" dirty="0">
                          <a:solidFill>
                            <a:schemeClr val="tx1"/>
                          </a:solidFill>
                          <a:latin typeface="Calibri" panose="020F0502020204030204" pitchFamily="34" charset="0"/>
                          <a:cs typeface="Calibri"/>
                        </a:rPr>
                        <a:t>Successfully developed</a:t>
                      </a:r>
                      <a:r>
                        <a:rPr lang="en-US" sz="1100" b="0" i="0" spc="-10" dirty="0">
                          <a:solidFill>
                            <a:schemeClr val="tx1"/>
                          </a:solidFill>
                          <a:latin typeface="Calibri" panose="020F0502020204030204" pitchFamily="34" charset="0"/>
                          <a:cs typeface="Calibri"/>
                        </a:rPr>
                        <a:t> GMOs at Sandoz while Research Director </a:t>
                      </a:r>
                      <a:endParaRPr sz="1100" b="0" i="0" dirty="0">
                        <a:solidFill>
                          <a:schemeClr val="tx1"/>
                        </a:solidFill>
                        <a:latin typeface="Calibri" panose="020F0502020204030204" pitchFamily="34" charset="0"/>
                        <a:cs typeface="Calibri"/>
                      </a:endParaRPr>
                    </a:p>
                  </a:txBody>
                  <a:tcPr marL="0" marR="0" marT="29845" marB="0" anchor="ctr">
                    <a:lnT w="12700" cap="flat" cmpd="sng" algn="ctr">
                      <a:solidFill>
                        <a:srgbClr val="DADADA"/>
                      </a:solidFill>
                      <a:prstDash val="solid"/>
                      <a:round/>
                      <a:headEnd type="none" w="med" len="med"/>
                      <a:tailEnd type="none" w="med" len="med"/>
                    </a:lnT>
                    <a:lnB w="12700" cap="flat" cmpd="sng" algn="ctr">
                      <a:solidFill>
                        <a:srgbClr val="DADADA"/>
                      </a:solidFill>
                      <a:prstDash val="solid"/>
                      <a:round/>
                      <a:headEnd type="none" w="med" len="med"/>
                      <a:tailEnd type="none" w="med" len="med"/>
                    </a:lnB>
                  </a:tcPr>
                </a:tc>
                <a:extLst>
                  <a:ext uri="{0D108BD9-81ED-4DB2-BD59-A6C34878D82A}">
                    <a16:rowId xmlns:a16="http://schemas.microsoft.com/office/drawing/2014/main" val="471315890"/>
                  </a:ext>
                </a:extLst>
              </a:tr>
              <a:tr h="393744">
                <a:tc>
                  <a:txBody>
                    <a:bodyPr/>
                    <a:lstStyle/>
                    <a:p>
                      <a:pPr marL="90805" algn="l">
                        <a:lnSpc>
                          <a:spcPts val="1400"/>
                        </a:lnSpc>
                        <a:spcBef>
                          <a:spcPct val="0"/>
                        </a:spcBef>
                      </a:pPr>
                      <a:r>
                        <a:rPr lang="en-US" sz="1100" b="1" i="0" spc="-10" dirty="0">
                          <a:solidFill>
                            <a:schemeClr val="tx1"/>
                          </a:solidFill>
                          <a:latin typeface="Calibri" panose="020F0502020204030204" pitchFamily="34" charset="0"/>
                          <a:cs typeface="Calibri"/>
                        </a:rPr>
                        <a:t>Darlene Horton, M.D.</a:t>
                      </a:r>
                      <a:endParaRPr sz="1100" b="1" i="0" dirty="0">
                        <a:solidFill>
                          <a:schemeClr val="tx1"/>
                        </a:solidFill>
                        <a:latin typeface="Calibri" panose="020F0502020204030204" pitchFamily="34" charset="0"/>
                        <a:cs typeface="Calibri"/>
                      </a:endParaRPr>
                    </a:p>
                    <a:p>
                      <a:pPr marL="90805" algn="l">
                        <a:lnSpc>
                          <a:spcPts val="1400"/>
                        </a:lnSpc>
                        <a:spcBef>
                          <a:spcPct val="0"/>
                        </a:spcBef>
                      </a:pPr>
                      <a:r>
                        <a:rPr sz="1100" b="0" i="0" spc="-5" dirty="0">
                          <a:solidFill>
                            <a:schemeClr val="tx1"/>
                          </a:solidFill>
                          <a:latin typeface="Calibri" panose="020F0502020204030204" pitchFamily="34" charset="0"/>
                          <a:cs typeface="Calibri"/>
                        </a:rPr>
                        <a:t>Chief M</a:t>
                      </a:r>
                      <a:r>
                        <a:rPr lang="en-US" sz="1100" b="0" i="0" spc="-5" dirty="0">
                          <a:solidFill>
                            <a:schemeClr val="tx1"/>
                          </a:solidFill>
                          <a:latin typeface="Calibri" panose="020F0502020204030204" pitchFamily="34" charset="0"/>
                          <a:cs typeface="Calibri"/>
                        </a:rPr>
                        <a:t>edical</a:t>
                      </a:r>
                      <a:r>
                        <a:rPr sz="1100" b="0" i="0" spc="-35" dirty="0">
                          <a:solidFill>
                            <a:schemeClr val="tx1"/>
                          </a:solidFill>
                          <a:latin typeface="Calibri" panose="020F0502020204030204" pitchFamily="34" charset="0"/>
                          <a:cs typeface="Calibri"/>
                        </a:rPr>
                        <a:t> </a:t>
                      </a:r>
                      <a:r>
                        <a:rPr sz="1100" b="0" i="0" dirty="0">
                          <a:solidFill>
                            <a:schemeClr val="tx1"/>
                          </a:solidFill>
                          <a:latin typeface="Calibri" panose="020F0502020204030204" pitchFamily="34" charset="0"/>
                          <a:cs typeface="Calibri"/>
                        </a:rPr>
                        <a:t>Officer</a:t>
                      </a:r>
                    </a:p>
                  </a:txBody>
                  <a:tcPr marL="0" marR="0" marT="36195" marB="0" anchor="ctr">
                    <a:lnT w="12700" cap="flat" cmpd="sng" algn="ctr">
                      <a:solidFill>
                        <a:srgbClr val="DADADA"/>
                      </a:solidFill>
                      <a:prstDash val="solid"/>
                      <a:round/>
                      <a:headEnd type="none" w="med" len="med"/>
                      <a:tailEnd type="none" w="med" len="med"/>
                    </a:lnT>
                    <a:lnB w="12700" cap="flat" cmpd="sng" algn="ctr">
                      <a:solidFill>
                        <a:srgbClr val="DADADA"/>
                      </a:solidFill>
                      <a:prstDash val="solid"/>
                      <a:round/>
                      <a:headEnd type="none" w="med" len="med"/>
                      <a:tailEnd type="none" w="med" len="med"/>
                    </a:lnB>
                  </a:tcPr>
                </a:tc>
                <a:tc>
                  <a:txBody>
                    <a:bodyPr/>
                    <a:lstStyle/>
                    <a:p>
                      <a:pPr marL="266700" indent="-175260" algn="l">
                        <a:lnSpc>
                          <a:spcPts val="1200"/>
                        </a:lnSpc>
                        <a:spcBef>
                          <a:spcPct val="0"/>
                        </a:spcBef>
                        <a:buClr>
                          <a:srgbClr val="97CB4F"/>
                        </a:buClr>
                        <a:buFont typeface="Arial"/>
                        <a:buChar char="•"/>
                        <a:tabLst>
                          <a:tab pos="266700" algn="l"/>
                          <a:tab pos="267335" algn="l"/>
                        </a:tabLst>
                      </a:pPr>
                      <a:r>
                        <a:rPr lang="en-US" sz="1100" b="0" i="0" spc="-10" dirty="0">
                          <a:solidFill>
                            <a:schemeClr val="tx1"/>
                          </a:solidFill>
                          <a:latin typeface="Calibri" panose="020F0502020204030204" pitchFamily="34" charset="0"/>
                          <a:cs typeface="Calibri"/>
                        </a:rPr>
                        <a:t>Biopharmaceutical veteran and leading clinical development expert</a:t>
                      </a:r>
                    </a:p>
                    <a:p>
                      <a:pPr marL="266700" indent="-175260" algn="l">
                        <a:lnSpc>
                          <a:spcPts val="1200"/>
                        </a:lnSpc>
                        <a:spcBef>
                          <a:spcPct val="0"/>
                        </a:spcBef>
                        <a:buClr>
                          <a:srgbClr val="97CB4F"/>
                        </a:buClr>
                        <a:buFont typeface="Arial"/>
                        <a:buChar char="•"/>
                        <a:tabLst>
                          <a:tab pos="266700" algn="l"/>
                          <a:tab pos="267335" algn="l"/>
                        </a:tabLst>
                      </a:pPr>
                      <a:r>
                        <a:rPr lang="en-US" sz="1100" b="0" i="0" spc="-10" dirty="0">
                          <a:solidFill>
                            <a:schemeClr val="tx1"/>
                          </a:solidFill>
                          <a:latin typeface="Calibri" panose="020F0502020204030204" pitchFamily="34" charset="0"/>
                          <a:cs typeface="Calibri"/>
                        </a:rPr>
                        <a:t>25 years experience in development of investigational and commercialized biopharmaceutical and drug-device combination products; experienced in design of SBS clinical programs</a:t>
                      </a:r>
                    </a:p>
                  </a:txBody>
                  <a:tcPr marL="0" marR="0" marT="40640" marB="0" anchor="ctr">
                    <a:lnT w="12700" cap="flat" cmpd="sng" algn="ctr">
                      <a:solidFill>
                        <a:srgbClr val="DADADA"/>
                      </a:solidFill>
                      <a:prstDash val="solid"/>
                      <a:round/>
                      <a:headEnd type="none" w="med" len="med"/>
                      <a:tailEnd type="none" w="med" len="med"/>
                    </a:lnT>
                    <a:lnB w="12700" cap="flat" cmpd="sng" algn="ctr">
                      <a:solidFill>
                        <a:srgbClr val="DADADA"/>
                      </a:solidFill>
                      <a:prstDash val="solid"/>
                      <a:round/>
                      <a:headEnd type="none" w="med" len="med"/>
                      <a:tailEnd type="none" w="med" len="med"/>
                    </a:lnB>
                  </a:tcPr>
                </a:tc>
                <a:extLst>
                  <a:ext uri="{0D108BD9-81ED-4DB2-BD59-A6C34878D82A}">
                    <a16:rowId xmlns:a16="http://schemas.microsoft.com/office/drawing/2014/main" val="977017671"/>
                  </a:ext>
                </a:extLst>
              </a:tr>
              <a:tr h="324274">
                <a:tc>
                  <a:txBody>
                    <a:bodyPr/>
                    <a:lstStyle/>
                    <a:p>
                      <a:pPr marL="90805" algn="l" defTabSz="914400" rtl="0" eaLnBrk="1" latinLnBrk="0" hangingPunct="1">
                        <a:lnSpc>
                          <a:spcPts val="1400"/>
                        </a:lnSpc>
                        <a:spcBef>
                          <a:spcPct val="0"/>
                        </a:spcBef>
                      </a:pPr>
                      <a:r>
                        <a:rPr lang="en-US" sz="1100" b="1" i="0" kern="1200" spc="-10" dirty="0">
                          <a:solidFill>
                            <a:schemeClr val="tx1"/>
                          </a:solidFill>
                          <a:latin typeface="Calibri" panose="020F0502020204030204" pitchFamily="34" charset="0"/>
                          <a:ea typeface="+mn-ea"/>
                          <a:cs typeface="Calibri"/>
                        </a:rPr>
                        <a:t>David Sesin, PhD</a:t>
                      </a:r>
                    </a:p>
                    <a:p>
                      <a:pPr marL="90805" algn="l" defTabSz="914400" rtl="0" eaLnBrk="1" latinLnBrk="0" hangingPunct="1">
                        <a:lnSpc>
                          <a:spcPts val="1400"/>
                        </a:lnSpc>
                        <a:spcBef>
                          <a:spcPct val="0"/>
                        </a:spcBef>
                      </a:pPr>
                      <a:r>
                        <a:rPr lang="en-US" sz="1100" b="0" i="0" kern="1200" spc="-10" dirty="0">
                          <a:solidFill>
                            <a:schemeClr val="tx1"/>
                          </a:solidFill>
                          <a:latin typeface="Calibri" panose="020F0502020204030204" pitchFamily="34" charset="0"/>
                          <a:ea typeface="+mn-ea"/>
                          <a:cs typeface="Calibri"/>
                        </a:rPr>
                        <a:t>Chief Manufacturing Officer</a:t>
                      </a:r>
                    </a:p>
                  </a:txBody>
                  <a:tcPr marL="0" marR="0" marT="36195" marB="0" anchor="ctr">
                    <a:lnT w="12700" cap="flat" cmpd="sng" algn="ctr">
                      <a:solidFill>
                        <a:srgbClr val="DADADA"/>
                      </a:solidFill>
                      <a:prstDash val="solid"/>
                      <a:round/>
                      <a:headEnd type="none" w="med" len="med"/>
                      <a:tailEnd type="none" w="med" len="med"/>
                    </a:lnT>
                    <a:lnB w="12700" cap="flat" cmpd="sng" algn="ctr">
                      <a:solidFill>
                        <a:srgbClr val="DADADA"/>
                      </a:solidFill>
                      <a:prstDash val="solid"/>
                      <a:round/>
                      <a:headEnd type="none" w="med" len="med"/>
                      <a:tailEnd type="none" w="med" len="med"/>
                    </a:lnB>
                  </a:tcPr>
                </a:tc>
                <a:tc>
                  <a:txBody>
                    <a:bodyPr/>
                    <a:lstStyle/>
                    <a:p>
                      <a:pPr marL="266700" indent="-175260" algn="l">
                        <a:lnSpc>
                          <a:spcPts val="1200"/>
                        </a:lnSpc>
                        <a:spcBef>
                          <a:spcPct val="0"/>
                        </a:spcBef>
                        <a:buClr>
                          <a:srgbClr val="97CB4F"/>
                        </a:buClr>
                        <a:buFont typeface="Arial"/>
                        <a:buChar char="•"/>
                        <a:tabLst>
                          <a:tab pos="266700" algn="l"/>
                          <a:tab pos="267335" algn="l"/>
                        </a:tabLst>
                      </a:pPr>
                      <a:r>
                        <a:rPr lang="en-US" sz="1100" b="0" i="0" spc="-10" dirty="0">
                          <a:solidFill>
                            <a:schemeClr val="tx1"/>
                          </a:solidFill>
                          <a:latin typeface="Calibri" panose="020F0502020204030204" pitchFamily="34" charset="0"/>
                          <a:cs typeface="Calibri"/>
                        </a:rPr>
                        <a:t>Pharmaceutical scientist with experience from drug discovery through manufacturing</a:t>
                      </a:r>
                    </a:p>
                    <a:p>
                      <a:pPr marL="266700" indent="-175260" algn="l">
                        <a:lnSpc>
                          <a:spcPts val="1200"/>
                        </a:lnSpc>
                        <a:spcBef>
                          <a:spcPct val="0"/>
                        </a:spcBef>
                        <a:buClr>
                          <a:srgbClr val="97CB4F"/>
                        </a:buClr>
                        <a:buFont typeface="Arial"/>
                        <a:buChar char="•"/>
                        <a:tabLst>
                          <a:tab pos="266700" algn="l"/>
                          <a:tab pos="267335" algn="l"/>
                        </a:tabLst>
                      </a:pPr>
                      <a:r>
                        <a:rPr lang="en-US" sz="1100" b="0" i="0" spc="-10" dirty="0">
                          <a:solidFill>
                            <a:schemeClr val="tx1"/>
                          </a:solidFill>
                          <a:latin typeface="Calibri" panose="020F0502020204030204" pitchFamily="34" charset="0"/>
                          <a:cs typeface="Calibri"/>
                        </a:rPr>
                        <a:t>Developed crofelemer manufacturing process</a:t>
                      </a:r>
                    </a:p>
                  </a:txBody>
                  <a:tcPr marL="0" marR="0" marT="40640" marB="0" anchor="ctr">
                    <a:lnT w="12700" cap="flat" cmpd="sng" algn="ctr">
                      <a:solidFill>
                        <a:srgbClr val="DADADA"/>
                      </a:solidFill>
                      <a:prstDash val="solid"/>
                      <a:round/>
                      <a:headEnd type="none" w="med" len="med"/>
                      <a:tailEnd type="none" w="med" len="med"/>
                    </a:lnT>
                    <a:lnB w="12700" cap="flat" cmpd="sng" algn="ctr">
                      <a:solidFill>
                        <a:srgbClr val="DADADA"/>
                      </a:solidFill>
                      <a:prstDash val="solid"/>
                      <a:round/>
                      <a:headEnd type="none" w="med" len="med"/>
                      <a:tailEnd type="none" w="med" len="med"/>
                    </a:lnB>
                  </a:tcPr>
                </a:tc>
                <a:extLst>
                  <a:ext uri="{0D108BD9-81ED-4DB2-BD59-A6C34878D82A}">
                    <a16:rowId xmlns:a16="http://schemas.microsoft.com/office/drawing/2014/main" val="3851285278"/>
                  </a:ext>
                </a:extLst>
              </a:tr>
              <a:tr h="525524">
                <a:tc>
                  <a:txBody>
                    <a:bodyPr/>
                    <a:lstStyle/>
                    <a:p>
                      <a:pPr marL="90805" algn="l">
                        <a:lnSpc>
                          <a:spcPts val="1200"/>
                        </a:lnSpc>
                        <a:spcBef>
                          <a:spcPct val="0"/>
                        </a:spcBef>
                      </a:pPr>
                      <a:r>
                        <a:rPr lang="en-US" sz="1100" b="1" i="0" spc="-10" dirty="0">
                          <a:solidFill>
                            <a:schemeClr val="tx1"/>
                          </a:solidFill>
                          <a:latin typeface="Calibri" panose="020F0502020204030204" pitchFamily="34" charset="0"/>
                          <a:cs typeface="Calibri"/>
                        </a:rPr>
                        <a:t>Jonathan Wolin, JD, MBA</a:t>
                      </a:r>
                      <a:endParaRPr lang="en-US" sz="1100" b="1" i="0" dirty="0">
                        <a:solidFill>
                          <a:schemeClr val="tx1"/>
                        </a:solidFill>
                        <a:latin typeface="Calibri" panose="020F0502020204030204" pitchFamily="34" charset="0"/>
                        <a:cs typeface="Calibri"/>
                      </a:endParaRPr>
                    </a:p>
                    <a:p>
                      <a:pPr marL="90805" algn="l">
                        <a:lnSpc>
                          <a:spcPts val="1200"/>
                        </a:lnSpc>
                        <a:spcBef>
                          <a:spcPct val="0"/>
                        </a:spcBef>
                      </a:pPr>
                      <a:r>
                        <a:rPr lang="en-US" sz="1100" b="0" i="0" spc="-5" dirty="0">
                          <a:solidFill>
                            <a:schemeClr val="tx1"/>
                          </a:solidFill>
                          <a:latin typeface="Calibri" panose="020F0502020204030204" pitchFamily="34" charset="0"/>
                          <a:cs typeface="Calibri"/>
                        </a:rPr>
                        <a:t>Chief of Staff, Chief Compliance Officer &amp; General Counsel</a:t>
                      </a:r>
                      <a:endParaRPr lang="en-US" sz="1100" b="0" i="0" dirty="0">
                        <a:solidFill>
                          <a:schemeClr val="tx1"/>
                        </a:solidFill>
                        <a:latin typeface="Calibri" panose="020F0502020204030204" pitchFamily="34" charset="0"/>
                        <a:cs typeface="Calibri"/>
                      </a:endParaRPr>
                    </a:p>
                  </a:txBody>
                  <a:tcPr marL="0" marR="0" marT="36195" marB="0" anchor="ctr">
                    <a:lnT w="12700" cap="flat" cmpd="sng" algn="ctr">
                      <a:solidFill>
                        <a:srgbClr val="DADADA"/>
                      </a:solidFill>
                      <a:prstDash val="solid"/>
                      <a:round/>
                      <a:headEnd type="none" w="med" len="med"/>
                      <a:tailEnd type="none" w="med" len="med"/>
                    </a:lnT>
                    <a:lnB w="12700" cap="flat" cmpd="sng" algn="ctr">
                      <a:solidFill>
                        <a:srgbClr val="DADADA"/>
                      </a:solidFill>
                      <a:prstDash val="solid"/>
                      <a:round/>
                      <a:headEnd type="none" w="med" len="med"/>
                      <a:tailEnd type="none" w="med" len="med"/>
                    </a:lnB>
                  </a:tcPr>
                </a:tc>
                <a:tc>
                  <a:txBody>
                    <a:bodyPr/>
                    <a:lstStyle/>
                    <a:p>
                      <a:pPr marL="266700" indent="-175260" algn="l">
                        <a:lnSpc>
                          <a:spcPts val="1200"/>
                        </a:lnSpc>
                        <a:spcBef>
                          <a:spcPct val="0"/>
                        </a:spcBef>
                        <a:buClr>
                          <a:srgbClr val="97CB4F"/>
                        </a:buClr>
                        <a:buFont typeface="Arial"/>
                        <a:buChar char="•"/>
                        <a:tabLst>
                          <a:tab pos="266700" algn="l"/>
                          <a:tab pos="267335" algn="l"/>
                        </a:tabLst>
                      </a:pPr>
                      <a:r>
                        <a:rPr lang="en-US" sz="1100" b="0" i="0" kern="1200" spc="-5" dirty="0">
                          <a:solidFill>
                            <a:schemeClr val="tx1"/>
                          </a:solidFill>
                          <a:latin typeface="Calibri" panose="020F0502020204030204" pitchFamily="34" charset="0"/>
                          <a:ea typeface="+mn-ea"/>
                        </a:rPr>
                        <a:t>Extensive experience providing legal advice and guidance to public and private companies in the healthcare and biotechnology industries</a:t>
                      </a:r>
                    </a:p>
                  </a:txBody>
                  <a:tcPr marL="0" marR="0" marT="40640" marB="0" anchor="ctr">
                    <a:lnT w="12700" cap="flat" cmpd="sng" algn="ctr">
                      <a:solidFill>
                        <a:srgbClr val="DADADA"/>
                      </a:solidFill>
                      <a:prstDash val="solid"/>
                      <a:round/>
                      <a:headEnd type="none" w="med" len="med"/>
                      <a:tailEnd type="none" w="med" len="med"/>
                    </a:lnT>
                    <a:lnB w="12700" cap="flat" cmpd="sng" algn="ctr">
                      <a:solidFill>
                        <a:srgbClr val="DADADA"/>
                      </a:solidFill>
                      <a:prstDash val="solid"/>
                      <a:round/>
                      <a:headEnd type="none" w="med" len="med"/>
                      <a:tailEnd type="none" w="med" len="med"/>
                    </a:lnB>
                  </a:tcPr>
                </a:tc>
                <a:extLst>
                  <a:ext uri="{0D108BD9-81ED-4DB2-BD59-A6C34878D82A}">
                    <a16:rowId xmlns:a16="http://schemas.microsoft.com/office/drawing/2014/main" val="576747366"/>
                  </a:ext>
                </a:extLst>
              </a:tr>
              <a:tr h="407434">
                <a:tc>
                  <a:txBody>
                    <a:bodyPr/>
                    <a:lstStyle/>
                    <a:p>
                      <a:pPr marL="90805" algn="l">
                        <a:lnSpc>
                          <a:spcPts val="1200"/>
                        </a:lnSpc>
                        <a:spcBef>
                          <a:spcPct val="0"/>
                        </a:spcBef>
                      </a:pPr>
                      <a:r>
                        <a:rPr lang="en-US" sz="1100" b="1" i="0" spc="-10" dirty="0">
                          <a:solidFill>
                            <a:schemeClr val="tx1"/>
                          </a:solidFill>
                          <a:latin typeface="Calibri" panose="020F0502020204030204" pitchFamily="34" charset="0"/>
                          <a:cs typeface="Calibri"/>
                        </a:rPr>
                        <a:t>Ian H. Wendt, MBA</a:t>
                      </a:r>
                    </a:p>
                    <a:p>
                      <a:pPr marL="90805" algn="l">
                        <a:lnSpc>
                          <a:spcPts val="1200"/>
                        </a:lnSpc>
                        <a:spcBef>
                          <a:spcPct val="0"/>
                        </a:spcBef>
                      </a:pPr>
                      <a:r>
                        <a:rPr lang="en-US" sz="1100" b="0" i="0" spc="-5" dirty="0">
                          <a:solidFill>
                            <a:schemeClr val="tx1"/>
                          </a:solidFill>
                          <a:latin typeface="Calibri" panose="020F0502020204030204" pitchFamily="34" charset="0"/>
                          <a:cs typeface="Calibri"/>
                        </a:rPr>
                        <a:t>Chief Commercial Officer</a:t>
                      </a:r>
                      <a:endParaRPr lang="en-US" sz="1100" b="0" i="0" dirty="0">
                        <a:solidFill>
                          <a:schemeClr val="tx1"/>
                        </a:solidFill>
                        <a:latin typeface="Calibri" panose="020F0502020204030204" pitchFamily="34" charset="0"/>
                        <a:cs typeface="Calibri"/>
                      </a:endParaRPr>
                    </a:p>
                  </a:txBody>
                  <a:tcPr marL="0" marR="0" marT="36195" marB="0" anchor="ctr">
                    <a:lnT w="12700" cap="flat" cmpd="sng" algn="ctr">
                      <a:solidFill>
                        <a:srgbClr val="DADADA"/>
                      </a:solidFill>
                      <a:prstDash val="solid"/>
                      <a:round/>
                      <a:headEnd type="none" w="med" len="med"/>
                      <a:tailEnd type="none" w="med" len="med"/>
                    </a:lnT>
                    <a:lnB w="12700" cap="flat" cmpd="sng" algn="ctr">
                      <a:solidFill>
                        <a:srgbClr val="DADADA"/>
                      </a:solidFill>
                      <a:prstDash val="solid"/>
                      <a:round/>
                      <a:headEnd type="none" w="med" len="med"/>
                      <a:tailEnd type="none" w="med" len="med"/>
                    </a:lnB>
                  </a:tcPr>
                </a:tc>
                <a:tc>
                  <a:txBody>
                    <a:bodyPr/>
                    <a:lstStyle/>
                    <a:p>
                      <a:pPr marL="266700" indent="-175260" algn="l" defTabSz="914400" rtl="0" eaLnBrk="1" latinLnBrk="0" hangingPunct="1">
                        <a:lnSpc>
                          <a:spcPts val="1200"/>
                        </a:lnSpc>
                        <a:spcBef>
                          <a:spcPct val="0"/>
                        </a:spcBef>
                        <a:buClr>
                          <a:srgbClr val="97CB4F"/>
                        </a:buClr>
                        <a:buFont typeface="Arial"/>
                        <a:buChar char="•"/>
                        <a:tabLst>
                          <a:tab pos="266700" algn="l"/>
                          <a:tab pos="267335" algn="l"/>
                        </a:tabLst>
                      </a:pPr>
                      <a:r>
                        <a:rPr lang="en-US" sz="1100" b="0" i="0" kern="1200" spc="-5" dirty="0">
                          <a:solidFill>
                            <a:schemeClr val="tx1"/>
                          </a:solidFill>
                          <a:latin typeface="Calibri" panose="020F0502020204030204" pitchFamily="34" charset="0"/>
                          <a:ea typeface="+mn-ea"/>
                          <a:cs typeface="+mn-cs"/>
                        </a:rPr>
                        <a:t>Has held commercial leadership roles across sales, marketing and operations at some of the largest brands in the pharmaceutical industry over past 25 years</a:t>
                      </a:r>
                    </a:p>
                  </a:txBody>
                  <a:tcPr marL="0" marR="0" marT="40640" marB="0" anchor="ctr">
                    <a:lnT w="12700" cap="flat" cmpd="sng" algn="ctr">
                      <a:solidFill>
                        <a:srgbClr val="DADADA"/>
                      </a:solidFill>
                      <a:prstDash val="solid"/>
                      <a:round/>
                      <a:headEnd type="none" w="med" len="med"/>
                      <a:tailEnd type="none" w="med" len="med"/>
                    </a:lnT>
                    <a:lnB w="12700" cap="flat" cmpd="sng" algn="ctr">
                      <a:solidFill>
                        <a:srgbClr val="DADADA"/>
                      </a:solidFill>
                      <a:prstDash val="solid"/>
                      <a:round/>
                      <a:headEnd type="none" w="med" len="med"/>
                      <a:tailEnd type="none" w="med" len="med"/>
                    </a:lnB>
                  </a:tcPr>
                </a:tc>
                <a:extLst>
                  <a:ext uri="{0D108BD9-81ED-4DB2-BD59-A6C34878D82A}">
                    <a16:rowId xmlns:a16="http://schemas.microsoft.com/office/drawing/2014/main" val="2062357770"/>
                  </a:ext>
                </a:extLst>
              </a:tr>
              <a:tr h="144802">
                <a:tc>
                  <a:txBody>
                    <a:bodyPr/>
                    <a:lstStyle/>
                    <a:p>
                      <a:pPr marL="90805" algn="l">
                        <a:lnSpc>
                          <a:spcPts val="1200"/>
                        </a:lnSpc>
                        <a:spcBef>
                          <a:spcPct val="0"/>
                        </a:spcBef>
                      </a:pPr>
                      <a:r>
                        <a:rPr lang="en-US" sz="1100" b="1" i="0" spc="-10" dirty="0">
                          <a:solidFill>
                            <a:schemeClr val="tx1"/>
                          </a:solidFill>
                          <a:latin typeface="Calibri" panose="020F0502020204030204" pitchFamily="34" charset="0"/>
                          <a:cs typeface="Calibri"/>
                        </a:rPr>
                        <a:t>Allison A. Shrier, M.D.</a:t>
                      </a:r>
                    </a:p>
                    <a:p>
                      <a:pPr marL="90805" algn="l">
                        <a:lnSpc>
                          <a:spcPts val="1200"/>
                        </a:lnSpc>
                        <a:spcBef>
                          <a:spcPct val="0"/>
                        </a:spcBef>
                      </a:pPr>
                      <a:r>
                        <a:rPr lang="en-US" sz="1100" b="0" i="0" dirty="0">
                          <a:solidFill>
                            <a:schemeClr val="tx1"/>
                          </a:solidFill>
                          <a:latin typeface="Calibri" panose="020F0502020204030204" pitchFamily="34" charset="0"/>
                          <a:cs typeface="Calibri"/>
                        </a:rPr>
                        <a:t>Napo Pharmaceuticals VP, Clinical Research &amp; Medical Affairs</a:t>
                      </a:r>
                    </a:p>
                  </a:txBody>
                  <a:tcPr marL="0" marR="0" marT="36195" marB="0" anchor="ctr">
                    <a:lnT w="12700" cap="flat" cmpd="sng" algn="ctr">
                      <a:solidFill>
                        <a:srgbClr val="DADADA"/>
                      </a:solidFill>
                      <a:prstDash val="solid"/>
                      <a:round/>
                      <a:headEnd type="none" w="med" len="med"/>
                      <a:tailEnd type="none" w="med" len="med"/>
                    </a:lnT>
                    <a:lnB w="12700" cap="flat" cmpd="sng" algn="ctr">
                      <a:solidFill>
                        <a:srgbClr val="DADADA"/>
                      </a:solidFill>
                      <a:prstDash val="solid"/>
                      <a:round/>
                      <a:headEnd type="none" w="med" len="med"/>
                      <a:tailEnd type="none" w="med" len="med"/>
                    </a:lnB>
                  </a:tcPr>
                </a:tc>
                <a:tc>
                  <a:txBody>
                    <a:bodyPr/>
                    <a:lstStyle/>
                    <a:p>
                      <a:pPr marL="266700" marR="0" lvl="0" indent="-175260" algn="l" defTabSz="914400" rtl="0" eaLnBrk="1" fontAlgn="auto" latinLnBrk="0" hangingPunct="1">
                        <a:lnSpc>
                          <a:spcPts val="1200"/>
                        </a:lnSpc>
                        <a:spcBef>
                          <a:spcPct val="0"/>
                        </a:spcBef>
                        <a:spcAft>
                          <a:spcPct val="0"/>
                        </a:spcAft>
                        <a:buClr>
                          <a:srgbClr val="97CB4F"/>
                        </a:buClr>
                        <a:buSzTx/>
                        <a:buFont typeface="Arial"/>
                        <a:buChar char="•"/>
                        <a:tabLst>
                          <a:tab pos="266700" algn="l"/>
                          <a:tab pos="267335" algn="l"/>
                        </a:tabLst>
                        <a:defRPr/>
                      </a:pPr>
                      <a:r>
                        <a:rPr lang="en-US" sz="1100" b="0" i="0" kern="1200" spc="-5" dirty="0">
                          <a:solidFill>
                            <a:schemeClr val="tx1"/>
                          </a:solidFill>
                          <a:latin typeface="Calibri" panose="020F0502020204030204" pitchFamily="34" charset="0"/>
                          <a:ea typeface="+mn-ea"/>
                          <a:cs typeface="+mn-cs"/>
                        </a:rPr>
                        <a:t>Physician-scientist-entrepreneur with expertise in oncology &amp; metabolism</a:t>
                      </a:r>
                    </a:p>
                    <a:p>
                      <a:pPr marL="266700" marR="0" lvl="0" indent="-175260" algn="l" defTabSz="914400" rtl="0" eaLnBrk="1" fontAlgn="auto" latinLnBrk="0" hangingPunct="1">
                        <a:lnSpc>
                          <a:spcPts val="1200"/>
                        </a:lnSpc>
                        <a:spcBef>
                          <a:spcPct val="0"/>
                        </a:spcBef>
                        <a:spcAft>
                          <a:spcPct val="0"/>
                        </a:spcAft>
                        <a:buClr>
                          <a:srgbClr val="97CB4F"/>
                        </a:buClr>
                        <a:buSzTx/>
                        <a:buFont typeface="Arial"/>
                        <a:buChar char="•"/>
                        <a:tabLst>
                          <a:tab pos="266700" algn="l"/>
                          <a:tab pos="267335" algn="l"/>
                        </a:tabLst>
                        <a:defRPr/>
                      </a:pPr>
                      <a:r>
                        <a:rPr lang="en-US" sz="1100" b="0" i="0" kern="1200" spc="-5" dirty="0">
                          <a:solidFill>
                            <a:schemeClr val="tx1"/>
                          </a:solidFill>
                          <a:latin typeface="Calibri" panose="020F0502020204030204" pitchFamily="34" charset="0"/>
                          <a:ea typeface="+mn-ea"/>
                          <a:cs typeface="+mn-cs"/>
                        </a:rPr>
                        <a:t>Expertise in end-to-end drug discovery &amp; development including population identification, target product profiles development, hit design, selection &amp; optimization, preclinical &amp; clinical study planning</a:t>
                      </a:r>
                    </a:p>
                  </a:txBody>
                  <a:tcPr marL="0" marR="0" marT="40640" marB="0" anchor="ctr">
                    <a:lnT w="12700" cap="flat" cmpd="sng" algn="ctr">
                      <a:solidFill>
                        <a:srgbClr val="DADADA"/>
                      </a:solidFill>
                      <a:prstDash val="solid"/>
                      <a:round/>
                      <a:headEnd type="none" w="med" len="med"/>
                      <a:tailEnd type="none" w="med" len="med"/>
                    </a:lnT>
                    <a:lnB w="12700" cap="flat" cmpd="sng" algn="ctr">
                      <a:solidFill>
                        <a:srgbClr val="DADADA"/>
                      </a:solidFill>
                      <a:prstDash val="solid"/>
                      <a:round/>
                      <a:headEnd type="none" w="med" len="med"/>
                      <a:tailEnd type="none" w="med" len="med"/>
                    </a:lnB>
                  </a:tcPr>
                </a:tc>
                <a:extLst>
                  <a:ext uri="{0D108BD9-81ED-4DB2-BD59-A6C34878D82A}">
                    <a16:rowId xmlns:a16="http://schemas.microsoft.com/office/drawing/2014/main" val="576333252"/>
                  </a:ext>
                </a:extLst>
              </a:tr>
            </a:tbl>
          </a:graphicData>
        </a:graphic>
      </p:graphicFrame>
    </p:spTree>
    <p:extLst>
      <p:ext uri="{BB962C8B-B14F-4D97-AF65-F5344CB8AC3E}">
        <p14:creationId xmlns:p14="http://schemas.microsoft.com/office/powerpoint/2010/main" val="305927771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3F0D0D2-736D-4294-B461-EAD0EE859506}"/>
              </a:ext>
            </a:extLst>
          </p:cNvPr>
          <p:cNvSpPr txBox="1"/>
          <p:nvPr/>
        </p:nvSpPr>
        <p:spPr>
          <a:xfrm>
            <a:off x="228600" y="141736"/>
            <a:ext cx="8686800"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r>
              <a:rPr lang="en-US" sz="2800" dirty="0">
                <a:latin typeface="Calibri" panose="020F0502020204030204" pitchFamily="34" charset="0"/>
                <a:cs typeface="Calibri" panose="020F0502020204030204" pitchFamily="34" charset="0"/>
              </a:rPr>
              <a:t>Investment Highlights</a:t>
            </a:r>
          </a:p>
        </p:txBody>
      </p:sp>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28</a:t>
            </a:fld>
            <a:endParaRPr lang="en-US" sz="1400"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FB37320-E9D8-429D-95BC-709599DB1811}"/>
              </a:ext>
            </a:extLst>
          </p:cNvPr>
          <p:cNvSpPr/>
          <p:nvPr/>
        </p:nvSpPr>
        <p:spPr>
          <a:xfrm>
            <a:off x="4399691" y="5184850"/>
            <a:ext cx="228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Shape 2">
            <a:extLst>
              <a:ext uri="{FF2B5EF4-FFF2-40B4-BE49-F238E27FC236}">
                <a16:creationId xmlns:a16="http://schemas.microsoft.com/office/drawing/2014/main" id="{83DE19CC-B67B-D740-D438-1570F52EB7D1}"/>
              </a:ext>
            </a:extLst>
          </p:cNvPr>
          <p:cNvSpPr/>
          <p:nvPr/>
        </p:nvSpPr>
        <p:spPr>
          <a:xfrm>
            <a:off x="2709422" y="859333"/>
            <a:ext cx="6320188" cy="556890"/>
          </a:xfrm>
          <a:custGeom>
            <a:avLst/>
            <a:gdLst>
              <a:gd name="connsiteX0" fmla="*/ 122131 w 732774"/>
              <a:gd name="connsiteY0" fmla="*/ 0 h 6320187"/>
              <a:gd name="connsiteX1" fmla="*/ 610643 w 732774"/>
              <a:gd name="connsiteY1" fmla="*/ 0 h 6320187"/>
              <a:gd name="connsiteX2" fmla="*/ 732774 w 732774"/>
              <a:gd name="connsiteY2" fmla="*/ 122131 h 6320187"/>
              <a:gd name="connsiteX3" fmla="*/ 732774 w 732774"/>
              <a:gd name="connsiteY3" fmla="*/ 6320187 h 6320187"/>
              <a:gd name="connsiteX4" fmla="*/ 732774 w 732774"/>
              <a:gd name="connsiteY4" fmla="*/ 6320187 h 6320187"/>
              <a:gd name="connsiteX5" fmla="*/ 0 w 732774"/>
              <a:gd name="connsiteY5" fmla="*/ 6320187 h 6320187"/>
              <a:gd name="connsiteX6" fmla="*/ 0 w 732774"/>
              <a:gd name="connsiteY6" fmla="*/ 6320187 h 6320187"/>
              <a:gd name="connsiteX7" fmla="*/ 0 w 732774"/>
              <a:gd name="connsiteY7" fmla="*/ 122131 h 6320187"/>
              <a:gd name="connsiteX8" fmla="*/ 122131 w 732774"/>
              <a:gd name="connsiteY8" fmla="*/ 0 h 632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774" h="6320187">
                <a:moveTo>
                  <a:pt x="732774" y="1053385"/>
                </a:moveTo>
                <a:lnTo>
                  <a:pt x="732774" y="5266802"/>
                </a:lnTo>
                <a:cubicBezTo>
                  <a:pt x="732774" y="5848567"/>
                  <a:pt x="726434" y="6320183"/>
                  <a:pt x="718614" y="6320183"/>
                </a:cubicBezTo>
                <a:lnTo>
                  <a:pt x="0" y="6320183"/>
                </a:lnTo>
                <a:lnTo>
                  <a:pt x="0" y="6320183"/>
                </a:lnTo>
                <a:lnTo>
                  <a:pt x="0" y="4"/>
                </a:lnTo>
                <a:lnTo>
                  <a:pt x="0" y="4"/>
                </a:lnTo>
                <a:lnTo>
                  <a:pt x="718614" y="4"/>
                </a:lnTo>
                <a:cubicBezTo>
                  <a:pt x="726434" y="4"/>
                  <a:pt x="732774" y="471620"/>
                  <a:pt x="732774" y="1053385"/>
                </a:cubicBezTo>
                <a:close/>
              </a:path>
            </a:pathLst>
          </a:custGeom>
          <a:solidFill>
            <a:schemeClr val="accent1">
              <a:tint val="40000"/>
              <a:hueOff val="0"/>
              <a:satOff val="0"/>
              <a:lumOff val="0"/>
              <a:alpha val="46000"/>
            </a:schemeClr>
          </a:solidFill>
        </p:spPr>
        <p:style>
          <a:lnRef idx="1">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127211" rIns="127211" bIns="127212" numCol="1" spcCol="1270" anchor="ctr" anchorCtr="0">
            <a:noAutofit/>
          </a:bodyPr>
          <a:lstStyle/>
          <a:p>
            <a:pPr marL="91440" lvl="1" indent="-91440" algn="l" defTabSz="533400">
              <a:lnSpc>
                <a:spcPts val="1200"/>
              </a:lnSpc>
              <a:spcBef>
                <a:spcPct val="0"/>
              </a:spcBef>
              <a:buChar char="•"/>
            </a:pPr>
            <a:r>
              <a:rPr lang="en-US" sz="1200" kern="1200" dirty="0"/>
              <a:t>Only FDA-approved diarrhea treatment that’s been studied specifically in adults with HIV / AIDS</a:t>
            </a:r>
          </a:p>
          <a:p>
            <a:pPr marL="91440" lvl="1" indent="-91440" algn="l" defTabSz="533400">
              <a:lnSpc>
                <a:spcPts val="1200"/>
              </a:lnSpc>
              <a:spcBef>
                <a:spcPct val="0"/>
              </a:spcBef>
              <a:buChar char="•"/>
            </a:pPr>
            <a:r>
              <a:rPr lang="en-US" sz="1200" dirty="0"/>
              <a:t>Supply chain in place</a:t>
            </a:r>
            <a:endParaRPr lang="en-US" sz="1200" kern="1200" dirty="0"/>
          </a:p>
        </p:txBody>
      </p:sp>
      <p:sp>
        <p:nvSpPr>
          <p:cNvPr id="4" name="Freeform: Shape 3">
            <a:extLst>
              <a:ext uri="{FF2B5EF4-FFF2-40B4-BE49-F238E27FC236}">
                <a16:creationId xmlns:a16="http://schemas.microsoft.com/office/drawing/2014/main" id="{EB6B142C-26E9-2B19-F232-C90F294191E0}"/>
              </a:ext>
            </a:extLst>
          </p:cNvPr>
          <p:cNvSpPr/>
          <p:nvPr/>
        </p:nvSpPr>
        <p:spPr>
          <a:xfrm>
            <a:off x="303664" y="860900"/>
            <a:ext cx="2405758" cy="560257"/>
          </a:xfrm>
          <a:custGeom>
            <a:avLst/>
            <a:gdLst>
              <a:gd name="connsiteX0" fmla="*/ 0 w 2405758"/>
              <a:gd name="connsiteY0" fmla="*/ 147009 h 882036"/>
              <a:gd name="connsiteX1" fmla="*/ 147009 w 2405758"/>
              <a:gd name="connsiteY1" fmla="*/ 0 h 882036"/>
              <a:gd name="connsiteX2" fmla="*/ 2258749 w 2405758"/>
              <a:gd name="connsiteY2" fmla="*/ 0 h 882036"/>
              <a:gd name="connsiteX3" fmla="*/ 2405758 w 2405758"/>
              <a:gd name="connsiteY3" fmla="*/ 147009 h 882036"/>
              <a:gd name="connsiteX4" fmla="*/ 2405758 w 2405758"/>
              <a:gd name="connsiteY4" fmla="*/ 735027 h 882036"/>
              <a:gd name="connsiteX5" fmla="*/ 2258749 w 2405758"/>
              <a:gd name="connsiteY5" fmla="*/ 882036 h 882036"/>
              <a:gd name="connsiteX6" fmla="*/ 147009 w 2405758"/>
              <a:gd name="connsiteY6" fmla="*/ 882036 h 882036"/>
              <a:gd name="connsiteX7" fmla="*/ 0 w 2405758"/>
              <a:gd name="connsiteY7" fmla="*/ 735027 h 882036"/>
              <a:gd name="connsiteX8" fmla="*/ 0 w 2405758"/>
              <a:gd name="connsiteY8" fmla="*/ 147009 h 8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5758" h="882036">
                <a:moveTo>
                  <a:pt x="0" y="147009"/>
                </a:moveTo>
                <a:cubicBezTo>
                  <a:pt x="0" y="65818"/>
                  <a:pt x="65818" y="0"/>
                  <a:pt x="147009" y="0"/>
                </a:cubicBezTo>
                <a:lnTo>
                  <a:pt x="2258749" y="0"/>
                </a:lnTo>
                <a:cubicBezTo>
                  <a:pt x="2339940" y="0"/>
                  <a:pt x="2405758" y="65818"/>
                  <a:pt x="2405758" y="147009"/>
                </a:cubicBezTo>
                <a:lnTo>
                  <a:pt x="2405758" y="735027"/>
                </a:lnTo>
                <a:cubicBezTo>
                  <a:pt x="2405758" y="816218"/>
                  <a:pt x="2339940" y="882036"/>
                  <a:pt x="2258749" y="882036"/>
                </a:cubicBezTo>
                <a:lnTo>
                  <a:pt x="147009" y="882036"/>
                </a:lnTo>
                <a:cubicBezTo>
                  <a:pt x="65818" y="882036"/>
                  <a:pt x="0" y="816218"/>
                  <a:pt x="0" y="735027"/>
                </a:cubicBezTo>
                <a:lnTo>
                  <a:pt x="0" y="147009"/>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8777" tIns="88777" rIns="88777" bIns="88777" numCol="1" spcCol="1270" anchor="ctr" anchorCtr="0">
            <a:noAutofit/>
          </a:bodyPr>
          <a:lstStyle/>
          <a:p>
            <a:pPr marL="0" lvl="0" indent="0" algn="ctr" defTabSz="711200">
              <a:lnSpc>
                <a:spcPct val="90000"/>
              </a:lnSpc>
              <a:spcBef>
                <a:spcPct val="0"/>
              </a:spcBef>
              <a:spcAft>
                <a:spcPct val="35000"/>
              </a:spcAft>
              <a:buNone/>
            </a:pPr>
            <a:r>
              <a:rPr lang="en-US" sz="1600" b="1" kern="1200" dirty="0"/>
              <a:t>Mytesi (Crofelemer): FDA-Approved Human Drug</a:t>
            </a:r>
          </a:p>
        </p:txBody>
      </p:sp>
      <p:sp>
        <p:nvSpPr>
          <p:cNvPr id="5" name="Freeform: Shape 4">
            <a:extLst>
              <a:ext uri="{FF2B5EF4-FFF2-40B4-BE49-F238E27FC236}">
                <a16:creationId xmlns:a16="http://schemas.microsoft.com/office/drawing/2014/main" id="{65E5F04F-8280-EC26-A523-3DDAAAF584D4}"/>
              </a:ext>
            </a:extLst>
          </p:cNvPr>
          <p:cNvSpPr/>
          <p:nvPr/>
        </p:nvSpPr>
        <p:spPr>
          <a:xfrm>
            <a:off x="2709422" y="1523934"/>
            <a:ext cx="6320188" cy="727102"/>
          </a:xfrm>
          <a:custGeom>
            <a:avLst/>
            <a:gdLst>
              <a:gd name="connsiteX0" fmla="*/ 122131 w 732774"/>
              <a:gd name="connsiteY0" fmla="*/ 0 h 6320187"/>
              <a:gd name="connsiteX1" fmla="*/ 610643 w 732774"/>
              <a:gd name="connsiteY1" fmla="*/ 0 h 6320187"/>
              <a:gd name="connsiteX2" fmla="*/ 732774 w 732774"/>
              <a:gd name="connsiteY2" fmla="*/ 122131 h 6320187"/>
              <a:gd name="connsiteX3" fmla="*/ 732774 w 732774"/>
              <a:gd name="connsiteY3" fmla="*/ 6320187 h 6320187"/>
              <a:gd name="connsiteX4" fmla="*/ 732774 w 732774"/>
              <a:gd name="connsiteY4" fmla="*/ 6320187 h 6320187"/>
              <a:gd name="connsiteX5" fmla="*/ 0 w 732774"/>
              <a:gd name="connsiteY5" fmla="*/ 6320187 h 6320187"/>
              <a:gd name="connsiteX6" fmla="*/ 0 w 732774"/>
              <a:gd name="connsiteY6" fmla="*/ 6320187 h 6320187"/>
              <a:gd name="connsiteX7" fmla="*/ 0 w 732774"/>
              <a:gd name="connsiteY7" fmla="*/ 122131 h 6320187"/>
              <a:gd name="connsiteX8" fmla="*/ 122131 w 732774"/>
              <a:gd name="connsiteY8" fmla="*/ 0 h 632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774" h="6320187">
                <a:moveTo>
                  <a:pt x="732774" y="1053385"/>
                </a:moveTo>
                <a:lnTo>
                  <a:pt x="732774" y="5266802"/>
                </a:lnTo>
                <a:cubicBezTo>
                  <a:pt x="732774" y="5848567"/>
                  <a:pt x="726434" y="6320183"/>
                  <a:pt x="718614" y="6320183"/>
                </a:cubicBezTo>
                <a:lnTo>
                  <a:pt x="0" y="6320183"/>
                </a:lnTo>
                <a:lnTo>
                  <a:pt x="0" y="6320183"/>
                </a:lnTo>
                <a:lnTo>
                  <a:pt x="0" y="4"/>
                </a:lnTo>
                <a:lnTo>
                  <a:pt x="0" y="4"/>
                </a:lnTo>
                <a:lnTo>
                  <a:pt x="718614" y="4"/>
                </a:lnTo>
                <a:cubicBezTo>
                  <a:pt x="726434" y="4"/>
                  <a:pt x="732774" y="471620"/>
                  <a:pt x="732774" y="1053385"/>
                </a:cubicBezTo>
                <a:close/>
              </a:path>
            </a:pathLst>
          </a:custGeom>
          <a:solidFill>
            <a:schemeClr val="accent1">
              <a:tint val="40000"/>
              <a:hueOff val="0"/>
              <a:satOff val="0"/>
              <a:lumOff val="0"/>
              <a:alpha val="46000"/>
            </a:schemeClr>
          </a:solidFill>
        </p:spPr>
        <p:style>
          <a:lnRef idx="1">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127211" rIns="127211" bIns="127212" numCol="1" spcCol="1270" anchor="ctr" anchorCtr="0">
            <a:noAutofit/>
          </a:bodyPr>
          <a:lstStyle/>
          <a:p>
            <a:pPr marL="0" lvl="1" defTabSz="533400">
              <a:lnSpc>
                <a:spcPts val="1100"/>
              </a:lnSpc>
              <a:spcBef>
                <a:spcPct val="0"/>
              </a:spcBef>
            </a:pPr>
            <a:r>
              <a:rPr lang="en-US" sz="1200" b="1" dirty="0"/>
              <a:t>Progression from supportive care to impact on outcome/cost of care to treatment modifying</a:t>
            </a:r>
            <a:endParaRPr lang="en-US" sz="1200" b="1" kern="1200" dirty="0"/>
          </a:p>
          <a:p>
            <a:pPr marL="91440" lvl="1" indent="-91440" algn="l" defTabSz="533400">
              <a:lnSpc>
                <a:spcPts val="1100"/>
              </a:lnSpc>
              <a:spcBef>
                <a:spcPct val="0"/>
              </a:spcBef>
              <a:buChar char="•"/>
            </a:pPr>
            <a:r>
              <a:rPr lang="en-US" sz="1200" kern="1200" dirty="0"/>
              <a:t>Napo’s CTD - Phase 3 OnTarget study</a:t>
            </a:r>
            <a:r>
              <a:rPr lang="en-US" sz="1200" dirty="0"/>
              <a:t>: C</a:t>
            </a:r>
            <a:r>
              <a:rPr lang="en-US" sz="1200" kern="1200" dirty="0"/>
              <a:t>ompany to complete analysis of full data for first and second 12-week periods of trial in support of FDA discussion</a:t>
            </a:r>
          </a:p>
          <a:p>
            <a:pPr marL="91440" lvl="1" indent="-91440" algn="l" defTabSz="533400">
              <a:lnSpc>
                <a:spcPts val="1100"/>
              </a:lnSpc>
              <a:spcBef>
                <a:spcPct val="0"/>
              </a:spcBef>
              <a:buChar char="•"/>
            </a:pPr>
            <a:r>
              <a:rPr lang="en-US" sz="1200" kern="1200" dirty="0"/>
              <a:t>SBS with i</a:t>
            </a:r>
            <a:r>
              <a:rPr lang="en-US" sz="1200" dirty="0"/>
              <a:t>ntestinal failure </a:t>
            </a:r>
            <a:r>
              <a:rPr lang="en-US" sz="1200" kern="1200" dirty="0"/>
              <a:t>- </a:t>
            </a:r>
            <a:r>
              <a:rPr lang="en-US" sz="1200" dirty="0"/>
              <a:t>treatment modifying</a:t>
            </a:r>
            <a:endParaRPr lang="en-US" sz="1200" kern="1200" dirty="0"/>
          </a:p>
          <a:p>
            <a:pPr marL="91440" lvl="1" indent="-91440" algn="l" defTabSz="533400">
              <a:lnSpc>
                <a:spcPts val="1100"/>
              </a:lnSpc>
              <a:spcBef>
                <a:spcPct val="0"/>
              </a:spcBef>
              <a:buChar char="•"/>
            </a:pPr>
            <a:r>
              <a:rPr lang="en-US" sz="1200" kern="1200" dirty="0"/>
              <a:t>3 IITs (functional diarrhea, IBS, IB</a:t>
            </a:r>
            <a:r>
              <a:rPr lang="en-US" sz="1200" dirty="0"/>
              <a:t>D</a:t>
            </a:r>
            <a:r>
              <a:rPr lang="en-US" sz="1200" kern="1200" dirty="0"/>
              <a:t>)</a:t>
            </a:r>
          </a:p>
        </p:txBody>
      </p:sp>
      <p:sp>
        <p:nvSpPr>
          <p:cNvPr id="8" name="Freeform: Shape 7">
            <a:extLst>
              <a:ext uri="{FF2B5EF4-FFF2-40B4-BE49-F238E27FC236}">
                <a16:creationId xmlns:a16="http://schemas.microsoft.com/office/drawing/2014/main" id="{816E0E09-AB25-FED7-2189-B7329190B27C}"/>
              </a:ext>
            </a:extLst>
          </p:cNvPr>
          <p:cNvSpPr/>
          <p:nvPr/>
        </p:nvSpPr>
        <p:spPr>
          <a:xfrm>
            <a:off x="303664" y="1517037"/>
            <a:ext cx="2405758" cy="748176"/>
          </a:xfrm>
          <a:custGeom>
            <a:avLst/>
            <a:gdLst>
              <a:gd name="connsiteX0" fmla="*/ 0 w 2405758"/>
              <a:gd name="connsiteY0" fmla="*/ 147009 h 882036"/>
              <a:gd name="connsiteX1" fmla="*/ 147009 w 2405758"/>
              <a:gd name="connsiteY1" fmla="*/ 0 h 882036"/>
              <a:gd name="connsiteX2" fmla="*/ 2258749 w 2405758"/>
              <a:gd name="connsiteY2" fmla="*/ 0 h 882036"/>
              <a:gd name="connsiteX3" fmla="*/ 2405758 w 2405758"/>
              <a:gd name="connsiteY3" fmla="*/ 147009 h 882036"/>
              <a:gd name="connsiteX4" fmla="*/ 2405758 w 2405758"/>
              <a:gd name="connsiteY4" fmla="*/ 735027 h 882036"/>
              <a:gd name="connsiteX5" fmla="*/ 2258749 w 2405758"/>
              <a:gd name="connsiteY5" fmla="*/ 882036 h 882036"/>
              <a:gd name="connsiteX6" fmla="*/ 147009 w 2405758"/>
              <a:gd name="connsiteY6" fmla="*/ 882036 h 882036"/>
              <a:gd name="connsiteX7" fmla="*/ 0 w 2405758"/>
              <a:gd name="connsiteY7" fmla="*/ 735027 h 882036"/>
              <a:gd name="connsiteX8" fmla="*/ 0 w 2405758"/>
              <a:gd name="connsiteY8" fmla="*/ 147009 h 8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5758" h="882036">
                <a:moveTo>
                  <a:pt x="0" y="147009"/>
                </a:moveTo>
                <a:cubicBezTo>
                  <a:pt x="0" y="65818"/>
                  <a:pt x="65818" y="0"/>
                  <a:pt x="147009" y="0"/>
                </a:cubicBezTo>
                <a:lnTo>
                  <a:pt x="2258749" y="0"/>
                </a:lnTo>
                <a:cubicBezTo>
                  <a:pt x="2339940" y="0"/>
                  <a:pt x="2405758" y="65818"/>
                  <a:pt x="2405758" y="147009"/>
                </a:cubicBezTo>
                <a:lnTo>
                  <a:pt x="2405758" y="735027"/>
                </a:lnTo>
                <a:cubicBezTo>
                  <a:pt x="2405758" y="816218"/>
                  <a:pt x="2339940" y="882036"/>
                  <a:pt x="2258749" y="882036"/>
                </a:cubicBezTo>
                <a:lnTo>
                  <a:pt x="147009" y="882036"/>
                </a:lnTo>
                <a:cubicBezTo>
                  <a:pt x="65818" y="882036"/>
                  <a:pt x="0" y="816218"/>
                  <a:pt x="0" y="735027"/>
                </a:cubicBezTo>
                <a:lnTo>
                  <a:pt x="0" y="147009"/>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8777" tIns="88777" rIns="88777" bIns="88777" numCol="1" spcCol="1270" anchor="ctr" anchorCtr="0">
            <a:noAutofit/>
          </a:bodyPr>
          <a:lstStyle/>
          <a:p>
            <a:pPr marL="0" lvl="0" indent="0" algn="ctr" defTabSz="711200">
              <a:lnSpc>
                <a:spcPct val="90000"/>
              </a:lnSpc>
              <a:spcBef>
                <a:spcPct val="0"/>
              </a:spcBef>
              <a:spcAft>
                <a:spcPct val="35000"/>
              </a:spcAft>
              <a:buNone/>
            </a:pPr>
            <a:r>
              <a:rPr lang="en-US" sz="1600" b="1" kern="1200" dirty="0"/>
              <a:t>Planned Crofelemer Expansion</a:t>
            </a:r>
          </a:p>
        </p:txBody>
      </p:sp>
      <p:sp>
        <p:nvSpPr>
          <p:cNvPr id="10" name="Freeform: Shape 9">
            <a:extLst>
              <a:ext uri="{FF2B5EF4-FFF2-40B4-BE49-F238E27FC236}">
                <a16:creationId xmlns:a16="http://schemas.microsoft.com/office/drawing/2014/main" id="{B2C1F1F1-9F9D-90AA-7583-B1D32F164CAA}"/>
              </a:ext>
            </a:extLst>
          </p:cNvPr>
          <p:cNvSpPr/>
          <p:nvPr/>
        </p:nvSpPr>
        <p:spPr>
          <a:xfrm>
            <a:off x="2720180" y="3178823"/>
            <a:ext cx="6320188" cy="794857"/>
          </a:xfrm>
          <a:custGeom>
            <a:avLst/>
            <a:gdLst>
              <a:gd name="connsiteX0" fmla="*/ 122131 w 732774"/>
              <a:gd name="connsiteY0" fmla="*/ 0 h 6320187"/>
              <a:gd name="connsiteX1" fmla="*/ 610643 w 732774"/>
              <a:gd name="connsiteY1" fmla="*/ 0 h 6320187"/>
              <a:gd name="connsiteX2" fmla="*/ 732774 w 732774"/>
              <a:gd name="connsiteY2" fmla="*/ 122131 h 6320187"/>
              <a:gd name="connsiteX3" fmla="*/ 732774 w 732774"/>
              <a:gd name="connsiteY3" fmla="*/ 6320187 h 6320187"/>
              <a:gd name="connsiteX4" fmla="*/ 732774 w 732774"/>
              <a:gd name="connsiteY4" fmla="*/ 6320187 h 6320187"/>
              <a:gd name="connsiteX5" fmla="*/ 0 w 732774"/>
              <a:gd name="connsiteY5" fmla="*/ 6320187 h 6320187"/>
              <a:gd name="connsiteX6" fmla="*/ 0 w 732774"/>
              <a:gd name="connsiteY6" fmla="*/ 6320187 h 6320187"/>
              <a:gd name="connsiteX7" fmla="*/ 0 w 732774"/>
              <a:gd name="connsiteY7" fmla="*/ 122131 h 6320187"/>
              <a:gd name="connsiteX8" fmla="*/ 122131 w 732774"/>
              <a:gd name="connsiteY8" fmla="*/ 0 h 632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774" h="6320187">
                <a:moveTo>
                  <a:pt x="732774" y="1053385"/>
                </a:moveTo>
                <a:lnTo>
                  <a:pt x="732774" y="5266802"/>
                </a:lnTo>
                <a:cubicBezTo>
                  <a:pt x="732774" y="5848567"/>
                  <a:pt x="726434" y="6320183"/>
                  <a:pt x="718614" y="6320183"/>
                </a:cubicBezTo>
                <a:lnTo>
                  <a:pt x="0" y="6320183"/>
                </a:lnTo>
                <a:lnTo>
                  <a:pt x="0" y="6320183"/>
                </a:lnTo>
                <a:lnTo>
                  <a:pt x="0" y="4"/>
                </a:lnTo>
                <a:lnTo>
                  <a:pt x="0" y="4"/>
                </a:lnTo>
                <a:lnTo>
                  <a:pt x="718614" y="4"/>
                </a:lnTo>
                <a:cubicBezTo>
                  <a:pt x="726434" y="4"/>
                  <a:pt x="732774" y="471620"/>
                  <a:pt x="732774" y="1053385"/>
                </a:cubicBezTo>
                <a:close/>
              </a:path>
            </a:pathLst>
          </a:custGeom>
          <a:solidFill>
            <a:schemeClr val="accent1">
              <a:tint val="40000"/>
              <a:hueOff val="0"/>
              <a:satOff val="0"/>
              <a:lumOff val="0"/>
              <a:alpha val="46000"/>
            </a:schemeClr>
          </a:solidFill>
        </p:spPr>
        <p:style>
          <a:lnRef idx="1">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127211" rIns="127211" bIns="127212" numCol="1" spcCol="1270" anchor="ctr" anchorCtr="0">
            <a:noAutofit/>
          </a:bodyPr>
          <a:lstStyle/>
          <a:p>
            <a:pPr marL="91440" lvl="1" indent="-91440" algn="l" defTabSz="533400">
              <a:lnSpc>
                <a:spcPts val="1200"/>
              </a:lnSpc>
              <a:spcBef>
                <a:spcPct val="0"/>
              </a:spcBef>
              <a:buChar char="•"/>
            </a:pPr>
            <a:r>
              <a:rPr lang="en-US" sz="1200" kern="1200" dirty="0"/>
              <a:t>Canalevia-CA1 FDA condi</a:t>
            </a:r>
            <a:r>
              <a:rPr lang="en-US" sz="1200" dirty="0"/>
              <a:t>tionally approved </a:t>
            </a:r>
            <a:r>
              <a:rPr lang="en-US" sz="1200" kern="1200" dirty="0"/>
              <a:t>December 2021</a:t>
            </a:r>
          </a:p>
          <a:p>
            <a:pPr marL="91440" lvl="1" indent="-91440" algn="l" defTabSz="533400">
              <a:lnSpc>
                <a:spcPts val="1200"/>
              </a:lnSpc>
              <a:spcBef>
                <a:spcPct val="0"/>
              </a:spcBef>
              <a:buChar char="•"/>
            </a:pPr>
            <a:r>
              <a:rPr lang="en-US" sz="1200" dirty="0"/>
              <a:t>E</a:t>
            </a:r>
            <a:r>
              <a:rPr lang="en-US" sz="1200" kern="1200" dirty="0"/>
              <a:t>stimated 6 million new cancer diagnoses in dogs each year in US</a:t>
            </a:r>
            <a:r>
              <a:rPr lang="en-US" sz="1200" dirty="0"/>
              <a:t>;</a:t>
            </a:r>
            <a:r>
              <a:rPr lang="en-US" sz="1200" kern="1200" dirty="0"/>
              <a:t> 25-40% experience diarrhea</a:t>
            </a:r>
          </a:p>
          <a:p>
            <a:pPr marL="91440" lvl="1" indent="-91440" algn="l" defTabSz="533400">
              <a:lnSpc>
                <a:spcPts val="1200"/>
              </a:lnSpc>
              <a:spcBef>
                <a:spcPct val="0"/>
              </a:spcBef>
              <a:buChar char="•"/>
            </a:pPr>
            <a:r>
              <a:rPr lang="en-US" sz="1200" kern="1200" dirty="0"/>
              <a:t>Management of CID in dogs is a comfort issue for dogs and may also help dogs better tolerate chemo and improve the home/living environment for owners</a:t>
            </a:r>
          </a:p>
        </p:txBody>
      </p:sp>
      <p:sp>
        <p:nvSpPr>
          <p:cNvPr id="11" name="Freeform: Shape 10">
            <a:extLst>
              <a:ext uri="{FF2B5EF4-FFF2-40B4-BE49-F238E27FC236}">
                <a16:creationId xmlns:a16="http://schemas.microsoft.com/office/drawing/2014/main" id="{DA228A78-5C54-B993-D1F8-6C666C349130}"/>
              </a:ext>
            </a:extLst>
          </p:cNvPr>
          <p:cNvSpPr/>
          <p:nvPr/>
        </p:nvSpPr>
        <p:spPr>
          <a:xfrm>
            <a:off x="303546" y="3161335"/>
            <a:ext cx="2405758" cy="808190"/>
          </a:xfrm>
          <a:custGeom>
            <a:avLst/>
            <a:gdLst>
              <a:gd name="connsiteX0" fmla="*/ 0 w 2405758"/>
              <a:gd name="connsiteY0" fmla="*/ 147009 h 882036"/>
              <a:gd name="connsiteX1" fmla="*/ 147009 w 2405758"/>
              <a:gd name="connsiteY1" fmla="*/ 0 h 882036"/>
              <a:gd name="connsiteX2" fmla="*/ 2258749 w 2405758"/>
              <a:gd name="connsiteY2" fmla="*/ 0 h 882036"/>
              <a:gd name="connsiteX3" fmla="*/ 2405758 w 2405758"/>
              <a:gd name="connsiteY3" fmla="*/ 147009 h 882036"/>
              <a:gd name="connsiteX4" fmla="*/ 2405758 w 2405758"/>
              <a:gd name="connsiteY4" fmla="*/ 735027 h 882036"/>
              <a:gd name="connsiteX5" fmla="*/ 2258749 w 2405758"/>
              <a:gd name="connsiteY5" fmla="*/ 882036 h 882036"/>
              <a:gd name="connsiteX6" fmla="*/ 147009 w 2405758"/>
              <a:gd name="connsiteY6" fmla="*/ 882036 h 882036"/>
              <a:gd name="connsiteX7" fmla="*/ 0 w 2405758"/>
              <a:gd name="connsiteY7" fmla="*/ 735027 h 882036"/>
              <a:gd name="connsiteX8" fmla="*/ 0 w 2405758"/>
              <a:gd name="connsiteY8" fmla="*/ 147009 h 8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5758" h="882036">
                <a:moveTo>
                  <a:pt x="0" y="147009"/>
                </a:moveTo>
                <a:cubicBezTo>
                  <a:pt x="0" y="65818"/>
                  <a:pt x="65818" y="0"/>
                  <a:pt x="147009" y="0"/>
                </a:cubicBezTo>
                <a:lnTo>
                  <a:pt x="2258749" y="0"/>
                </a:lnTo>
                <a:cubicBezTo>
                  <a:pt x="2339940" y="0"/>
                  <a:pt x="2405758" y="65818"/>
                  <a:pt x="2405758" y="147009"/>
                </a:cubicBezTo>
                <a:lnTo>
                  <a:pt x="2405758" y="735027"/>
                </a:lnTo>
                <a:cubicBezTo>
                  <a:pt x="2405758" y="816218"/>
                  <a:pt x="2339940" y="882036"/>
                  <a:pt x="2258749" y="882036"/>
                </a:cubicBezTo>
                <a:lnTo>
                  <a:pt x="147009" y="882036"/>
                </a:lnTo>
                <a:cubicBezTo>
                  <a:pt x="65818" y="882036"/>
                  <a:pt x="0" y="816218"/>
                  <a:pt x="0" y="735027"/>
                </a:cubicBezTo>
                <a:lnTo>
                  <a:pt x="0" y="147009"/>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8777" tIns="88777" rIns="88777" bIns="88777" numCol="1" spcCol="1270" anchor="ctr" anchorCtr="0">
            <a:noAutofit/>
          </a:bodyPr>
          <a:lstStyle/>
          <a:p>
            <a:pPr marL="0" lvl="0" indent="0" algn="ctr" defTabSz="711200">
              <a:lnSpc>
                <a:spcPct val="90000"/>
              </a:lnSpc>
              <a:spcBef>
                <a:spcPct val="0"/>
              </a:spcBef>
              <a:spcAft>
                <a:spcPct val="35000"/>
              </a:spcAft>
              <a:buNone/>
            </a:pPr>
            <a:r>
              <a:rPr lang="en-US" sz="1600" b="1" kern="1200" dirty="0"/>
              <a:t>Canalevia-CA1 </a:t>
            </a:r>
            <a:r>
              <a:rPr lang="en-US" sz="1600" b="1" dirty="0"/>
              <a:t>for </a:t>
            </a:r>
            <a:r>
              <a:rPr lang="en-US" sz="1600" b="1" kern="1200" dirty="0"/>
              <a:t>chemotherapy-induced diarrhea (CID) in dogs</a:t>
            </a:r>
          </a:p>
        </p:txBody>
      </p:sp>
      <p:sp>
        <p:nvSpPr>
          <p:cNvPr id="12" name="Freeform: Shape 11">
            <a:extLst>
              <a:ext uri="{FF2B5EF4-FFF2-40B4-BE49-F238E27FC236}">
                <a16:creationId xmlns:a16="http://schemas.microsoft.com/office/drawing/2014/main" id="{07DFE683-48CE-9B34-A360-48BCF968E2A7}"/>
              </a:ext>
            </a:extLst>
          </p:cNvPr>
          <p:cNvSpPr/>
          <p:nvPr/>
        </p:nvSpPr>
        <p:spPr>
          <a:xfrm>
            <a:off x="2709422" y="4080068"/>
            <a:ext cx="6320188" cy="657727"/>
          </a:xfrm>
          <a:custGeom>
            <a:avLst/>
            <a:gdLst>
              <a:gd name="connsiteX0" fmla="*/ 122131 w 732774"/>
              <a:gd name="connsiteY0" fmla="*/ 0 h 6320187"/>
              <a:gd name="connsiteX1" fmla="*/ 610643 w 732774"/>
              <a:gd name="connsiteY1" fmla="*/ 0 h 6320187"/>
              <a:gd name="connsiteX2" fmla="*/ 732774 w 732774"/>
              <a:gd name="connsiteY2" fmla="*/ 122131 h 6320187"/>
              <a:gd name="connsiteX3" fmla="*/ 732774 w 732774"/>
              <a:gd name="connsiteY3" fmla="*/ 6320187 h 6320187"/>
              <a:gd name="connsiteX4" fmla="*/ 732774 w 732774"/>
              <a:gd name="connsiteY4" fmla="*/ 6320187 h 6320187"/>
              <a:gd name="connsiteX5" fmla="*/ 0 w 732774"/>
              <a:gd name="connsiteY5" fmla="*/ 6320187 h 6320187"/>
              <a:gd name="connsiteX6" fmla="*/ 0 w 732774"/>
              <a:gd name="connsiteY6" fmla="*/ 6320187 h 6320187"/>
              <a:gd name="connsiteX7" fmla="*/ 0 w 732774"/>
              <a:gd name="connsiteY7" fmla="*/ 122131 h 6320187"/>
              <a:gd name="connsiteX8" fmla="*/ 122131 w 732774"/>
              <a:gd name="connsiteY8" fmla="*/ 0 h 632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774" h="6320187">
                <a:moveTo>
                  <a:pt x="732774" y="1053385"/>
                </a:moveTo>
                <a:lnTo>
                  <a:pt x="732774" y="5266802"/>
                </a:lnTo>
                <a:cubicBezTo>
                  <a:pt x="732774" y="5848567"/>
                  <a:pt x="726434" y="6320183"/>
                  <a:pt x="718614" y="6320183"/>
                </a:cubicBezTo>
                <a:lnTo>
                  <a:pt x="0" y="6320183"/>
                </a:lnTo>
                <a:lnTo>
                  <a:pt x="0" y="6320183"/>
                </a:lnTo>
                <a:lnTo>
                  <a:pt x="0" y="4"/>
                </a:lnTo>
                <a:lnTo>
                  <a:pt x="0" y="4"/>
                </a:lnTo>
                <a:lnTo>
                  <a:pt x="718614" y="4"/>
                </a:lnTo>
                <a:cubicBezTo>
                  <a:pt x="726434" y="4"/>
                  <a:pt x="732774" y="471620"/>
                  <a:pt x="732774" y="1053385"/>
                </a:cubicBezTo>
                <a:close/>
              </a:path>
            </a:pathLst>
          </a:custGeom>
          <a:solidFill>
            <a:schemeClr val="accent1">
              <a:tint val="40000"/>
              <a:hueOff val="0"/>
              <a:satOff val="0"/>
              <a:lumOff val="0"/>
              <a:alpha val="46000"/>
            </a:schemeClr>
          </a:solidFill>
        </p:spPr>
        <p:style>
          <a:lnRef idx="1">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127212" rIns="127211" bIns="127211" numCol="1" spcCol="1270" anchor="ctr" anchorCtr="0">
            <a:noAutofit/>
          </a:bodyPr>
          <a:lstStyle/>
          <a:p>
            <a:pPr marL="91440" lvl="1" indent="-91440" algn="l" defTabSz="533400">
              <a:lnSpc>
                <a:spcPts val="1400"/>
              </a:lnSpc>
              <a:spcBef>
                <a:spcPct val="0"/>
              </a:spcBef>
              <a:buChar char="•"/>
            </a:pPr>
            <a:r>
              <a:rPr lang="en-US" sz="1200" kern="1200" dirty="0"/>
              <a:t>Unencumbered global commercial rights to Mytesi/crofelemer pipeline</a:t>
            </a:r>
          </a:p>
          <a:p>
            <a:pPr marL="91440" lvl="1" indent="-91440" algn="l" defTabSz="533400">
              <a:lnSpc>
                <a:spcPts val="1400"/>
              </a:lnSpc>
              <a:spcBef>
                <a:spcPct val="0"/>
              </a:spcBef>
              <a:buChar char="•"/>
            </a:pPr>
            <a:r>
              <a:rPr lang="en-US" sz="1200" dirty="0"/>
              <a:t>License deals completed in Europe, Canada, Middle East; ongoing discussions for Asia, LATAM</a:t>
            </a:r>
            <a:endParaRPr lang="en-US" sz="1200" kern="1200" dirty="0"/>
          </a:p>
          <a:p>
            <a:pPr marL="91440" lvl="1" indent="-91440" algn="l" defTabSz="533400">
              <a:lnSpc>
                <a:spcPts val="1400"/>
              </a:lnSpc>
              <a:spcBef>
                <a:spcPct val="0"/>
              </a:spcBef>
              <a:buChar char="•"/>
            </a:pPr>
            <a:r>
              <a:rPr lang="en-US" sz="1200" kern="1200" dirty="0"/>
              <a:t>Magdalena Biosciences leveraging proprietary 2,300-plant ethnobotanical database</a:t>
            </a:r>
          </a:p>
        </p:txBody>
      </p:sp>
      <p:sp>
        <p:nvSpPr>
          <p:cNvPr id="13" name="Freeform: Shape 12">
            <a:extLst>
              <a:ext uri="{FF2B5EF4-FFF2-40B4-BE49-F238E27FC236}">
                <a16:creationId xmlns:a16="http://schemas.microsoft.com/office/drawing/2014/main" id="{60FA63CF-C546-F42E-1842-8119F967FFA8}"/>
              </a:ext>
            </a:extLst>
          </p:cNvPr>
          <p:cNvSpPr/>
          <p:nvPr/>
        </p:nvSpPr>
        <p:spPr>
          <a:xfrm>
            <a:off x="303664" y="4056004"/>
            <a:ext cx="2405758" cy="682073"/>
          </a:xfrm>
          <a:custGeom>
            <a:avLst/>
            <a:gdLst>
              <a:gd name="connsiteX0" fmla="*/ 0 w 2405758"/>
              <a:gd name="connsiteY0" fmla="*/ 147009 h 882036"/>
              <a:gd name="connsiteX1" fmla="*/ 147009 w 2405758"/>
              <a:gd name="connsiteY1" fmla="*/ 0 h 882036"/>
              <a:gd name="connsiteX2" fmla="*/ 2258749 w 2405758"/>
              <a:gd name="connsiteY2" fmla="*/ 0 h 882036"/>
              <a:gd name="connsiteX3" fmla="*/ 2405758 w 2405758"/>
              <a:gd name="connsiteY3" fmla="*/ 147009 h 882036"/>
              <a:gd name="connsiteX4" fmla="*/ 2405758 w 2405758"/>
              <a:gd name="connsiteY4" fmla="*/ 735027 h 882036"/>
              <a:gd name="connsiteX5" fmla="*/ 2258749 w 2405758"/>
              <a:gd name="connsiteY5" fmla="*/ 882036 h 882036"/>
              <a:gd name="connsiteX6" fmla="*/ 147009 w 2405758"/>
              <a:gd name="connsiteY6" fmla="*/ 882036 h 882036"/>
              <a:gd name="connsiteX7" fmla="*/ 0 w 2405758"/>
              <a:gd name="connsiteY7" fmla="*/ 735027 h 882036"/>
              <a:gd name="connsiteX8" fmla="*/ 0 w 2405758"/>
              <a:gd name="connsiteY8" fmla="*/ 147009 h 8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5758" h="882036">
                <a:moveTo>
                  <a:pt x="0" y="147009"/>
                </a:moveTo>
                <a:cubicBezTo>
                  <a:pt x="0" y="65818"/>
                  <a:pt x="65818" y="0"/>
                  <a:pt x="147009" y="0"/>
                </a:cubicBezTo>
                <a:lnTo>
                  <a:pt x="2258749" y="0"/>
                </a:lnTo>
                <a:cubicBezTo>
                  <a:pt x="2339940" y="0"/>
                  <a:pt x="2405758" y="65818"/>
                  <a:pt x="2405758" y="147009"/>
                </a:cubicBezTo>
                <a:lnTo>
                  <a:pt x="2405758" y="735027"/>
                </a:lnTo>
                <a:cubicBezTo>
                  <a:pt x="2405758" y="816218"/>
                  <a:pt x="2339940" y="882036"/>
                  <a:pt x="2258749" y="882036"/>
                </a:cubicBezTo>
                <a:lnTo>
                  <a:pt x="147009" y="882036"/>
                </a:lnTo>
                <a:cubicBezTo>
                  <a:pt x="65818" y="882036"/>
                  <a:pt x="0" y="816218"/>
                  <a:pt x="0" y="735027"/>
                </a:cubicBezTo>
                <a:lnTo>
                  <a:pt x="0" y="147009"/>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8777" tIns="88777" rIns="88777" bIns="88777" numCol="1" spcCol="1270" anchor="ctr" anchorCtr="0">
            <a:noAutofit/>
          </a:bodyPr>
          <a:lstStyle/>
          <a:p>
            <a:pPr marL="0" lvl="0" indent="0" algn="ctr" defTabSz="711200">
              <a:lnSpc>
                <a:spcPct val="90000"/>
              </a:lnSpc>
              <a:spcBef>
                <a:spcPct val="0"/>
              </a:spcBef>
              <a:spcAft>
                <a:spcPct val="35000"/>
              </a:spcAft>
              <a:buNone/>
            </a:pPr>
            <a:r>
              <a:rPr lang="en-US" sz="1600" b="1" kern="1200" dirty="0"/>
              <a:t>Strategic Partnerships</a:t>
            </a:r>
          </a:p>
        </p:txBody>
      </p:sp>
      <p:sp>
        <p:nvSpPr>
          <p:cNvPr id="14" name="Freeform: Shape 13">
            <a:extLst>
              <a:ext uri="{FF2B5EF4-FFF2-40B4-BE49-F238E27FC236}">
                <a16:creationId xmlns:a16="http://schemas.microsoft.com/office/drawing/2014/main" id="{4EEA4601-4F17-25A2-CDAB-7570B784471B}"/>
              </a:ext>
            </a:extLst>
          </p:cNvPr>
          <p:cNvSpPr/>
          <p:nvPr/>
        </p:nvSpPr>
        <p:spPr>
          <a:xfrm>
            <a:off x="2709422" y="4837978"/>
            <a:ext cx="6320188" cy="586062"/>
          </a:xfrm>
          <a:custGeom>
            <a:avLst/>
            <a:gdLst>
              <a:gd name="connsiteX0" fmla="*/ 122131 w 732774"/>
              <a:gd name="connsiteY0" fmla="*/ 0 h 6320187"/>
              <a:gd name="connsiteX1" fmla="*/ 610643 w 732774"/>
              <a:gd name="connsiteY1" fmla="*/ 0 h 6320187"/>
              <a:gd name="connsiteX2" fmla="*/ 732774 w 732774"/>
              <a:gd name="connsiteY2" fmla="*/ 122131 h 6320187"/>
              <a:gd name="connsiteX3" fmla="*/ 732774 w 732774"/>
              <a:gd name="connsiteY3" fmla="*/ 6320187 h 6320187"/>
              <a:gd name="connsiteX4" fmla="*/ 732774 w 732774"/>
              <a:gd name="connsiteY4" fmla="*/ 6320187 h 6320187"/>
              <a:gd name="connsiteX5" fmla="*/ 0 w 732774"/>
              <a:gd name="connsiteY5" fmla="*/ 6320187 h 6320187"/>
              <a:gd name="connsiteX6" fmla="*/ 0 w 732774"/>
              <a:gd name="connsiteY6" fmla="*/ 6320187 h 6320187"/>
              <a:gd name="connsiteX7" fmla="*/ 0 w 732774"/>
              <a:gd name="connsiteY7" fmla="*/ 122131 h 6320187"/>
              <a:gd name="connsiteX8" fmla="*/ 122131 w 732774"/>
              <a:gd name="connsiteY8" fmla="*/ 0 h 632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774" h="6320187">
                <a:moveTo>
                  <a:pt x="732774" y="1053385"/>
                </a:moveTo>
                <a:lnTo>
                  <a:pt x="732774" y="5266802"/>
                </a:lnTo>
                <a:cubicBezTo>
                  <a:pt x="732774" y="5848567"/>
                  <a:pt x="726434" y="6320183"/>
                  <a:pt x="718614" y="6320183"/>
                </a:cubicBezTo>
                <a:lnTo>
                  <a:pt x="0" y="6320183"/>
                </a:lnTo>
                <a:lnTo>
                  <a:pt x="0" y="6320183"/>
                </a:lnTo>
                <a:lnTo>
                  <a:pt x="0" y="4"/>
                </a:lnTo>
                <a:lnTo>
                  <a:pt x="0" y="4"/>
                </a:lnTo>
                <a:lnTo>
                  <a:pt x="718614" y="4"/>
                </a:lnTo>
                <a:cubicBezTo>
                  <a:pt x="726434" y="4"/>
                  <a:pt x="732774" y="471620"/>
                  <a:pt x="732774" y="1053385"/>
                </a:cubicBezTo>
                <a:close/>
              </a:path>
            </a:pathLst>
          </a:custGeom>
          <a:solidFill>
            <a:schemeClr val="accent1">
              <a:tint val="40000"/>
              <a:hueOff val="0"/>
              <a:satOff val="0"/>
              <a:lumOff val="0"/>
              <a:alpha val="46000"/>
            </a:schemeClr>
          </a:solidFill>
        </p:spPr>
        <p:style>
          <a:lnRef idx="1">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127212" rIns="127211" bIns="127211" numCol="1" spcCol="1270" anchor="ctr" anchorCtr="0">
            <a:noAutofit/>
          </a:bodyPr>
          <a:lstStyle/>
          <a:p>
            <a:pPr marL="91440" lvl="1" indent="-91440" algn="l" defTabSz="533400">
              <a:lnSpc>
                <a:spcPts val="1400"/>
              </a:lnSpc>
              <a:spcBef>
                <a:spcPct val="0"/>
              </a:spcBef>
              <a:buChar char="•"/>
            </a:pPr>
            <a:r>
              <a:rPr lang="en-US" sz="1200" kern="1200" dirty="0"/>
              <a:t>Key management has been with the team for &gt;20 years</a:t>
            </a:r>
          </a:p>
          <a:p>
            <a:pPr marL="91440" lvl="1" indent="-91440" algn="l" defTabSz="533400">
              <a:lnSpc>
                <a:spcPts val="1400"/>
              </a:lnSpc>
              <a:spcBef>
                <a:spcPct val="0"/>
              </a:spcBef>
              <a:buChar char="•"/>
            </a:pPr>
            <a:r>
              <a:rPr lang="en-US" sz="1200" kern="1200" dirty="0"/>
              <a:t>Chairman of board and key investors have invested for &gt;30 years</a:t>
            </a:r>
          </a:p>
        </p:txBody>
      </p:sp>
      <p:sp>
        <p:nvSpPr>
          <p:cNvPr id="15" name="Freeform: Shape 14">
            <a:extLst>
              <a:ext uri="{FF2B5EF4-FFF2-40B4-BE49-F238E27FC236}">
                <a16:creationId xmlns:a16="http://schemas.microsoft.com/office/drawing/2014/main" id="{C5267872-823D-54AA-64D1-E21D8E2A6C59}"/>
              </a:ext>
            </a:extLst>
          </p:cNvPr>
          <p:cNvSpPr/>
          <p:nvPr/>
        </p:nvSpPr>
        <p:spPr>
          <a:xfrm>
            <a:off x="303664" y="4829851"/>
            <a:ext cx="2405758" cy="595893"/>
          </a:xfrm>
          <a:custGeom>
            <a:avLst/>
            <a:gdLst>
              <a:gd name="connsiteX0" fmla="*/ 0 w 2405758"/>
              <a:gd name="connsiteY0" fmla="*/ 147009 h 882036"/>
              <a:gd name="connsiteX1" fmla="*/ 147009 w 2405758"/>
              <a:gd name="connsiteY1" fmla="*/ 0 h 882036"/>
              <a:gd name="connsiteX2" fmla="*/ 2258749 w 2405758"/>
              <a:gd name="connsiteY2" fmla="*/ 0 h 882036"/>
              <a:gd name="connsiteX3" fmla="*/ 2405758 w 2405758"/>
              <a:gd name="connsiteY3" fmla="*/ 147009 h 882036"/>
              <a:gd name="connsiteX4" fmla="*/ 2405758 w 2405758"/>
              <a:gd name="connsiteY4" fmla="*/ 735027 h 882036"/>
              <a:gd name="connsiteX5" fmla="*/ 2258749 w 2405758"/>
              <a:gd name="connsiteY5" fmla="*/ 882036 h 882036"/>
              <a:gd name="connsiteX6" fmla="*/ 147009 w 2405758"/>
              <a:gd name="connsiteY6" fmla="*/ 882036 h 882036"/>
              <a:gd name="connsiteX7" fmla="*/ 0 w 2405758"/>
              <a:gd name="connsiteY7" fmla="*/ 735027 h 882036"/>
              <a:gd name="connsiteX8" fmla="*/ 0 w 2405758"/>
              <a:gd name="connsiteY8" fmla="*/ 147009 h 8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5758" h="882036">
                <a:moveTo>
                  <a:pt x="0" y="147009"/>
                </a:moveTo>
                <a:cubicBezTo>
                  <a:pt x="0" y="65818"/>
                  <a:pt x="65818" y="0"/>
                  <a:pt x="147009" y="0"/>
                </a:cubicBezTo>
                <a:lnTo>
                  <a:pt x="2258749" y="0"/>
                </a:lnTo>
                <a:cubicBezTo>
                  <a:pt x="2339940" y="0"/>
                  <a:pt x="2405758" y="65818"/>
                  <a:pt x="2405758" y="147009"/>
                </a:cubicBezTo>
                <a:lnTo>
                  <a:pt x="2405758" y="735027"/>
                </a:lnTo>
                <a:cubicBezTo>
                  <a:pt x="2405758" y="816218"/>
                  <a:pt x="2339940" y="882036"/>
                  <a:pt x="2258749" y="882036"/>
                </a:cubicBezTo>
                <a:lnTo>
                  <a:pt x="147009" y="882036"/>
                </a:lnTo>
                <a:cubicBezTo>
                  <a:pt x="65818" y="882036"/>
                  <a:pt x="0" y="816218"/>
                  <a:pt x="0" y="735027"/>
                </a:cubicBezTo>
                <a:lnTo>
                  <a:pt x="0" y="147009"/>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8777" tIns="88777" rIns="88777" bIns="88777" numCol="1" spcCol="1270" anchor="ctr" anchorCtr="0">
            <a:noAutofit/>
          </a:bodyPr>
          <a:lstStyle/>
          <a:p>
            <a:pPr marL="0" lvl="0" indent="0" algn="ctr" defTabSz="711200">
              <a:lnSpc>
                <a:spcPct val="90000"/>
              </a:lnSpc>
              <a:spcBef>
                <a:spcPct val="0"/>
              </a:spcBef>
              <a:spcAft>
                <a:spcPct val="35000"/>
              </a:spcAft>
              <a:buNone/>
            </a:pPr>
            <a:r>
              <a:rPr lang="en-US" sz="1600" b="1" kern="1200" dirty="0"/>
              <a:t>Strong Management Team</a:t>
            </a:r>
          </a:p>
        </p:txBody>
      </p:sp>
      <p:sp>
        <p:nvSpPr>
          <p:cNvPr id="16" name="Freeform: Shape 15">
            <a:extLst>
              <a:ext uri="{FF2B5EF4-FFF2-40B4-BE49-F238E27FC236}">
                <a16:creationId xmlns:a16="http://schemas.microsoft.com/office/drawing/2014/main" id="{F4B26B3E-101F-F0EA-9640-F980645D6769}"/>
              </a:ext>
            </a:extLst>
          </p:cNvPr>
          <p:cNvSpPr/>
          <p:nvPr/>
        </p:nvSpPr>
        <p:spPr>
          <a:xfrm>
            <a:off x="2709422" y="5523823"/>
            <a:ext cx="6320188" cy="727670"/>
          </a:xfrm>
          <a:custGeom>
            <a:avLst/>
            <a:gdLst>
              <a:gd name="connsiteX0" fmla="*/ 125235 w 751396"/>
              <a:gd name="connsiteY0" fmla="*/ 0 h 6320187"/>
              <a:gd name="connsiteX1" fmla="*/ 626161 w 751396"/>
              <a:gd name="connsiteY1" fmla="*/ 0 h 6320187"/>
              <a:gd name="connsiteX2" fmla="*/ 751396 w 751396"/>
              <a:gd name="connsiteY2" fmla="*/ 125235 h 6320187"/>
              <a:gd name="connsiteX3" fmla="*/ 751396 w 751396"/>
              <a:gd name="connsiteY3" fmla="*/ 6320187 h 6320187"/>
              <a:gd name="connsiteX4" fmla="*/ 751396 w 751396"/>
              <a:gd name="connsiteY4" fmla="*/ 6320187 h 6320187"/>
              <a:gd name="connsiteX5" fmla="*/ 0 w 751396"/>
              <a:gd name="connsiteY5" fmla="*/ 6320187 h 6320187"/>
              <a:gd name="connsiteX6" fmla="*/ 0 w 751396"/>
              <a:gd name="connsiteY6" fmla="*/ 6320187 h 6320187"/>
              <a:gd name="connsiteX7" fmla="*/ 0 w 751396"/>
              <a:gd name="connsiteY7" fmla="*/ 125235 h 6320187"/>
              <a:gd name="connsiteX8" fmla="*/ 125235 w 751396"/>
              <a:gd name="connsiteY8" fmla="*/ 0 h 632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396" h="6320187">
                <a:moveTo>
                  <a:pt x="751396" y="1053387"/>
                </a:moveTo>
                <a:lnTo>
                  <a:pt x="751396" y="5266800"/>
                </a:lnTo>
                <a:cubicBezTo>
                  <a:pt x="751396" y="5848564"/>
                  <a:pt x="744730" y="6320183"/>
                  <a:pt x="736507" y="6320183"/>
                </a:cubicBezTo>
                <a:lnTo>
                  <a:pt x="0" y="6320183"/>
                </a:lnTo>
                <a:lnTo>
                  <a:pt x="0" y="6320183"/>
                </a:lnTo>
                <a:lnTo>
                  <a:pt x="0" y="4"/>
                </a:lnTo>
                <a:lnTo>
                  <a:pt x="0" y="4"/>
                </a:lnTo>
                <a:lnTo>
                  <a:pt x="736507" y="4"/>
                </a:lnTo>
                <a:cubicBezTo>
                  <a:pt x="744730" y="4"/>
                  <a:pt x="751396" y="471623"/>
                  <a:pt x="751396" y="1053387"/>
                </a:cubicBezTo>
                <a:close/>
              </a:path>
            </a:pathLst>
          </a:custGeom>
          <a:solidFill>
            <a:schemeClr val="accent1">
              <a:tint val="40000"/>
              <a:hueOff val="0"/>
              <a:satOff val="0"/>
              <a:lumOff val="0"/>
              <a:alpha val="46000"/>
            </a:schemeClr>
          </a:solidFill>
        </p:spPr>
        <p:style>
          <a:lnRef idx="1">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128120" rIns="128120" bIns="128121" numCol="1" spcCol="1270" anchor="ctr" anchorCtr="0">
            <a:noAutofit/>
          </a:bodyPr>
          <a:lstStyle/>
          <a:p>
            <a:pPr marL="91440" lvl="1" indent="-91440" algn="l" defTabSz="533400">
              <a:lnSpc>
                <a:spcPts val="1200"/>
              </a:lnSpc>
              <a:spcBef>
                <a:spcPct val="0"/>
              </a:spcBef>
              <a:buChar char="•"/>
            </a:pPr>
            <a:r>
              <a:rPr lang="en-US" sz="1200" kern="1200" dirty="0"/>
              <a:t>~192 patents (majority do not expire until 2027 - 2031) and ~</a:t>
            </a:r>
            <a:r>
              <a:rPr lang="en-US" sz="1200" dirty="0"/>
              <a:t>42 </a:t>
            </a:r>
            <a:r>
              <a:rPr lang="en-US" sz="1200" kern="1200" dirty="0"/>
              <a:t>patents pending</a:t>
            </a:r>
          </a:p>
          <a:p>
            <a:pPr marL="91440" lvl="1" indent="-91440" algn="l" defTabSz="533400">
              <a:lnSpc>
                <a:spcPts val="1200"/>
              </a:lnSpc>
              <a:spcBef>
                <a:spcPct val="0"/>
              </a:spcBef>
              <a:buChar char="•"/>
            </a:pPr>
            <a:r>
              <a:rPr lang="en-US" sz="1200" kern="1200" dirty="0"/>
              <a:t>Sustainable supply of commercial scale of raw material sourcing</a:t>
            </a:r>
          </a:p>
          <a:p>
            <a:pPr marL="91440" lvl="1" indent="-91440" algn="l" defTabSz="533400">
              <a:lnSpc>
                <a:spcPts val="1200"/>
              </a:lnSpc>
              <a:spcBef>
                <a:spcPct val="0"/>
              </a:spcBef>
              <a:buChar char="•"/>
            </a:pPr>
            <a:r>
              <a:rPr lang="en-US" sz="1200" kern="1200" dirty="0"/>
              <a:t>Botanical guidance protection – no practical generic pathway</a:t>
            </a:r>
          </a:p>
        </p:txBody>
      </p:sp>
      <p:sp>
        <p:nvSpPr>
          <p:cNvPr id="17" name="Freeform: Shape 16">
            <a:extLst>
              <a:ext uri="{FF2B5EF4-FFF2-40B4-BE49-F238E27FC236}">
                <a16:creationId xmlns:a16="http://schemas.microsoft.com/office/drawing/2014/main" id="{372CCACA-E0DF-DFBC-2B19-C29ADF491157}"/>
              </a:ext>
            </a:extLst>
          </p:cNvPr>
          <p:cNvSpPr/>
          <p:nvPr/>
        </p:nvSpPr>
        <p:spPr>
          <a:xfrm>
            <a:off x="303664" y="5519607"/>
            <a:ext cx="2405758" cy="737938"/>
          </a:xfrm>
          <a:custGeom>
            <a:avLst/>
            <a:gdLst>
              <a:gd name="connsiteX0" fmla="*/ 0 w 2405758"/>
              <a:gd name="connsiteY0" fmla="*/ 147009 h 882036"/>
              <a:gd name="connsiteX1" fmla="*/ 147009 w 2405758"/>
              <a:gd name="connsiteY1" fmla="*/ 0 h 882036"/>
              <a:gd name="connsiteX2" fmla="*/ 2258749 w 2405758"/>
              <a:gd name="connsiteY2" fmla="*/ 0 h 882036"/>
              <a:gd name="connsiteX3" fmla="*/ 2405758 w 2405758"/>
              <a:gd name="connsiteY3" fmla="*/ 147009 h 882036"/>
              <a:gd name="connsiteX4" fmla="*/ 2405758 w 2405758"/>
              <a:gd name="connsiteY4" fmla="*/ 735027 h 882036"/>
              <a:gd name="connsiteX5" fmla="*/ 2258749 w 2405758"/>
              <a:gd name="connsiteY5" fmla="*/ 882036 h 882036"/>
              <a:gd name="connsiteX6" fmla="*/ 147009 w 2405758"/>
              <a:gd name="connsiteY6" fmla="*/ 882036 h 882036"/>
              <a:gd name="connsiteX7" fmla="*/ 0 w 2405758"/>
              <a:gd name="connsiteY7" fmla="*/ 735027 h 882036"/>
              <a:gd name="connsiteX8" fmla="*/ 0 w 2405758"/>
              <a:gd name="connsiteY8" fmla="*/ 147009 h 8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5758" h="882036">
                <a:moveTo>
                  <a:pt x="0" y="147009"/>
                </a:moveTo>
                <a:cubicBezTo>
                  <a:pt x="0" y="65818"/>
                  <a:pt x="65818" y="0"/>
                  <a:pt x="147009" y="0"/>
                </a:cubicBezTo>
                <a:lnTo>
                  <a:pt x="2258749" y="0"/>
                </a:lnTo>
                <a:cubicBezTo>
                  <a:pt x="2339940" y="0"/>
                  <a:pt x="2405758" y="65818"/>
                  <a:pt x="2405758" y="147009"/>
                </a:cubicBezTo>
                <a:lnTo>
                  <a:pt x="2405758" y="735027"/>
                </a:lnTo>
                <a:cubicBezTo>
                  <a:pt x="2405758" y="816218"/>
                  <a:pt x="2339940" y="882036"/>
                  <a:pt x="2258749" y="882036"/>
                </a:cubicBezTo>
                <a:lnTo>
                  <a:pt x="147009" y="882036"/>
                </a:lnTo>
                <a:cubicBezTo>
                  <a:pt x="65818" y="882036"/>
                  <a:pt x="0" y="816218"/>
                  <a:pt x="0" y="735027"/>
                </a:cubicBezTo>
                <a:lnTo>
                  <a:pt x="0" y="147009"/>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8777" tIns="88777" rIns="88777" bIns="88777" numCol="1" spcCol="1270" anchor="ctr" anchorCtr="0">
            <a:noAutofit/>
          </a:bodyPr>
          <a:lstStyle/>
          <a:p>
            <a:pPr marL="0" lvl="0" indent="0" algn="ctr" defTabSz="711200">
              <a:lnSpc>
                <a:spcPct val="90000"/>
              </a:lnSpc>
              <a:spcBef>
                <a:spcPct val="0"/>
              </a:spcBef>
              <a:spcAft>
                <a:spcPct val="35000"/>
              </a:spcAft>
              <a:buNone/>
            </a:pPr>
            <a:r>
              <a:rPr lang="en-US" sz="1600" b="1" kern="1200" dirty="0"/>
              <a:t>Proprietary Position</a:t>
            </a:r>
          </a:p>
        </p:txBody>
      </p:sp>
      <p:sp>
        <p:nvSpPr>
          <p:cNvPr id="18" name="Freeform: Shape 17">
            <a:extLst>
              <a:ext uri="{FF2B5EF4-FFF2-40B4-BE49-F238E27FC236}">
                <a16:creationId xmlns:a16="http://schemas.microsoft.com/office/drawing/2014/main" id="{46B8EC41-C317-F8DC-CE94-05601C5A1FCB}"/>
              </a:ext>
            </a:extLst>
          </p:cNvPr>
          <p:cNvSpPr/>
          <p:nvPr/>
        </p:nvSpPr>
        <p:spPr>
          <a:xfrm>
            <a:off x="2720180" y="2383102"/>
            <a:ext cx="6320188" cy="671311"/>
          </a:xfrm>
          <a:custGeom>
            <a:avLst/>
            <a:gdLst>
              <a:gd name="connsiteX0" fmla="*/ 122131 w 732774"/>
              <a:gd name="connsiteY0" fmla="*/ 0 h 6320187"/>
              <a:gd name="connsiteX1" fmla="*/ 610643 w 732774"/>
              <a:gd name="connsiteY1" fmla="*/ 0 h 6320187"/>
              <a:gd name="connsiteX2" fmla="*/ 732774 w 732774"/>
              <a:gd name="connsiteY2" fmla="*/ 122131 h 6320187"/>
              <a:gd name="connsiteX3" fmla="*/ 732774 w 732774"/>
              <a:gd name="connsiteY3" fmla="*/ 6320187 h 6320187"/>
              <a:gd name="connsiteX4" fmla="*/ 732774 w 732774"/>
              <a:gd name="connsiteY4" fmla="*/ 6320187 h 6320187"/>
              <a:gd name="connsiteX5" fmla="*/ 0 w 732774"/>
              <a:gd name="connsiteY5" fmla="*/ 6320187 h 6320187"/>
              <a:gd name="connsiteX6" fmla="*/ 0 w 732774"/>
              <a:gd name="connsiteY6" fmla="*/ 6320187 h 6320187"/>
              <a:gd name="connsiteX7" fmla="*/ 0 w 732774"/>
              <a:gd name="connsiteY7" fmla="*/ 122131 h 6320187"/>
              <a:gd name="connsiteX8" fmla="*/ 122131 w 732774"/>
              <a:gd name="connsiteY8" fmla="*/ 0 h 632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774" h="6320187">
                <a:moveTo>
                  <a:pt x="732774" y="1053385"/>
                </a:moveTo>
                <a:lnTo>
                  <a:pt x="732774" y="5266802"/>
                </a:lnTo>
                <a:cubicBezTo>
                  <a:pt x="732774" y="5848567"/>
                  <a:pt x="726434" y="6320183"/>
                  <a:pt x="718614" y="6320183"/>
                </a:cubicBezTo>
                <a:lnTo>
                  <a:pt x="0" y="6320183"/>
                </a:lnTo>
                <a:lnTo>
                  <a:pt x="0" y="6320183"/>
                </a:lnTo>
                <a:lnTo>
                  <a:pt x="0" y="4"/>
                </a:lnTo>
                <a:lnTo>
                  <a:pt x="0" y="4"/>
                </a:lnTo>
                <a:lnTo>
                  <a:pt x="718614" y="4"/>
                </a:lnTo>
                <a:cubicBezTo>
                  <a:pt x="726434" y="4"/>
                  <a:pt x="732774" y="471620"/>
                  <a:pt x="732774" y="1053385"/>
                </a:cubicBezTo>
                <a:close/>
              </a:path>
            </a:pathLst>
          </a:custGeom>
          <a:solidFill>
            <a:schemeClr val="accent1">
              <a:tint val="40000"/>
              <a:hueOff val="0"/>
              <a:satOff val="0"/>
              <a:lumOff val="0"/>
              <a:alpha val="46000"/>
            </a:schemeClr>
          </a:solidFill>
        </p:spPr>
        <p:style>
          <a:lnRef idx="1">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127211" rIns="127211" bIns="127212" numCol="1" spcCol="1270" anchor="ctr" anchorCtr="0">
            <a:noAutofit/>
          </a:bodyPr>
          <a:lstStyle/>
          <a:p>
            <a:pPr marL="91440" lvl="1" indent="-91440" algn="l" defTabSz="533400">
              <a:lnSpc>
                <a:spcPts val="1200"/>
              </a:lnSpc>
              <a:spcBef>
                <a:spcPct val="0"/>
              </a:spcBef>
              <a:buChar char="•"/>
            </a:pPr>
            <a:r>
              <a:rPr lang="en-US" sz="1200" dirty="0"/>
              <a:t>SBS with intestinal failure</a:t>
            </a:r>
          </a:p>
          <a:p>
            <a:pPr marL="91440" lvl="1" indent="-91440" algn="l" defTabSz="533400">
              <a:lnSpc>
                <a:spcPts val="1200"/>
              </a:lnSpc>
              <a:spcBef>
                <a:spcPct val="0"/>
              </a:spcBef>
              <a:buChar char="•"/>
            </a:pPr>
            <a:r>
              <a:rPr lang="en-US" sz="1200" dirty="0"/>
              <a:t>Initial CDD target indication: microvillus inclusion disease (MVID)</a:t>
            </a:r>
          </a:p>
          <a:p>
            <a:pPr marL="91440" lvl="1" indent="-91440" algn="l" defTabSz="533400">
              <a:lnSpc>
                <a:spcPts val="1200"/>
              </a:lnSpc>
              <a:spcBef>
                <a:spcPct val="0"/>
              </a:spcBef>
              <a:buChar char="•"/>
            </a:pPr>
            <a:r>
              <a:rPr lang="en-US" sz="1200" dirty="0"/>
              <a:t>Other rare diseases, real world PRO</a:t>
            </a:r>
          </a:p>
        </p:txBody>
      </p:sp>
      <p:sp>
        <p:nvSpPr>
          <p:cNvPr id="19" name="Freeform: Shape 18">
            <a:extLst>
              <a:ext uri="{FF2B5EF4-FFF2-40B4-BE49-F238E27FC236}">
                <a16:creationId xmlns:a16="http://schemas.microsoft.com/office/drawing/2014/main" id="{9FAD2C34-4D87-C4D8-BA6E-D69F382F7A43}"/>
              </a:ext>
            </a:extLst>
          </p:cNvPr>
          <p:cNvSpPr/>
          <p:nvPr/>
        </p:nvSpPr>
        <p:spPr>
          <a:xfrm>
            <a:off x="307215" y="2371535"/>
            <a:ext cx="2405758" cy="687573"/>
          </a:xfrm>
          <a:custGeom>
            <a:avLst/>
            <a:gdLst>
              <a:gd name="connsiteX0" fmla="*/ 0 w 2405758"/>
              <a:gd name="connsiteY0" fmla="*/ 147009 h 882036"/>
              <a:gd name="connsiteX1" fmla="*/ 147009 w 2405758"/>
              <a:gd name="connsiteY1" fmla="*/ 0 h 882036"/>
              <a:gd name="connsiteX2" fmla="*/ 2258749 w 2405758"/>
              <a:gd name="connsiteY2" fmla="*/ 0 h 882036"/>
              <a:gd name="connsiteX3" fmla="*/ 2405758 w 2405758"/>
              <a:gd name="connsiteY3" fmla="*/ 147009 h 882036"/>
              <a:gd name="connsiteX4" fmla="*/ 2405758 w 2405758"/>
              <a:gd name="connsiteY4" fmla="*/ 735027 h 882036"/>
              <a:gd name="connsiteX5" fmla="*/ 2258749 w 2405758"/>
              <a:gd name="connsiteY5" fmla="*/ 882036 h 882036"/>
              <a:gd name="connsiteX6" fmla="*/ 147009 w 2405758"/>
              <a:gd name="connsiteY6" fmla="*/ 882036 h 882036"/>
              <a:gd name="connsiteX7" fmla="*/ 0 w 2405758"/>
              <a:gd name="connsiteY7" fmla="*/ 735027 h 882036"/>
              <a:gd name="connsiteX8" fmla="*/ 0 w 2405758"/>
              <a:gd name="connsiteY8" fmla="*/ 147009 h 8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5758" h="882036">
                <a:moveTo>
                  <a:pt x="0" y="147009"/>
                </a:moveTo>
                <a:cubicBezTo>
                  <a:pt x="0" y="65818"/>
                  <a:pt x="65818" y="0"/>
                  <a:pt x="147009" y="0"/>
                </a:cubicBezTo>
                <a:lnTo>
                  <a:pt x="2258749" y="0"/>
                </a:lnTo>
                <a:cubicBezTo>
                  <a:pt x="2339940" y="0"/>
                  <a:pt x="2405758" y="65818"/>
                  <a:pt x="2405758" y="147009"/>
                </a:cubicBezTo>
                <a:lnTo>
                  <a:pt x="2405758" y="735027"/>
                </a:lnTo>
                <a:cubicBezTo>
                  <a:pt x="2405758" y="816218"/>
                  <a:pt x="2339940" y="882036"/>
                  <a:pt x="2258749" y="882036"/>
                </a:cubicBezTo>
                <a:lnTo>
                  <a:pt x="147009" y="882036"/>
                </a:lnTo>
                <a:cubicBezTo>
                  <a:pt x="65818" y="882036"/>
                  <a:pt x="0" y="816218"/>
                  <a:pt x="0" y="735027"/>
                </a:cubicBezTo>
                <a:lnTo>
                  <a:pt x="0" y="147009"/>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8777" tIns="88777" rIns="88777" bIns="88777" numCol="1" spcCol="1270" anchor="ctr" anchorCtr="0">
            <a:noAutofit/>
          </a:bodyPr>
          <a:lstStyle/>
          <a:p>
            <a:pPr marL="0" lvl="0" indent="0" algn="ctr" defTabSz="711200">
              <a:lnSpc>
                <a:spcPct val="90000"/>
              </a:lnSpc>
              <a:spcBef>
                <a:spcPct val="0"/>
              </a:spcBef>
              <a:spcAft>
                <a:spcPct val="35000"/>
              </a:spcAft>
              <a:buNone/>
            </a:pPr>
            <a:r>
              <a:rPr lang="en-US" sz="1600" b="1" dirty="0"/>
              <a:t>Strategic Focus on Rare Diseases</a:t>
            </a:r>
            <a:endParaRPr lang="en-US" sz="1600" b="1" kern="1200" dirty="0"/>
          </a:p>
        </p:txBody>
      </p:sp>
      <p:grpSp>
        <p:nvGrpSpPr>
          <p:cNvPr id="20" name="Group 19">
            <a:extLst>
              <a:ext uri="{FF2B5EF4-FFF2-40B4-BE49-F238E27FC236}">
                <a16:creationId xmlns:a16="http://schemas.microsoft.com/office/drawing/2014/main" id="{EC07CE04-FDC8-4D73-71BC-4A09A30E8397}"/>
              </a:ext>
            </a:extLst>
          </p:cNvPr>
          <p:cNvGrpSpPr/>
          <p:nvPr/>
        </p:nvGrpSpPr>
        <p:grpSpPr>
          <a:xfrm>
            <a:off x="9525000" y="2339637"/>
            <a:ext cx="2502643" cy="1912810"/>
            <a:chOff x="9482578" y="1760166"/>
            <a:chExt cx="1613019" cy="1232856"/>
          </a:xfrm>
        </p:grpSpPr>
        <p:pic>
          <p:nvPicPr>
            <p:cNvPr id="7" name="Picture 6">
              <a:extLst>
                <a:ext uri="{FF2B5EF4-FFF2-40B4-BE49-F238E27FC236}">
                  <a16:creationId xmlns:a16="http://schemas.microsoft.com/office/drawing/2014/main" id="{628E0C6D-F6F4-06DD-56C6-657E3BF6ADA9}"/>
                </a:ext>
              </a:extLst>
            </p:cNvPr>
            <p:cNvPicPr>
              <a:picLocks noChangeAspect="1"/>
            </p:cNvPicPr>
            <p:nvPr/>
          </p:nvPicPr>
          <p:blipFill rotWithShape="1">
            <a:blip r:embed="rId3"/>
            <a:srcRect l="3491" t="6810" r="67744" b="8309"/>
            <a:stretch/>
          </p:blipFill>
          <p:spPr>
            <a:xfrm>
              <a:off x="9482578" y="1760166"/>
              <a:ext cx="1362631" cy="1232856"/>
            </a:xfrm>
            <a:prstGeom prst="rect">
              <a:avLst/>
            </a:prstGeom>
          </p:spPr>
        </p:pic>
        <p:sp>
          <p:nvSpPr>
            <p:cNvPr id="9" name="Rectangle 8">
              <a:extLst>
                <a:ext uri="{FF2B5EF4-FFF2-40B4-BE49-F238E27FC236}">
                  <a16:creationId xmlns:a16="http://schemas.microsoft.com/office/drawing/2014/main" id="{C8572609-B75B-A5FB-18F1-D3F2DA650FF8}"/>
                </a:ext>
              </a:extLst>
            </p:cNvPr>
            <p:cNvSpPr/>
            <p:nvPr/>
          </p:nvSpPr>
          <p:spPr>
            <a:xfrm>
              <a:off x="10594820" y="2405293"/>
              <a:ext cx="500777" cy="412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7001928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28AE2BF-6A84-8551-715D-4C39046F8617}"/>
              </a:ext>
            </a:extLst>
          </p:cNvPr>
          <p:cNvSpPr txBox="1">
            <a:spLocks/>
          </p:cNvSpPr>
          <p:nvPr/>
        </p:nvSpPr>
        <p:spPr>
          <a:xfrm>
            <a:off x="980134" y="4463207"/>
            <a:ext cx="5231526" cy="448229"/>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r>
              <a:rPr lang="en-US" b="1" dirty="0">
                <a:solidFill>
                  <a:schemeClr val="tx2">
                    <a:lumMod val="75000"/>
                  </a:schemeClr>
                </a:solidFill>
                <a:latin typeface="Calibri" panose="020F0502020204030204" pitchFamily="34" charset="0"/>
                <a:cs typeface="Calibri" panose="020F0502020204030204" pitchFamily="34" charset="0"/>
              </a:rPr>
              <a:t>Jaguar Health, Inc. (NASDAQ: JAGX)</a:t>
            </a:r>
          </a:p>
        </p:txBody>
      </p:sp>
      <p:sp>
        <p:nvSpPr>
          <p:cNvPr id="4" name="Text Placeholder 7">
            <a:extLst>
              <a:ext uri="{FF2B5EF4-FFF2-40B4-BE49-F238E27FC236}">
                <a16:creationId xmlns:a16="http://schemas.microsoft.com/office/drawing/2014/main" id="{AEFA3DA7-F9AC-3E47-3F10-3A6CA7F08DA3}"/>
              </a:ext>
            </a:extLst>
          </p:cNvPr>
          <p:cNvSpPr txBox="1"/>
          <p:nvPr/>
        </p:nvSpPr>
        <p:spPr>
          <a:xfrm>
            <a:off x="982491" y="4933506"/>
            <a:ext cx="4837113" cy="634995"/>
          </a:xfrm>
          <a:prstGeom prst="rect">
            <a:avLst/>
          </a:prstGeom>
        </p:spPr>
        <p:txBody>
          <a:bodyPr vert="horz" lIns="91429" tIns="45714" rIns="91429" bIns="45714" rtlCol="0" anchor="b">
            <a:normAutofit/>
          </a:bodyPr>
          <a:lstStyle>
            <a:lvl1pPr marL="0" indent="0" algn="l" defTabSz="1018824" rtl="0" eaLnBrk="1" latinLnBrk="0" hangingPunct="1">
              <a:lnSpc>
                <a:spcPct val="110000"/>
              </a:lnSpc>
              <a:spcBef>
                <a:spcPts val="600"/>
              </a:spcBef>
              <a:spcAft>
                <a:spcPts val="300"/>
              </a:spcAft>
              <a:buSzPct val="90000"/>
              <a:buFont typeface="Arial" panose="020B0604020202020204" pitchFamily="34" charset="0"/>
              <a:buNone/>
              <a:defRPr sz="2000" kern="1200">
                <a:solidFill>
                  <a:schemeClr val="tx1">
                    <a:tint val="75000"/>
                  </a:schemeClr>
                </a:solidFill>
                <a:latin typeface="Trebuchet MS"/>
                <a:ea typeface="Tahoma" panose="020B0604030504040204" pitchFamily="34" charset="0"/>
                <a:cs typeface="Trebuchet MS"/>
              </a:defRPr>
            </a:lvl1pPr>
            <a:lvl2pPr marL="509412" indent="0" algn="l" defTabSz="1018824" rtl="0" eaLnBrk="1" latinLnBrk="0" hangingPunct="1">
              <a:lnSpc>
                <a:spcPct val="110000"/>
              </a:lnSpc>
              <a:spcBef>
                <a:spcPts val="600"/>
              </a:spcBef>
              <a:spcAft>
                <a:spcPts val="300"/>
              </a:spcAft>
              <a:buSzPct val="90000"/>
              <a:buFont typeface="Wingdings" charset="2"/>
              <a:buNone/>
              <a:defRPr sz="2000" kern="1200">
                <a:solidFill>
                  <a:schemeClr val="tx1">
                    <a:tint val="75000"/>
                  </a:schemeClr>
                </a:solidFill>
                <a:latin typeface="Trebuchet MS"/>
                <a:ea typeface="Tahoma" panose="020B0604030504040204" pitchFamily="34" charset="0"/>
                <a:cs typeface="Trebuchet MS"/>
              </a:defRPr>
            </a:lvl2pPr>
            <a:lvl3pPr marL="1018824" indent="0" algn="l" defTabSz="1018824" rtl="0" eaLnBrk="1" latinLnBrk="0" hangingPunct="1">
              <a:lnSpc>
                <a:spcPct val="110000"/>
              </a:lnSpc>
              <a:spcBef>
                <a:spcPts val="600"/>
              </a:spcBef>
              <a:spcAft>
                <a:spcPts val="300"/>
              </a:spcAft>
              <a:buFont typeface="Arial" panose="020B0604020202020204" pitchFamily="34" charset="0"/>
              <a:buNone/>
              <a:defRPr sz="1800" kern="1200">
                <a:solidFill>
                  <a:schemeClr val="tx1">
                    <a:tint val="75000"/>
                  </a:schemeClr>
                </a:solidFill>
                <a:latin typeface="Trebuchet MS"/>
                <a:ea typeface="Tahoma" panose="020B0604030504040204" pitchFamily="34" charset="0"/>
                <a:cs typeface="Trebuchet MS"/>
              </a:defRPr>
            </a:lvl3pPr>
            <a:lvl4pPr marL="1528237" indent="0" algn="l" defTabSz="1018824" rtl="0" eaLnBrk="1" latinLnBrk="0" hangingPunct="1">
              <a:lnSpc>
                <a:spcPct val="110000"/>
              </a:lnSpc>
              <a:spcBef>
                <a:spcPts val="600"/>
              </a:spcBef>
              <a:spcAft>
                <a:spcPts val="300"/>
              </a:spcAft>
              <a:buFont typeface="Arial" panose="020B0604020202020204" pitchFamily="34" charset="0"/>
              <a:buNone/>
              <a:defRPr sz="1600" kern="1200">
                <a:solidFill>
                  <a:schemeClr val="tx1">
                    <a:tint val="75000"/>
                  </a:schemeClr>
                </a:solidFill>
                <a:latin typeface="Trebuchet MS"/>
                <a:ea typeface="Tahoma" panose="020B0604030504040204" pitchFamily="34" charset="0"/>
                <a:cs typeface="Trebuchet MS"/>
              </a:defRPr>
            </a:lvl4pPr>
            <a:lvl5pPr marL="2037649" indent="0" algn="l" defTabSz="1018824" rtl="0" eaLnBrk="1" latinLnBrk="0" hangingPunct="1">
              <a:lnSpc>
                <a:spcPct val="110000"/>
              </a:lnSpc>
              <a:spcBef>
                <a:spcPts val="600"/>
              </a:spcBef>
              <a:spcAft>
                <a:spcPts val="300"/>
              </a:spcAft>
              <a:buFont typeface="Arial" panose="020B0604020202020204" pitchFamily="34" charset="0"/>
              <a:buNone/>
              <a:defRPr sz="1600" kern="1200">
                <a:solidFill>
                  <a:schemeClr val="tx1">
                    <a:tint val="75000"/>
                  </a:schemeClr>
                </a:solidFill>
                <a:latin typeface="Trebuchet MS"/>
                <a:ea typeface="Tahoma" panose="020B0604030504040204" pitchFamily="34" charset="0"/>
                <a:cs typeface="Trebuchet MS"/>
              </a:defRPr>
            </a:lvl5pPr>
            <a:lvl6pPr marL="2547061" indent="0" algn="l" defTabSz="1018824"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1018824"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1018824"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1018824"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ts val="1800"/>
              </a:lnSpc>
              <a:spcBef>
                <a:spcPts val="0"/>
              </a:spcBef>
              <a:spcAft>
                <a:spcPts val="0"/>
              </a:spcAft>
            </a:pPr>
            <a:r>
              <a:rPr lang="en-US" sz="1400" b="1" dirty="0">
                <a:solidFill>
                  <a:schemeClr val="tx2">
                    <a:lumMod val="75000"/>
                  </a:schemeClr>
                </a:solidFill>
                <a:latin typeface="Calibri" panose="020F0502020204030204" pitchFamily="34" charset="0"/>
                <a:cs typeface="Calibri" panose="020F0502020204030204" pitchFamily="34" charset="0"/>
              </a:rPr>
              <a:t>Contact:</a:t>
            </a:r>
          </a:p>
          <a:p>
            <a:pPr>
              <a:lnSpc>
                <a:spcPts val="1800"/>
              </a:lnSpc>
              <a:spcBef>
                <a:spcPts val="0"/>
              </a:spcBef>
              <a:spcAft>
                <a:spcPts val="0"/>
              </a:spcAft>
            </a:pPr>
            <a:r>
              <a:rPr lang="en-US" sz="1400" dirty="0" err="1">
                <a:solidFill>
                  <a:schemeClr val="tx2">
                    <a:lumMod val="75000"/>
                  </a:schemeClr>
                </a:solidFill>
                <a:latin typeface="Calibri" panose="020F0502020204030204" pitchFamily="34" charset="0"/>
                <a:cs typeface="Calibri" panose="020F0502020204030204" pitchFamily="34" charset="0"/>
              </a:rPr>
              <a:t>hello@jaguar.health</a:t>
            </a:r>
            <a:endParaRPr lang="en-US" sz="1400" dirty="0">
              <a:solidFill>
                <a:schemeClr val="tx2">
                  <a:lumMod val="75000"/>
                </a:schemeClr>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CA3C6029-260C-1545-13CF-A1F94E2336D5}"/>
              </a:ext>
            </a:extLst>
          </p:cNvPr>
          <p:cNvCxnSpPr>
            <a:cxnSpLocks/>
          </p:cNvCxnSpPr>
          <p:nvPr/>
        </p:nvCxnSpPr>
        <p:spPr>
          <a:xfrm>
            <a:off x="1075521" y="4878633"/>
            <a:ext cx="5010013"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1952CF0-A6A4-8853-42CB-1410CBADE9E1}"/>
              </a:ext>
            </a:extLst>
          </p:cNvPr>
          <p:cNvGrpSpPr/>
          <p:nvPr/>
        </p:nvGrpSpPr>
        <p:grpSpPr>
          <a:xfrm>
            <a:off x="585667" y="1089676"/>
            <a:ext cx="5899690" cy="1808867"/>
            <a:chOff x="2286000" y="1114501"/>
            <a:chExt cx="6579484" cy="2017295"/>
          </a:xfrm>
        </p:grpSpPr>
        <p:pic>
          <p:nvPicPr>
            <p:cNvPr id="7" name="Picture 6">
              <a:extLst>
                <a:ext uri="{FF2B5EF4-FFF2-40B4-BE49-F238E27FC236}">
                  <a16:creationId xmlns:a16="http://schemas.microsoft.com/office/drawing/2014/main" id="{2C6AED2D-17F6-2F0F-FF42-79E8D368938A}"/>
                </a:ext>
              </a:extLst>
            </p:cNvPr>
            <p:cNvPicPr>
              <a:picLocks noChangeAspect="1"/>
            </p:cNvPicPr>
            <p:nvPr/>
          </p:nvPicPr>
          <p:blipFill>
            <a:blip r:embed="rId3"/>
            <a:stretch>
              <a:fillRect/>
            </a:stretch>
          </p:blipFill>
          <p:spPr>
            <a:xfrm>
              <a:off x="2286000" y="1114501"/>
              <a:ext cx="6579484" cy="2017295"/>
            </a:xfrm>
            <a:prstGeom prst="rect">
              <a:avLst/>
            </a:prstGeom>
          </p:spPr>
        </p:pic>
        <p:sp>
          <p:nvSpPr>
            <p:cNvPr id="8" name="Rectangle 7">
              <a:extLst>
                <a:ext uri="{FF2B5EF4-FFF2-40B4-BE49-F238E27FC236}">
                  <a16:creationId xmlns:a16="http://schemas.microsoft.com/office/drawing/2014/main" id="{55929A36-0DFC-4CAE-03C6-DED281E27975}"/>
                </a:ext>
              </a:extLst>
            </p:cNvPr>
            <p:cNvSpPr/>
            <p:nvPr/>
          </p:nvSpPr>
          <p:spPr>
            <a:xfrm>
              <a:off x="4343400" y="1736558"/>
              <a:ext cx="3048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8">
            <a:extLst>
              <a:ext uri="{FF2B5EF4-FFF2-40B4-BE49-F238E27FC236}">
                <a16:creationId xmlns:a16="http://schemas.microsoft.com/office/drawing/2014/main" id="{8A102741-0999-DB9B-5871-0FDE2672FE10}"/>
              </a:ext>
            </a:extLst>
          </p:cNvPr>
          <p:cNvSpPr/>
          <p:nvPr/>
        </p:nvSpPr>
        <p:spPr>
          <a:xfrm>
            <a:off x="228600" y="533400"/>
            <a:ext cx="11752208" cy="38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1D42AA1-4CBD-BB25-3A1B-EF515EA9A4C5}"/>
              </a:ext>
            </a:extLst>
          </p:cNvPr>
          <p:cNvSpPr/>
          <p:nvPr/>
        </p:nvSpPr>
        <p:spPr>
          <a:xfrm>
            <a:off x="228600" y="6042844"/>
            <a:ext cx="11752208" cy="38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5" descr="collage of pictures">
            <a:extLst>
              <a:ext uri="{FF2B5EF4-FFF2-40B4-BE49-F238E27FC236}">
                <a16:creationId xmlns:a16="http://schemas.microsoft.com/office/drawing/2014/main" id="{92C4A8B2-B012-3919-84EE-10516685F9C7}"/>
              </a:ext>
            </a:extLst>
          </p:cNvPr>
          <p:cNvPicPr>
            <a:picLocks noChangeAspect="1" noChangeArrowheads="1"/>
          </p:cNvPicPr>
          <p:nvPr/>
        </p:nvPicPr>
        <p:blipFill>
          <a:blip r:embed="rId4"/>
          <a:srcRect/>
          <a:stretch>
            <a:fillRect/>
          </a:stretch>
        </p:blipFill>
        <p:spPr bwMode="auto">
          <a:xfrm>
            <a:off x="7462906" y="190500"/>
            <a:ext cx="4413250" cy="6477000"/>
          </a:xfrm>
          <a:prstGeom prst="rect">
            <a:avLst/>
          </a:prstGeom>
          <a:noFill/>
          <a:ln w="9525">
            <a:noFill/>
            <a:miter lim="800000"/>
            <a:headEnd/>
            <a:tailEnd/>
          </a:ln>
        </p:spPr>
      </p:pic>
    </p:spTree>
    <p:extLst>
      <p:ext uri="{BB962C8B-B14F-4D97-AF65-F5344CB8AC3E}">
        <p14:creationId xmlns:p14="http://schemas.microsoft.com/office/powerpoint/2010/main" val="360519546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2556357-8DAC-0C74-FA3F-0BDD65837CCF}"/>
              </a:ext>
            </a:extLst>
          </p:cNvPr>
          <p:cNvPicPr>
            <a:picLocks noChangeAspect="1"/>
          </p:cNvPicPr>
          <p:nvPr/>
        </p:nvPicPr>
        <p:blipFill>
          <a:blip r:embed="rId3"/>
          <a:stretch>
            <a:fillRect/>
          </a:stretch>
        </p:blipFill>
        <p:spPr>
          <a:xfrm>
            <a:off x="7315200" y="1219200"/>
            <a:ext cx="2462851" cy="2162503"/>
          </a:xfrm>
          <a:prstGeom prst="rect">
            <a:avLst/>
          </a:prstGeom>
        </p:spPr>
      </p:pic>
      <p:sp>
        <p:nvSpPr>
          <p:cNvPr id="34" name="Title 1">
            <a:extLst>
              <a:ext uri="{FF2B5EF4-FFF2-40B4-BE49-F238E27FC236}">
                <a16:creationId xmlns:a16="http://schemas.microsoft.com/office/drawing/2014/main" id="{23F0D0D2-736D-4294-B461-EAD0EE859506}"/>
              </a:ext>
            </a:extLst>
          </p:cNvPr>
          <p:cNvSpPr txBox="1"/>
          <p:nvPr/>
        </p:nvSpPr>
        <p:spPr>
          <a:xfrm>
            <a:off x="228600" y="173635"/>
            <a:ext cx="11752208"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a:lnSpc>
                <a:spcPts val="2700"/>
              </a:lnSpc>
            </a:pPr>
            <a:r>
              <a:rPr lang="en-US" sz="2800" dirty="0">
                <a:latin typeface="Calibri" panose="020F0502020204030204" pitchFamily="34" charset="0"/>
                <a:cs typeface="Calibri" panose="020F0502020204030204" pitchFamily="34" charset="0"/>
              </a:rPr>
              <a:t>What We Do: Develop New Ways and Novel Plant-based Medicines to Treat Gastrointestinal Disorders</a:t>
            </a:r>
          </a:p>
        </p:txBody>
      </p:sp>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3</a:t>
            </a:fld>
            <a:endParaRPr lang="en-US" sz="1400"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FB37320-E9D8-429D-95BC-709599DB1811}"/>
              </a:ext>
            </a:extLst>
          </p:cNvPr>
          <p:cNvSpPr/>
          <p:nvPr/>
        </p:nvSpPr>
        <p:spPr>
          <a:xfrm>
            <a:off x="4313987" y="5175706"/>
            <a:ext cx="228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5AF4AAFC-ACDF-3CF8-3090-C66433B254A7}"/>
              </a:ext>
            </a:extLst>
          </p:cNvPr>
          <p:cNvGrpSpPr/>
          <p:nvPr/>
        </p:nvGrpSpPr>
        <p:grpSpPr>
          <a:xfrm>
            <a:off x="4559620" y="838200"/>
            <a:ext cx="2334476" cy="2667000"/>
            <a:chOff x="4989575" y="737616"/>
            <a:chExt cx="4154411" cy="5641835"/>
          </a:xfrm>
        </p:grpSpPr>
        <p:sp>
          <p:nvSpPr>
            <p:cNvPr id="4" name="object 5">
              <a:extLst>
                <a:ext uri="{FF2B5EF4-FFF2-40B4-BE49-F238E27FC236}">
                  <a16:creationId xmlns:a16="http://schemas.microsoft.com/office/drawing/2014/main" id="{B923D951-C473-8145-D3F4-FF68E01C0EE5}"/>
                </a:ext>
              </a:extLst>
            </p:cNvPr>
            <p:cNvSpPr/>
            <p:nvPr/>
          </p:nvSpPr>
          <p:spPr>
            <a:xfrm>
              <a:off x="4989575" y="737616"/>
              <a:ext cx="4154411" cy="564183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object 6">
              <a:extLst>
                <a:ext uri="{FF2B5EF4-FFF2-40B4-BE49-F238E27FC236}">
                  <a16:creationId xmlns:a16="http://schemas.microsoft.com/office/drawing/2014/main" id="{E8EB1DAF-6515-CBFE-3DFE-D4973299A98F}"/>
                </a:ext>
              </a:extLst>
            </p:cNvPr>
            <p:cNvSpPr/>
            <p:nvPr/>
          </p:nvSpPr>
          <p:spPr>
            <a:xfrm>
              <a:off x="5334000" y="1082040"/>
              <a:ext cx="3720083" cy="4950297"/>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object 7">
              <a:extLst>
                <a:ext uri="{FF2B5EF4-FFF2-40B4-BE49-F238E27FC236}">
                  <a16:creationId xmlns:a16="http://schemas.microsoft.com/office/drawing/2014/main" id="{747F74B9-2662-8C5E-6D31-D7F112911C5A}"/>
                </a:ext>
              </a:extLst>
            </p:cNvPr>
            <p:cNvSpPr/>
            <p:nvPr/>
          </p:nvSpPr>
          <p:spPr>
            <a:xfrm>
              <a:off x="5289801" y="1037844"/>
              <a:ext cx="3808729" cy="5041900"/>
            </a:xfrm>
            <a:custGeom>
              <a:avLst/>
              <a:gdLst/>
              <a:ahLst/>
              <a:cxnLst/>
              <a:rect l="l" t="t" r="r" b="b"/>
              <a:pathLst>
                <a:path w="3808729" h="5041900">
                  <a:moveTo>
                    <a:pt x="663409" y="0"/>
                  </a:moveTo>
                  <a:lnTo>
                    <a:pt x="3808704" y="0"/>
                  </a:lnTo>
                  <a:lnTo>
                    <a:pt x="3808704" y="4378375"/>
                  </a:lnTo>
                  <a:lnTo>
                    <a:pt x="3805351" y="4445279"/>
                  </a:lnTo>
                  <a:lnTo>
                    <a:pt x="3795166" y="4511116"/>
                  </a:lnTo>
                  <a:lnTo>
                    <a:pt x="3778986" y="4574971"/>
                  </a:lnTo>
                  <a:lnTo>
                    <a:pt x="3756406" y="4635881"/>
                  </a:lnTo>
                  <a:lnTo>
                    <a:pt x="3728364" y="4694085"/>
                  </a:lnTo>
                  <a:lnTo>
                    <a:pt x="3695217" y="4748491"/>
                  </a:lnTo>
                  <a:lnTo>
                    <a:pt x="3656977" y="4799901"/>
                  </a:lnTo>
                  <a:lnTo>
                    <a:pt x="3613950" y="4847196"/>
                  </a:lnTo>
                  <a:lnTo>
                    <a:pt x="3566795" y="4889677"/>
                  </a:lnTo>
                  <a:lnTo>
                    <a:pt x="3515906" y="4927828"/>
                  </a:lnTo>
                  <a:lnTo>
                    <a:pt x="3460991" y="4961470"/>
                  </a:lnTo>
                  <a:lnTo>
                    <a:pt x="3403079" y="4989144"/>
                  </a:lnTo>
                  <a:lnTo>
                    <a:pt x="3341865" y="5011674"/>
                  </a:lnTo>
                  <a:lnTo>
                    <a:pt x="3278466" y="5027841"/>
                  </a:lnTo>
                  <a:lnTo>
                    <a:pt x="3212579" y="5038051"/>
                  </a:lnTo>
                  <a:lnTo>
                    <a:pt x="3145688" y="5041392"/>
                  </a:lnTo>
                  <a:lnTo>
                    <a:pt x="0" y="5041392"/>
                  </a:lnTo>
                  <a:lnTo>
                    <a:pt x="0" y="663409"/>
                  </a:lnTo>
                  <a:lnTo>
                    <a:pt x="3352" y="596519"/>
                  </a:lnTo>
                  <a:lnTo>
                    <a:pt x="13538" y="530669"/>
                  </a:lnTo>
                  <a:lnTo>
                    <a:pt x="29718" y="466826"/>
                  </a:lnTo>
                  <a:lnTo>
                    <a:pt x="52298" y="405904"/>
                  </a:lnTo>
                  <a:lnTo>
                    <a:pt x="80302" y="347764"/>
                  </a:lnTo>
                  <a:lnTo>
                    <a:pt x="113487" y="292887"/>
                  </a:lnTo>
                  <a:lnTo>
                    <a:pt x="151777" y="241820"/>
                  </a:lnTo>
                  <a:lnTo>
                    <a:pt x="194678" y="194678"/>
                  </a:lnTo>
                  <a:lnTo>
                    <a:pt x="241820" y="151777"/>
                  </a:lnTo>
                  <a:lnTo>
                    <a:pt x="292887" y="113487"/>
                  </a:lnTo>
                  <a:lnTo>
                    <a:pt x="347764" y="80302"/>
                  </a:lnTo>
                  <a:lnTo>
                    <a:pt x="405904" y="52298"/>
                  </a:lnTo>
                  <a:lnTo>
                    <a:pt x="466826" y="29718"/>
                  </a:lnTo>
                  <a:lnTo>
                    <a:pt x="530669" y="13538"/>
                  </a:lnTo>
                  <a:lnTo>
                    <a:pt x="596519" y="3340"/>
                  </a:lnTo>
                  <a:lnTo>
                    <a:pt x="663409" y="0"/>
                  </a:lnTo>
                  <a:close/>
                </a:path>
              </a:pathLst>
            </a:custGeom>
            <a:ln w="883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8" name="Title 1">
            <a:extLst>
              <a:ext uri="{FF2B5EF4-FFF2-40B4-BE49-F238E27FC236}">
                <a16:creationId xmlns:a16="http://schemas.microsoft.com/office/drawing/2014/main" id="{DD0E7B2C-68A2-F399-FF13-BE3DFEA75146}"/>
              </a:ext>
            </a:extLst>
          </p:cNvPr>
          <p:cNvSpPr txBox="1">
            <a:spLocks/>
          </p:cNvSpPr>
          <p:nvPr/>
        </p:nvSpPr>
        <p:spPr>
          <a:xfrm>
            <a:off x="838200" y="1588688"/>
            <a:ext cx="3037953" cy="3623059"/>
          </a:xfrm>
          <a:prstGeom prst="rect">
            <a:avLst/>
          </a:prstGeom>
        </p:spPr>
        <p:txBody>
          <a:bodyPr vert="horz" lIns="101882" tIns="50941" rIns="101882" bIns="50941" rtlCol="0" anchor="ctr">
            <a:normAutofit lnSpcReduction="10000"/>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lvl="0">
              <a:spcBef>
                <a:spcPts val="600"/>
              </a:spcBef>
              <a:spcAft>
                <a:spcPts val="600"/>
              </a:spcAft>
              <a:defRPr/>
            </a:pPr>
            <a:r>
              <a:rPr lang="en-US" dirty="0">
                <a:solidFill>
                  <a:srgbClr val="1F497D">
                    <a:lumMod val="75000"/>
                  </a:srgbClr>
                </a:solidFill>
                <a:latin typeface="Calibri" panose="020F0502020204030204" pitchFamily="34" charset="0"/>
                <a:cs typeface="Calibri" panose="020F0502020204030204" pitchFamily="34" charset="0"/>
              </a:rPr>
              <a:t>From Tree to Bottle</a:t>
            </a:r>
          </a:p>
          <a:p>
            <a:pPr marL="0" marR="0" lvl="0" indent="0" algn="l" defTabSz="1018824" rtl="0" eaLnBrk="1" fontAlgn="auto" latinLnBrk="0" hangingPunct="1">
              <a:spcBef>
                <a:spcPts val="600"/>
              </a:spcBef>
              <a:spcAft>
                <a:spcPts val="600"/>
              </a:spcAft>
              <a:buClrTx/>
              <a:buSzTx/>
              <a:buFontTx/>
              <a:buNone/>
              <a:tabLst/>
              <a:defRPr/>
            </a:pPr>
            <a:r>
              <a:rPr kumimoji="0" lang="en-US" sz="3200" b="0" u="none" strike="noStrike" kern="1200" cap="none" spc="0" normalizeH="0" baseline="0" noProof="0" dirty="0">
                <a:ln>
                  <a:noFill/>
                </a:ln>
                <a:solidFill>
                  <a:srgbClr val="1F497D">
                    <a:lumMod val="75000"/>
                  </a:srgbClr>
                </a:solidFill>
                <a:effectLst/>
                <a:uLnTx/>
                <a:uFillTx/>
                <a:latin typeface="Calibri" panose="020F0502020204030204" pitchFamily="34" charset="0"/>
                <a:cs typeface="Calibri" panose="020F0502020204030204" pitchFamily="34" charset="0"/>
              </a:rPr>
              <a:t>Crofelemer was discovered through the science of ethnobotany</a:t>
            </a:r>
            <a:endParaRPr kumimoji="0" lang="en-US" sz="3200" b="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772B7EE-8906-0AFA-45EB-12C1B463BA6B}"/>
              </a:ext>
            </a:extLst>
          </p:cNvPr>
          <p:cNvPicPr>
            <a:picLocks noChangeAspect="1"/>
          </p:cNvPicPr>
          <p:nvPr/>
        </p:nvPicPr>
        <p:blipFill rotWithShape="1">
          <a:blip r:embed="rId6">
            <a:extLst>
              <a:ext uri="{28A0092B-C50C-407E-A947-70E740481C1C}">
                <a14:useLocalDpi xmlns:a14="http://schemas.microsoft.com/office/drawing/2010/main"/>
              </a:ext>
            </a:extLst>
          </a:blip>
          <a:srcRect l="1222" r="-1"/>
          <a:stretch/>
        </p:blipFill>
        <p:spPr>
          <a:xfrm>
            <a:off x="5141495" y="4160832"/>
            <a:ext cx="1440098" cy="2101829"/>
          </a:xfrm>
          <a:prstGeom prst="rect">
            <a:avLst/>
          </a:prstGeom>
        </p:spPr>
      </p:pic>
      <p:pic>
        <p:nvPicPr>
          <p:cNvPr id="11" name="Graphic 10" descr="Arrow Down with solid fill">
            <a:extLst>
              <a:ext uri="{FF2B5EF4-FFF2-40B4-BE49-F238E27FC236}">
                <a16:creationId xmlns:a16="http://schemas.microsoft.com/office/drawing/2014/main" id="{760C6AA8-6267-79BC-1CEF-FA28B5947A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0229" y="3426487"/>
            <a:ext cx="716280" cy="716280"/>
          </a:xfrm>
          <a:prstGeom prst="rect">
            <a:avLst/>
          </a:prstGeom>
        </p:spPr>
      </p:pic>
      <p:sp>
        <p:nvSpPr>
          <p:cNvPr id="12" name="object 6">
            <a:extLst>
              <a:ext uri="{FF2B5EF4-FFF2-40B4-BE49-F238E27FC236}">
                <a16:creationId xmlns:a16="http://schemas.microsoft.com/office/drawing/2014/main" id="{AB242F1E-BC6D-4829-AA67-7F79A9694949}"/>
              </a:ext>
            </a:extLst>
          </p:cNvPr>
          <p:cNvSpPr txBox="1"/>
          <p:nvPr/>
        </p:nvSpPr>
        <p:spPr>
          <a:xfrm>
            <a:off x="6701590" y="4882938"/>
            <a:ext cx="1970312" cy="1120820"/>
          </a:xfrm>
          <a:prstGeom prst="rect">
            <a:avLst/>
          </a:prstGeom>
        </p:spPr>
        <p:txBody>
          <a:bodyPr vert="horz" wrap="square" lIns="0" tIns="12700" rIns="0" bIns="0" rtlCol="0">
            <a:spAutoFit/>
          </a:bodyPr>
          <a:lstStyle/>
          <a:p>
            <a:pPr marL="12065" marR="5080" lvl="0" indent="-1270" defTabSz="914400" rtl="0" eaLnBrk="1" fontAlgn="auto" latinLnBrk="0" hangingPunct="1">
              <a:lnSpc>
                <a:spcPct val="100000"/>
              </a:lnSpc>
              <a:spcBef>
                <a:spcPts val="100"/>
              </a:spcBef>
              <a:spcAft>
                <a:spcPts val="0"/>
              </a:spcAft>
              <a:buClrTx/>
              <a:buSzTx/>
              <a:buFontTx/>
              <a:buNone/>
              <a:tabLst/>
              <a:defRPr/>
            </a:pPr>
            <a:r>
              <a:rPr kumimoji="0" sz="1200" u="none" strike="noStrike" kern="1200" cap="none" spc="-5" normalizeH="0" baseline="0" noProof="0" dirty="0">
                <a:ln>
                  <a:noFill/>
                </a:ln>
                <a:solidFill>
                  <a:prstClr val="black"/>
                </a:solidFill>
                <a:effectLst/>
                <a:uLnTx/>
                <a:uFillTx/>
                <a:latin typeface="Calibri" panose="020F0502020204030204" pitchFamily="34" charset="0"/>
                <a:cs typeface="Calibri" panose="020F0502020204030204" pitchFamily="34" charset="0"/>
              </a:rPr>
              <a:t>Mytesi </a:t>
            </a:r>
            <a:r>
              <a:rPr kumimoji="0" sz="1200" u="none" strike="noStrike" kern="1200" cap="none" spc="-10" normalizeH="0" baseline="0" noProof="0" dirty="0">
                <a:ln>
                  <a:noFill/>
                </a:ln>
                <a:solidFill>
                  <a:prstClr val="black"/>
                </a:solidFill>
                <a:effectLst/>
                <a:uLnTx/>
                <a:uFillTx/>
                <a:latin typeface="Calibri" panose="020F0502020204030204" pitchFamily="34" charset="0"/>
                <a:cs typeface="Calibri" panose="020F0502020204030204" pitchFamily="34" charset="0"/>
              </a:rPr>
              <a:t>(crofelemer </a:t>
            </a:r>
            <a:r>
              <a:rPr kumimoji="0" sz="1200" u="none" strike="noStrike" kern="1200" cap="none" spc="-5" normalizeH="0" baseline="0" noProof="0" dirty="0">
                <a:ln>
                  <a:noFill/>
                </a:ln>
                <a:solidFill>
                  <a:prstClr val="black"/>
                </a:solidFill>
                <a:effectLst/>
                <a:uLnTx/>
                <a:uFillTx/>
                <a:latin typeface="Calibri" panose="020F0502020204030204" pitchFamily="34" charset="0"/>
                <a:cs typeface="Calibri" panose="020F0502020204030204" pitchFamily="34" charset="0"/>
              </a:rPr>
              <a:t>125mg </a:t>
            </a:r>
            <a:r>
              <a:rPr kumimoji="0" sz="1200" u="none" strike="noStrike" kern="1200" cap="none" spc="-10" normalizeH="0" baseline="0" noProof="0" dirty="0">
                <a:ln>
                  <a:noFill/>
                </a:ln>
                <a:solidFill>
                  <a:prstClr val="black"/>
                </a:solidFill>
                <a:effectLst/>
                <a:uLnTx/>
                <a:uFillTx/>
                <a:latin typeface="Calibri" panose="020F0502020204030204" pitchFamily="34" charset="0"/>
                <a:cs typeface="Calibri" panose="020F0502020204030204" pitchFamily="34" charset="0"/>
              </a:rPr>
              <a:t>delayed-release </a:t>
            </a:r>
            <a:r>
              <a:rPr kumimoji="0" sz="1200" u="none" strike="noStrike" kern="1200" cap="none" spc="-5" normalizeH="0" baseline="0" noProof="0" dirty="0">
                <a:ln>
                  <a:noFill/>
                </a:ln>
                <a:solidFill>
                  <a:prstClr val="black"/>
                </a:solidFill>
                <a:effectLst/>
                <a:uLnTx/>
                <a:uFillTx/>
                <a:latin typeface="Calibri" panose="020F0502020204030204" pitchFamily="34" charset="0"/>
                <a:cs typeface="Calibri" panose="020F0502020204030204" pitchFamily="34" charset="0"/>
              </a:rPr>
              <a:t>tablets) </a:t>
            </a:r>
            <a:r>
              <a:rPr kumimoji="0" sz="120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is </a:t>
            </a:r>
            <a:r>
              <a:rPr kumimoji="0" lang="en-US" sz="120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FDA-</a:t>
            </a:r>
            <a:r>
              <a:rPr kumimoji="0" sz="1200" u="none" strike="noStrike" kern="1200" cap="none" spc="-10" normalizeH="0" baseline="0" noProof="0" dirty="0">
                <a:ln>
                  <a:noFill/>
                </a:ln>
                <a:solidFill>
                  <a:prstClr val="black"/>
                </a:solidFill>
                <a:effectLst/>
                <a:uLnTx/>
                <a:uFillTx/>
                <a:latin typeface="Calibri" panose="020F0502020204030204" pitchFamily="34" charset="0"/>
                <a:cs typeface="Calibri" panose="020F0502020204030204" pitchFamily="34" charset="0"/>
              </a:rPr>
              <a:t>approved for symptomatic relief</a:t>
            </a:r>
            <a:r>
              <a:rPr kumimoji="0" sz="1200" u="none" strike="noStrike" kern="1200" cap="none" spc="-105"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sz="120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of </a:t>
            </a:r>
            <a:r>
              <a:rPr kumimoji="0" sz="1200" u="none" strike="noStrike" kern="1200" cap="none" spc="-10" normalizeH="0" baseline="0" noProof="0" dirty="0">
                <a:ln>
                  <a:noFill/>
                </a:ln>
                <a:solidFill>
                  <a:prstClr val="black"/>
                </a:solidFill>
                <a:effectLst/>
                <a:uLnTx/>
                <a:uFillTx/>
                <a:latin typeface="Calibri" panose="020F0502020204030204" pitchFamily="34" charset="0"/>
                <a:cs typeface="Calibri" panose="020F0502020204030204" pitchFamily="34" charset="0"/>
              </a:rPr>
              <a:t>noninfectious </a:t>
            </a:r>
            <a:r>
              <a:rPr kumimoji="0" sz="1200" u="none" strike="noStrike" kern="1200" cap="none" spc="-5" normalizeH="0" baseline="0" noProof="0" dirty="0">
                <a:ln>
                  <a:noFill/>
                </a:ln>
                <a:solidFill>
                  <a:prstClr val="black"/>
                </a:solidFill>
                <a:effectLst/>
                <a:uLnTx/>
                <a:uFillTx/>
                <a:latin typeface="Calibri" panose="020F0502020204030204" pitchFamily="34" charset="0"/>
                <a:cs typeface="Calibri" panose="020F0502020204030204" pitchFamily="34" charset="0"/>
              </a:rPr>
              <a:t>diarrhea </a:t>
            </a:r>
            <a:r>
              <a:rPr kumimoji="0" sz="120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 </a:t>
            </a:r>
            <a:r>
              <a:rPr kumimoji="0" sz="1200" u="none" strike="noStrike" kern="1200" cap="none" spc="-5" normalizeH="0" baseline="0" noProof="0" dirty="0">
                <a:ln>
                  <a:noFill/>
                </a:ln>
                <a:solidFill>
                  <a:prstClr val="black"/>
                </a:solidFill>
                <a:effectLst/>
                <a:uLnTx/>
                <a:uFillTx/>
                <a:latin typeface="Calibri" panose="020F0502020204030204" pitchFamily="34" charset="0"/>
                <a:cs typeface="Calibri" panose="020F0502020204030204" pitchFamily="34" charset="0"/>
              </a:rPr>
              <a:t>adults </a:t>
            </a:r>
            <a:r>
              <a:rPr kumimoji="0" sz="120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with </a:t>
            </a:r>
            <a:r>
              <a:rPr kumimoji="0" sz="1200" u="none" strike="noStrike" kern="1200" cap="none" spc="-25" normalizeH="0" baseline="0" noProof="0" dirty="0">
                <a:ln>
                  <a:noFill/>
                </a:ln>
                <a:solidFill>
                  <a:prstClr val="black"/>
                </a:solidFill>
                <a:effectLst/>
                <a:uLnTx/>
                <a:uFillTx/>
                <a:latin typeface="Calibri" panose="020F0502020204030204" pitchFamily="34" charset="0"/>
                <a:cs typeface="Calibri" panose="020F0502020204030204" pitchFamily="34" charset="0"/>
              </a:rPr>
              <a:t>HIV/AIDS </a:t>
            </a:r>
            <a:r>
              <a:rPr kumimoji="0" sz="120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on </a:t>
            </a:r>
            <a:r>
              <a:rPr kumimoji="0" sz="1200" u="none" strike="noStrike" kern="1200" cap="none" spc="-15" normalizeH="0" baseline="0" noProof="0" dirty="0">
                <a:ln>
                  <a:noFill/>
                </a:ln>
                <a:solidFill>
                  <a:prstClr val="black"/>
                </a:solidFill>
                <a:effectLst/>
                <a:uLnTx/>
                <a:uFillTx/>
                <a:latin typeface="Calibri" panose="020F0502020204030204" pitchFamily="34" charset="0"/>
                <a:cs typeface="Calibri" panose="020F0502020204030204" pitchFamily="34" charset="0"/>
              </a:rPr>
              <a:t>antiretroviral </a:t>
            </a:r>
            <a:r>
              <a:rPr kumimoji="0" sz="1200" u="none" strike="noStrike" kern="1200" cap="none" spc="-25" normalizeH="0" baseline="0" noProof="0" dirty="0">
                <a:ln>
                  <a:noFill/>
                </a:ln>
                <a:solidFill>
                  <a:prstClr val="black"/>
                </a:solidFill>
                <a:effectLst/>
                <a:uLnTx/>
                <a:uFillTx/>
                <a:latin typeface="Calibri" panose="020F0502020204030204" pitchFamily="34" charset="0"/>
                <a:cs typeface="Calibri" panose="020F0502020204030204" pitchFamily="34" charset="0"/>
              </a:rPr>
              <a:t>therapy</a:t>
            </a:r>
            <a:endParaRPr kumimoji="0" sz="120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Graphic 5" descr="Arrow Down with solid fill">
            <a:extLst>
              <a:ext uri="{FF2B5EF4-FFF2-40B4-BE49-F238E27FC236}">
                <a16:creationId xmlns:a16="http://schemas.microsoft.com/office/drawing/2014/main" id="{8EB57ADC-FC8B-71E7-C005-3CEB42BB07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6836980" y="1828800"/>
            <a:ext cx="716280" cy="716280"/>
          </a:xfrm>
          <a:prstGeom prst="rect">
            <a:avLst/>
          </a:prstGeom>
        </p:spPr>
      </p:pic>
      <p:sp>
        <p:nvSpPr>
          <p:cNvPr id="14" name="object 6">
            <a:extLst>
              <a:ext uri="{FF2B5EF4-FFF2-40B4-BE49-F238E27FC236}">
                <a16:creationId xmlns:a16="http://schemas.microsoft.com/office/drawing/2014/main" id="{B97A4717-403D-6183-7CE7-1EFBB16376C7}"/>
              </a:ext>
            </a:extLst>
          </p:cNvPr>
          <p:cNvSpPr txBox="1"/>
          <p:nvPr/>
        </p:nvSpPr>
        <p:spPr>
          <a:xfrm>
            <a:off x="9525000" y="1752600"/>
            <a:ext cx="1600200" cy="936154"/>
          </a:xfrm>
          <a:prstGeom prst="rect">
            <a:avLst/>
          </a:prstGeom>
        </p:spPr>
        <p:txBody>
          <a:bodyPr vert="horz" wrap="square" lIns="0" tIns="12700" rIns="0" bIns="0" rtlCol="0">
            <a:spAutoFit/>
          </a:bodyPr>
          <a:lstStyle/>
          <a:p>
            <a:pPr marL="12065" marR="5080" lvl="0" indent="-1270" defTabSz="914400" rtl="0" eaLnBrk="1" fontAlgn="auto" latinLnBrk="0" hangingPunct="1">
              <a:lnSpc>
                <a:spcPct val="100000"/>
              </a:lnSpc>
              <a:spcBef>
                <a:spcPts val="100"/>
              </a:spcBef>
              <a:spcAft>
                <a:spcPts val="0"/>
              </a:spcAft>
              <a:buClrTx/>
              <a:buSzTx/>
              <a:buFontTx/>
              <a:buNone/>
              <a:tabLst/>
              <a:defRPr/>
            </a:pPr>
            <a:r>
              <a:rPr kumimoji="0" lang="en-US" sz="1200" u="none" strike="noStrike" kern="1200" cap="none" spc="-5" normalizeH="0" baseline="0" noProof="0" dirty="0">
                <a:ln>
                  <a:noFill/>
                </a:ln>
                <a:solidFill>
                  <a:prstClr val="black"/>
                </a:solidFill>
                <a:effectLst/>
                <a:uLnTx/>
                <a:uFillTx/>
                <a:latin typeface="Calibri" panose="020F0502020204030204" pitchFamily="34" charset="0"/>
                <a:cs typeface="Calibri" panose="020F0502020204030204" pitchFamily="34" charset="0"/>
              </a:rPr>
              <a:t>Canalevia®-CA1 is conditionally approved by the FDA </a:t>
            </a:r>
            <a:r>
              <a:rPr kumimoji="0" sz="1200" u="none" strike="noStrike" kern="1200" cap="none" spc="-10" normalizeH="0" baseline="0" noProof="0" dirty="0">
                <a:ln>
                  <a:noFill/>
                </a:ln>
                <a:solidFill>
                  <a:prstClr val="black"/>
                </a:solidFill>
                <a:effectLst/>
                <a:uLnTx/>
                <a:uFillTx/>
                <a:latin typeface="Calibri" panose="020F0502020204030204" pitchFamily="34" charset="0"/>
                <a:cs typeface="Calibri" panose="020F0502020204030204" pitchFamily="34" charset="0"/>
              </a:rPr>
              <a:t>for </a:t>
            </a:r>
            <a:r>
              <a:rPr kumimoji="0" lang="en-US" sz="1200" u="none" strike="noStrike" kern="1200" cap="none" spc="-10" normalizeH="0" baseline="0" noProof="0" dirty="0">
                <a:ln>
                  <a:noFill/>
                </a:ln>
                <a:solidFill>
                  <a:prstClr val="black"/>
                </a:solidFill>
                <a:effectLst/>
                <a:uLnTx/>
                <a:uFillTx/>
                <a:latin typeface="Calibri" panose="020F0502020204030204" pitchFamily="34" charset="0"/>
                <a:cs typeface="Calibri" panose="020F0502020204030204" pitchFamily="34" charset="0"/>
              </a:rPr>
              <a:t>the treatment of chemotherapy-induced diarrhea in dogs</a:t>
            </a:r>
            <a:endParaRPr kumimoji="0" sz="120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67592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7F82C42-EC09-DBC3-DB83-CF91497EE2C7}"/>
              </a:ext>
            </a:extLst>
          </p:cNvPr>
          <p:cNvSpPr/>
          <p:nvPr/>
        </p:nvSpPr>
        <p:spPr>
          <a:xfrm>
            <a:off x="162560" y="6266156"/>
            <a:ext cx="11828408" cy="249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23F0D0D2-736D-4294-B461-EAD0EE859506}"/>
              </a:ext>
            </a:extLst>
          </p:cNvPr>
          <p:cNvSpPr txBox="1"/>
          <p:nvPr/>
        </p:nvSpPr>
        <p:spPr>
          <a:xfrm>
            <a:off x="228600" y="141736"/>
            <a:ext cx="11277600"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r>
              <a:rPr lang="it-IT" sz="2800" dirty="0">
                <a:latin typeface="Calibri" panose="020F0502020204030204" pitchFamily="34" charset="0"/>
                <a:cs typeface="Calibri" panose="020F0502020204030204" pitchFamily="34" charset="0"/>
              </a:rPr>
              <a:t>Jaguar/Napo Product Portfolio – Crofelemer Pipeline in a Product</a:t>
            </a:r>
          </a:p>
        </p:txBody>
      </p:sp>
      <p:sp>
        <p:nvSpPr>
          <p:cNvPr id="2" name="Rectangle 1">
            <a:extLst>
              <a:ext uri="{FF2B5EF4-FFF2-40B4-BE49-F238E27FC236}">
                <a16:creationId xmlns:a16="http://schemas.microsoft.com/office/drawing/2014/main" id="{2FB37320-E9D8-429D-95BC-709599DB1811}"/>
              </a:ext>
            </a:extLst>
          </p:cNvPr>
          <p:cNvSpPr/>
          <p:nvPr/>
        </p:nvSpPr>
        <p:spPr>
          <a:xfrm>
            <a:off x="4313987" y="5175706"/>
            <a:ext cx="228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139">
            <a:extLst>
              <a:ext uri="{FF2B5EF4-FFF2-40B4-BE49-F238E27FC236}">
                <a16:creationId xmlns:a16="http://schemas.microsoft.com/office/drawing/2014/main" id="{042E8385-7D5C-0EE3-E401-994B643C0D36}"/>
              </a:ext>
            </a:extLst>
          </p:cNvPr>
          <p:cNvSpPr txBox="1">
            <a:spLocks/>
          </p:cNvSpPr>
          <p:nvPr/>
        </p:nvSpPr>
        <p:spPr>
          <a:xfrm>
            <a:off x="296264" y="6277706"/>
            <a:ext cx="10612120" cy="469360"/>
          </a:xfrm>
          <a:prstGeom prst="rect">
            <a:avLst/>
          </a:prstGeom>
        </p:spPr>
        <p:txBody>
          <a:bodyPr wrap="square" lIns="0" tIns="0" rIns="0" bIns="0" anchor="ctr">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ts val="900"/>
              </a:lnSpc>
              <a:spcBef>
                <a:spcPct val="0"/>
              </a:spcBef>
              <a:spcAft>
                <a:spcPct val="0"/>
              </a:spcAft>
              <a:buClr>
                <a:schemeClr val="tx2">
                  <a:lumMod val="75000"/>
                </a:schemeClr>
              </a:buClr>
              <a:buSzPct val="90000"/>
              <a:tabLst>
                <a:tab pos="53975" algn="l"/>
              </a:tabLst>
            </a:pPr>
            <a:r>
              <a:rPr lang="en-US" sz="1000" kern="0" dirty="0">
                <a:latin typeface="Calibri" panose="020F0502020204030204" pitchFamily="34" charset="0"/>
                <a:cs typeface="Calibri" panose="020F0502020204030204" pitchFamily="34" charset="0"/>
              </a:rPr>
              <a:t>*NP-300 and crofelemer have a similar physiological anti-secretory mechanism of action to reduce chloride ion secretion into the gut lumen and improve stool consistency. The Company has previously presented Phase 2 data on crofelemer for the treatment of devastating dehydration in cholera patients from the renowned International Centre for </a:t>
            </a:r>
            <a:r>
              <a:rPr lang="en-US" sz="1000" kern="0" dirty="0" err="1">
                <a:latin typeface="Calibri" panose="020F0502020204030204" pitchFamily="34" charset="0"/>
                <a:cs typeface="Calibri" panose="020F0502020204030204" pitchFamily="34" charset="0"/>
              </a:rPr>
              <a:t>Diarrhoeal</a:t>
            </a:r>
            <a:r>
              <a:rPr lang="en-US" sz="1000" kern="0" dirty="0">
                <a:latin typeface="Calibri" panose="020F0502020204030204" pitchFamily="34" charset="0"/>
                <a:cs typeface="Calibri" panose="020F0502020204030204" pitchFamily="34" charset="0"/>
              </a:rPr>
              <a:t> Disease Research (</a:t>
            </a:r>
            <a:r>
              <a:rPr lang="en-US" sz="1000" kern="0" dirty="0" err="1">
                <a:latin typeface="Calibri" panose="020F0502020204030204" pitchFamily="34" charset="0"/>
                <a:cs typeface="Calibri" panose="020F0502020204030204" pitchFamily="34" charset="0"/>
              </a:rPr>
              <a:t>icddr,b</a:t>
            </a:r>
            <a:r>
              <a:rPr lang="en-US" sz="1000" kern="0" dirty="0">
                <a:latin typeface="Calibri" panose="020F0502020204030204" pitchFamily="34" charset="0"/>
                <a:cs typeface="Calibri" panose="020F0502020204030204" pitchFamily="34" charset="0"/>
              </a:rPr>
              <a:t>) in Bangladesh.</a:t>
            </a:r>
          </a:p>
          <a:p>
            <a:pPr>
              <a:lnSpc>
                <a:spcPts val="900"/>
              </a:lnSpc>
              <a:spcBef>
                <a:spcPct val="0"/>
              </a:spcBef>
              <a:spcAft>
                <a:spcPct val="0"/>
              </a:spcAft>
              <a:buClr>
                <a:schemeClr val="tx2">
                  <a:lumMod val="75000"/>
                </a:schemeClr>
              </a:buClr>
              <a:buSzPct val="90000"/>
            </a:pPr>
            <a:r>
              <a:rPr lang="en-US" sz="1000" kern="0" dirty="0">
                <a:latin typeface="Calibri" panose="020F0502020204030204" pitchFamily="34" charset="0"/>
                <a:cs typeface="Calibri" panose="020F0502020204030204" pitchFamily="34" charset="0"/>
              </a:rPr>
              <a:t>*Potential opportunity for Priority Review Voucher (PRV)</a:t>
            </a:r>
          </a:p>
        </p:txBody>
      </p:sp>
      <p:pic>
        <p:nvPicPr>
          <p:cNvPr id="5" name="Picture 4">
            <a:extLst>
              <a:ext uri="{FF2B5EF4-FFF2-40B4-BE49-F238E27FC236}">
                <a16:creationId xmlns:a16="http://schemas.microsoft.com/office/drawing/2014/main" id="{2D12A9D5-2756-DEC8-9118-E76BF14F3707}"/>
              </a:ext>
            </a:extLst>
          </p:cNvPr>
          <p:cNvPicPr>
            <a:picLocks noChangeAspect="1"/>
          </p:cNvPicPr>
          <p:nvPr/>
        </p:nvPicPr>
        <p:blipFill>
          <a:blip r:embed="rId3"/>
          <a:stretch>
            <a:fillRect/>
          </a:stretch>
        </p:blipFill>
        <p:spPr>
          <a:xfrm>
            <a:off x="273271" y="825060"/>
            <a:ext cx="10646978" cy="5449637"/>
          </a:xfrm>
          <a:prstGeom prst="rect">
            <a:avLst/>
          </a:prstGeom>
        </p:spPr>
      </p:pic>
      <p:sp>
        <p:nvSpPr>
          <p:cNvPr id="3" name="TextBox 2">
            <a:extLst>
              <a:ext uri="{FF2B5EF4-FFF2-40B4-BE49-F238E27FC236}">
                <a16:creationId xmlns:a16="http://schemas.microsoft.com/office/drawing/2014/main" id="{16865DB4-67C5-41C0-29E0-D4E892A40E7F}"/>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Tree>
    <p:extLst>
      <p:ext uri="{BB962C8B-B14F-4D97-AF65-F5344CB8AC3E}">
        <p14:creationId xmlns:p14="http://schemas.microsoft.com/office/powerpoint/2010/main" val="334157502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3F0D0D2-736D-4294-B461-EAD0EE859506}"/>
              </a:ext>
            </a:extLst>
          </p:cNvPr>
          <p:cNvSpPr txBox="1"/>
          <p:nvPr/>
        </p:nvSpPr>
        <p:spPr>
          <a:xfrm>
            <a:off x="207334" y="141736"/>
            <a:ext cx="11773474"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r>
              <a:rPr lang="en-US" sz="2800" spc="-20" dirty="0">
                <a:latin typeface="Calibri" panose="020F0502020204030204" pitchFamily="34" charset="0"/>
                <a:cs typeface="Calibri" panose="020F0502020204030204" pitchFamily="34" charset="0"/>
              </a:rPr>
              <a:t>Robustness: Financially, Clinically, Commercially</a:t>
            </a:r>
          </a:p>
        </p:txBody>
      </p:sp>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5</a:t>
            </a:fld>
            <a:endParaRPr lang="en-US" sz="1400" dirty="0">
              <a:solidFill>
                <a:prstClr val="black"/>
              </a:solidFill>
              <a:latin typeface="Calibri" panose="020F0502020204030204" pitchFamily="34" charset="0"/>
              <a:cs typeface="Calibri" panose="020F0502020204030204" pitchFamily="34" charset="0"/>
            </a:endParaRPr>
          </a:p>
        </p:txBody>
      </p:sp>
      <p:pic>
        <p:nvPicPr>
          <p:cNvPr id="9" name="Picture 8" descr="A leopard walking on a rock&#10;&#10;Description automatically generated">
            <a:extLst>
              <a:ext uri="{FF2B5EF4-FFF2-40B4-BE49-F238E27FC236}">
                <a16:creationId xmlns:a16="http://schemas.microsoft.com/office/drawing/2014/main" id="{842085CE-5BA0-47AF-C768-87979AA847A7}"/>
              </a:ext>
            </a:extLst>
          </p:cNvPr>
          <p:cNvPicPr>
            <a:picLocks noChangeAspect="1"/>
          </p:cNvPicPr>
          <p:nvPr/>
        </p:nvPicPr>
        <p:blipFill>
          <a:blip r:embed="rId3" cstate="print">
            <a:extLst>
              <a:ext uri="{28A0092B-C50C-407E-A947-70E740481C1C}">
                <a14:useLocalDpi xmlns:a14="http://schemas.microsoft.com/office/drawing/2010/main" val="0"/>
              </a:ext>
            </a:extLst>
          </a:blip>
          <a:srcRect l="6465"/>
          <a:stretch/>
        </p:blipFill>
        <p:spPr>
          <a:xfrm>
            <a:off x="7916920" y="1056535"/>
            <a:ext cx="3459312" cy="4931229"/>
          </a:xfrm>
          <a:prstGeom prst="round2DiagRect">
            <a:avLst>
              <a:gd name="adj1" fmla="val 16667"/>
              <a:gd name="adj2" fmla="val 0"/>
            </a:avLst>
          </a:prstGeom>
          <a:ln w="762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614F0495-FDAE-5896-0EB8-9EA8200B0E49}"/>
              </a:ext>
            </a:extLst>
          </p:cNvPr>
          <p:cNvSpPr txBox="1"/>
          <p:nvPr/>
        </p:nvSpPr>
        <p:spPr>
          <a:xfrm>
            <a:off x="457200" y="911028"/>
            <a:ext cx="6731870" cy="5189882"/>
          </a:xfrm>
          <a:prstGeom prst="rect">
            <a:avLst/>
          </a:prstGeom>
          <a:noFill/>
        </p:spPr>
        <p:txBody>
          <a:bodyPr wrap="square" rtlCol="0">
            <a:spAutoFit/>
          </a:bodyPr>
          <a:lstStyle/>
          <a:p>
            <a:pPr marL="169863" marR="0" lvl="0" indent="-169863" algn="l" defTabSz="914400" rtl="0" eaLnBrk="1" fontAlgn="auto" latinLnBrk="0" hangingPunct="1">
              <a:lnSpc>
                <a:spcPts val="1700"/>
              </a:lnSpc>
              <a:spcAft>
                <a:spcPts val="400"/>
              </a:spcAft>
              <a:buClrTx/>
              <a:buSzTx/>
              <a:buFont typeface="Arial" panose="020B0604020202020204" pitchFamily="34" charset="0"/>
              <a:buChar char="•"/>
              <a:tabLst/>
              <a:defRPr/>
            </a:pPr>
            <a:r>
              <a:rPr lang="en-US" b="1" dirty="0">
                <a:latin typeface="Bw Quinta Pro Black"/>
                <a:cs typeface="Arial"/>
              </a:rPr>
              <a:t>Financial Robustness: N</a:t>
            </a:r>
            <a:r>
              <a:rPr lang="en-US" dirty="0">
                <a:latin typeface="Bw Quinta Pro Black"/>
                <a:cs typeface="Arial"/>
              </a:rPr>
              <a:t>et Q3 2024 revenue increased 14% versus net Q2 2024 revenue</a:t>
            </a:r>
          </a:p>
          <a:p>
            <a:pPr marL="169863" marR="0" lvl="0" indent="-169863" algn="l" defTabSz="914400" rtl="0" eaLnBrk="1" fontAlgn="auto" latinLnBrk="0" hangingPunct="1">
              <a:lnSpc>
                <a:spcPts val="1700"/>
              </a:lnSpc>
              <a:spcAft>
                <a:spcPts val="400"/>
              </a:spcAft>
              <a:buClrTx/>
              <a:buSzTx/>
              <a:buFont typeface="Arial" panose="020B0604020202020204" pitchFamily="34" charset="0"/>
              <a:buChar char="•"/>
              <a:tabLst/>
              <a:defRPr/>
            </a:pPr>
            <a:endParaRPr lang="en-US" dirty="0">
              <a:latin typeface="Bw Quinta Pro Black"/>
              <a:cs typeface="Arial"/>
            </a:endParaRPr>
          </a:p>
          <a:p>
            <a:pPr marL="169863" marR="0" lvl="0" indent="-169863" algn="l" defTabSz="914400" rtl="0" eaLnBrk="1" fontAlgn="auto" latinLnBrk="0" hangingPunct="1">
              <a:lnSpc>
                <a:spcPts val="1700"/>
              </a:lnSpc>
              <a:spcAft>
                <a:spcPts val="400"/>
              </a:spcAft>
              <a:buClrTx/>
              <a:buSzTx/>
              <a:buFont typeface="Arial" panose="020B0604020202020204" pitchFamily="34" charset="0"/>
              <a:buChar char="•"/>
              <a:tabLst/>
              <a:defRPr/>
            </a:pPr>
            <a:r>
              <a:rPr lang="en-US" b="1" dirty="0">
                <a:latin typeface="Bw Quinta Pro Black"/>
                <a:cs typeface="Arial"/>
              </a:rPr>
              <a:t>Clinical Robustness/Near-Term Catalysts: </a:t>
            </a:r>
          </a:p>
          <a:p>
            <a:pPr marL="509588" lvl="1" indent="-169863">
              <a:lnSpc>
                <a:spcPts val="1700"/>
              </a:lnSpc>
              <a:spcAft>
                <a:spcPts val="400"/>
              </a:spcAft>
              <a:buFont typeface="Arial" panose="020B0604020202020204" pitchFamily="34" charset="0"/>
              <a:buChar char="•"/>
              <a:defRPr/>
            </a:pPr>
            <a:r>
              <a:rPr lang="en-US" dirty="0">
                <a:latin typeface="Bw Quinta Pro Black"/>
                <a:cs typeface="Arial"/>
              </a:rPr>
              <a:t>Crofelemer in development for multiple possible follow-on indications:</a:t>
            </a:r>
          </a:p>
          <a:p>
            <a:pPr marL="966788" lvl="2" indent="-169863">
              <a:lnSpc>
                <a:spcPts val="1700"/>
              </a:lnSpc>
              <a:spcAft>
                <a:spcPts val="400"/>
              </a:spcAft>
              <a:buFont typeface="Arial" panose="020B0604020202020204" pitchFamily="34" charset="0"/>
              <a:buChar char="•"/>
              <a:defRPr/>
            </a:pPr>
            <a:r>
              <a:rPr lang="en-US" dirty="0">
                <a:highlight>
                  <a:srgbClr val="00FFFF"/>
                </a:highlight>
                <a:latin typeface="Bw Quinta Pro Black"/>
                <a:cs typeface="Arial"/>
              </a:rPr>
              <a:t>Five rare/orphan disease indication clinical catalysts in Q4 2024/Q1 2025: SBS-IF and MVID</a:t>
            </a:r>
          </a:p>
          <a:p>
            <a:pPr marL="966788" lvl="2" indent="-169863">
              <a:lnSpc>
                <a:spcPts val="1700"/>
              </a:lnSpc>
              <a:spcAft>
                <a:spcPts val="400"/>
              </a:spcAft>
              <a:buFont typeface="Arial" panose="020B0604020202020204" pitchFamily="34" charset="0"/>
              <a:buChar char="•"/>
              <a:defRPr/>
            </a:pPr>
            <a:r>
              <a:rPr lang="en-US" dirty="0">
                <a:highlight>
                  <a:srgbClr val="00FFFF"/>
                </a:highlight>
                <a:latin typeface="Bw Quinta Pro Black"/>
                <a:cs typeface="Arial"/>
              </a:rPr>
              <a:t>Phase 3 data with statistically significant improvement in</a:t>
            </a:r>
            <a:r>
              <a:rPr lang="en-US" dirty="0">
                <a:highlight>
                  <a:srgbClr val="00FFFF"/>
                </a:highlight>
                <a:latin typeface="Bw Quinta Pro Black"/>
              </a:rPr>
              <a:t> prespecified subgroup of adult patients with breast cancer </a:t>
            </a:r>
            <a:endParaRPr lang="en-US" dirty="0">
              <a:highlight>
                <a:srgbClr val="00FFFF"/>
              </a:highlight>
              <a:latin typeface="Bw Quinta Pro Black"/>
              <a:cs typeface="Arial"/>
            </a:endParaRPr>
          </a:p>
          <a:p>
            <a:pPr marL="509588" lvl="1" indent="-169863">
              <a:lnSpc>
                <a:spcPts val="1700"/>
              </a:lnSpc>
              <a:spcAft>
                <a:spcPts val="400"/>
              </a:spcAft>
              <a:buFont typeface="Arial" panose="020B0604020202020204" pitchFamily="34" charset="0"/>
              <a:buChar char="•"/>
              <a:defRPr/>
            </a:pPr>
            <a:r>
              <a:rPr lang="en-US" dirty="0">
                <a:latin typeface="Bw Quinta Pro Black"/>
                <a:cs typeface="Arial"/>
              </a:rPr>
              <a:t>Two investigator-initiated responder analysis trials of crofelemer show significant results in IBS-D; Data presented at October 2024 American College of Gastroenterology Annual Meeting</a:t>
            </a:r>
          </a:p>
          <a:p>
            <a:pPr marL="509588" lvl="1" indent="-169863">
              <a:lnSpc>
                <a:spcPts val="1700"/>
              </a:lnSpc>
              <a:spcAft>
                <a:spcPts val="400"/>
              </a:spcAft>
              <a:buFont typeface="Arial" panose="020B0604020202020204" pitchFamily="34" charset="0"/>
              <a:buChar char="•"/>
              <a:defRPr/>
            </a:pPr>
            <a:r>
              <a:rPr lang="en-US" dirty="0">
                <a:latin typeface="Bw Quinta Pro Black"/>
                <a:cs typeface="Arial"/>
              </a:rPr>
              <a:t>Proprietary anti-secretory antidiarrheal drug for cholera-related diarrhea (potential opportunity for FDA tropical disease priority review voucher) – IND approve</a:t>
            </a:r>
          </a:p>
          <a:p>
            <a:pPr marL="509588" lvl="1" indent="-169863">
              <a:lnSpc>
                <a:spcPts val="1700"/>
              </a:lnSpc>
              <a:spcAft>
                <a:spcPts val="400"/>
              </a:spcAft>
              <a:buFont typeface="Arial" panose="020B0604020202020204" pitchFamily="34" charset="0"/>
              <a:buChar char="•"/>
              <a:defRPr/>
            </a:pPr>
            <a:r>
              <a:rPr lang="en-US" dirty="0">
                <a:latin typeface="Bw Quinta Pro Black"/>
                <a:cs typeface="Arial"/>
              </a:rPr>
              <a:t>Jaguar JV Magdalena Biosciences opportunity to file IND for 3 psychoactive botanical drug candidates in 2025</a:t>
            </a:r>
          </a:p>
          <a:p>
            <a:pPr marL="169863" marR="0" lvl="0" indent="-169863" algn="l" defTabSz="914400" rtl="0" eaLnBrk="1" fontAlgn="auto" latinLnBrk="0" hangingPunct="1">
              <a:lnSpc>
                <a:spcPts val="1700"/>
              </a:lnSpc>
              <a:spcAft>
                <a:spcPts val="400"/>
              </a:spcAft>
              <a:buClrTx/>
              <a:buSzTx/>
              <a:buFont typeface="Arial" panose="020B0604020202020204" pitchFamily="34" charset="0"/>
              <a:buChar char="•"/>
              <a:tabLst/>
              <a:defRPr/>
            </a:pPr>
            <a:endParaRPr lang="en-US" b="1" dirty="0">
              <a:latin typeface="Bw Quinta Pro Black"/>
              <a:cs typeface="Arial"/>
            </a:endParaRPr>
          </a:p>
          <a:p>
            <a:pPr marL="169863" marR="0" lvl="0" indent="-169863" algn="l" defTabSz="914400" rtl="0" eaLnBrk="1" fontAlgn="auto" latinLnBrk="0" hangingPunct="1">
              <a:lnSpc>
                <a:spcPts val="1700"/>
              </a:lnSpc>
              <a:spcAft>
                <a:spcPts val="400"/>
              </a:spcAft>
              <a:buClrTx/>
              <a:buSzTx/>
              <a:buFont typeface="Arial" panose="020B0604020202020204" pitchFamily="34" charset="0"/>
              <a:buChar char="•"/>
              <a:tabLst/>
              <a:defRPr/>
            </a:pPr>
            <a:r>
              <a:rPr lang="en-US" b="1" dirty="0">
                <a:latin typeface="Bw Quinta Pro Black"/>
                <a:cs typeface="Arial"/>
              </a:rPr>
              <a:t>Commercial Robustness: </a:t>
            </a:r>
            <a:r>
              <a:rPr lang="en-US" dirty="0">
                <a:latin typeface="Bw Quinta Pro Black"/>
                <a:cs typeface="Arial"/>
              </a:rPr>
              <a:t>October 2024 commercial launch of the FDA-approved oral mucositis prescription product Gelclair in U.S.</a:t>
            </a:r>
          </a:p>
        </p:txBody>
      </p:sp>
    </p:spTree>
    <p:extLst>
      <p:ext uri="{BB962C8B-B14F-4D97-AF65-F5344CB8AC3E}">
        <p14:creationId xmlns:p14="http://schemas.microsoft.com/office/powerpoint/2010/main" val="254096497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EBC3C-8C54-F4A2-8EC1-39AE2C466839}"/>
            </a:ext>
          </a:extLst>
        </p:cNvPr>
        <p:cNvGrpSpPr/>
        <p:nvPr/>
      </p:nvGrpSpPr>
      <p:grpSpPr>
        <a:xfrm>
          <a:off x="0" y="0"/>
          <a:ext cx="0" cy="0"/>
          <a:chOff x="0" y="0"/>
          <a:chExt cx="0" cy="0"/>
        </a:xfrm>
      </p:grpSpPr>
      <p:sp>
        <p:nvSpPr>
          <p:cNvPr id="36" name="object 10">
            <a:extLst>
              <a:ext uri="{FF2B5EF4-FFF2-40B4-BE49-F238E27FC236}">
                <a16:creationId xmlns:a16="http://schemas.microsoft.com/office/drawing/2014/main" id="{F8540862-A365-F273-0EB7-68981F987CF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pPr marL="25400" marR="0" lvl="0" indent="0" algn="l" defTabSz="914400" rtl="0" eaLnBrk="1" fontAlgn="auto" latinLnBrk="0" hangingPunct="1">
                <a:lnSpc>
                  <a:spcPct val="100000"/>
                </a:lnSpc>
                <a:spcBef>
                  <a:spcPts val="15"/>
                </a:spcBef>
                <a:spcAft>
                  <a:spcPts val="0"/>
                </a:spcAft>
                <a:buClrTx/>
                <a:buSzTx/>
                <a:buFontTx/>
                <a:buNone/>
                <a:tabLst/>
                <a:defRPr/>
              </a:pPr>
              <a:t>6</a:t>
            </a:fld>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016FE8B3-4B69-2F1C-EF4F-510A3E7A2600}"/>
              </a:ext>
            </a:extLst>
          </p:cNvPr>
          <p:cNvSpPr txBox="1"/>
          <p:nvPr/>
        </p:nvSpPr>
        <p:spPr>
          <a:xfrm>
            <a:off x="391512" y="1023628"/>
            <a:ext cx="7189070" cy="4875694"/>
          </a:xfrm>
          <a:prstGeom prst="rect">
            <a:avLst/>
          </a:prstGeom>
          <a:noFill/>
        </p:spPr>
        <p:txBody>
          <a:bodyPr wrap="square" rtlCol="0">
            <a:spAutoFit/>
          </a:bodyPr>
          <a:lstStyle/>
          <a:p>
            <a:pPr marL="169863" indent="-169863">
              <a:lnSpc>
                <a:spcPts val="1900"/>
              </a:lnSpc>
              <a:spcAft>
                <a:spcPts val="1000"/>
              </a:spcAft>
              <a:buFont typeface="Arial" panose="020B0604020202020204" pitchFamily="34" charset="0"/>
              <a:buChar char="•"/>
              <a:defRPr/>
            </a:pPr>
            <a:r>
              <a:rPr lang="en-US" dirty="0">
                <a:latin typeface="Bw Quinta Pro Black"/>
              </a:rPr>
              <a:t>Crofelemer achieved </a:t>
            </a:r>
            <a:r>
              <a:rPr lang="en-US" b="1" dirty="0">
                <a:latin typeface="Bw Quinta Pro Black"/>
              </a:rPr>
              <a:t>statistical significance</a:t>
            </a:r>
            <a:r>
              <a:rPr lang="en-US" dirty="0">
                <a:latin typeface="Bw Quinta Pro Black"/>
              </a:rPr>
              <a:t> in </a:t>
            </a:r>
            <a:r>
              <a:rPr lang="en-US" b="1" dirty="0">
                <a:latin typeface="Bw Quinta Pro Black"/>
              </a:rPr>
              <a:t>prespecified subgroup of adult patients with breast cancer</a:t>
            </a:r>
            <a:r>
              <a:rPr lang="en-US" dirty="0">
                <a:latin typeface="Bw Quinta Pro Black"/>
              </a:rPr>
              <a:t> from OnTarget. </a:t>
            </a:r>
            <a:r>
              <a:rPr lang="en-US" b="1" dirty="0">
                <a:latin typeface="Bw Quinta Pro Black"/>
              </a:rPr>
              <a:t>Results in breast cancer patients accepted for poster presentation at December 2024 San Antonio Breast Cancer Symposium (SABCS).</a:t>
            </a:r>
          </a:p>
          <a:p>
            <a:pPr marL="627063" lvl="1" indent="-169863">
              <a:lnSpc>
                <a:spcPts val="1900"/>
              </a:lnSpc>
              <a:spcAft>
                <a:spcPts val="1000"/>
              </a:spcAft>
              <a:buFont typeface="Arial" panose="020B0604020202020204" pitchFamily="34" charset="0"/>
              <a:buChar char="•"/>
              <a:defRPr/>
            </a:pPr>
            <a:r>
              <a:rPr lang="en-US" dirty="0">
                <a:latin typeface="Bw Quinta Pro Black"/>
              </a:rPr>
              <a:t>Data presented at SABCS will serve as cornerstone of briefing package Napo plans to submit to FDA to request meeting to discuss possible pathways to make crofelemer available as efficiently as possible to breast cancer patients.</a:t>
            </a:r>
          </a:p>
          <a:p>
            <a:pPr marL="627063" lvl="1" indent="-169863">
              <a:lnSpc>
                <a:spcPts val="1900"/>
              </a:lnSpc>
              <a:spcAft>
                <a:spcPts val="1000"/>
              </a:spcAft>
              <a:buFont typeface="Arial" panose="020B0604020202020204" pitchFamily="34" charset="0"/>
              <a:buChar char="•"/>
              <a:defRPr/>
            </a:pPr>
            <a:r>
              <a:rPr lang="en-US" dirty="0">
                <a:latin typeface="Bw Quinta Pro Black"/>
                <a:cs typeface="Arial"/>
              </a:rPr>
              <a:t>Full</a:t>
            </a:r>
            <a:r>
              <a:rPr kumimoji="0" lang="en-US" u="none" strike="noStrike" kern="1200" cap="none" spc="0" normalizeH="0" baseline="0" noProof="0" dirty="0">
                <a:ln>
                  <a:noFill/>
                </a:ln>
                <a:effectLst/>
                <a:uLnTx/>
                <a:uFillTx/>
                <a:latin typeface="Bw Quinta Pro Black"/>
                <a:cs typeface="Arial"/>
              </a:rPr>
              <a:t> study report on breast cancer subgroup analysis expected to be submitted to peer-reviewed journal by study’s primary investigators.</a:t>
            </a:r>
            <a:endParaRPr lang="en-US" dirty="0">
              <a:latin typeface="Bw Quinta Pro Black"/>
            </a:endParaRPr>
          </a:p>
          <a:p>
            <a:pPr marL="169863" indent="-169863">
              <a:lnSpc>
                <a:spcPts val="1900"/>
              </a:lnSpc>
              <a:spcAft>
                <a:spcPts val="1000"/>
              </a:spcAft>
              <a:buFont typeface="Arial" panose="020B0604020202020204" pitchFamily="34" charset="0"/>
              <a:buChar char="•"/>
              <a:defRPr/>
            </a:pPr>
            <a:r>
              <a:rPr kumimoji="0" lang="en-US" u="none" strike="noStrike" kern="1200" cap="none" spc="0" normalizeH="0" baseline="0" noProof="0" dirty="0">
                <a:ln>
                  <a:noFill/>
                </a:ln>
                <a:effectLst/>
                <a:uLnTx/>
                <a:uFillTx/>
                <a:latin typeface="Bw Quinta Pro Black"/>
                <a:cs typeface="Arial"/>
              </a:rPr>
              <a:t>Breast cancer patients accounted for majority of OnTarget participants.</a:t>
            </a:r>
          </a:p>
          <a:p>
            <a:pPr marL="169863" indent="-169863">
              <a:lnSpc>
                <a:spcPts val="1900"/>
              </a:lnSpc>
              <a:spcAft>
                <a:spcPts val="1000"/>
              </a:spcAft>
              <a:buFont typeface="Arial" panose="020B0604020202020204" pitchFamily="34" charset="0"/>
              <a:buChar char="•"/>
              <a:defRPr/>
            </a:pPr>
            <a:r>
              <a:rPr kumimoji="0" lang="en-US" u="none" strike="noStrike" kern="1200" cap="none" spc="-20" normalizeH="0" baseline="0" noProof="0" dirty="0">
                <a:ln>
                  <a:noFill/>
                </a:ln>
                <a:effectLst/>
                <a:uLnTx/>
                <a:uFillTx/>
                <a:latin typeface="Bw Quinta Pro Black"/>
                <a:cs typeface="Arial"/>
              </a:rPr>
              <a:t>OnTarget breast cancer results are a </a:t>
            </a:r>
            <a:r>
              <a:rPr kumimoji="0" lang="en-US" b="1" u="none" strike="noStrike" kern="1200" cap="none" spc="-20" normalizeH="0" baseline="0" noProof="0" dirty="0">
                <a:ln>
                  <a:noFill/>
                </a:ln>
                <a:effectLst/>
                <a:uLnTx/>
                <a:uFillTx/>
                <a:latin typeface="Bw Quinta Pro Black"/>
                <a:cs typeface="Arial"/>
              </a:rPr>
              <a:t>responder analysis</a:t>
            </a:r>
            <a:r>
              <a:rPr kumimoji="0" lang="en-US" u="none" strike="noStrike" kern="1200" cap="none" spc="-20" normalizeH="0" baseline="0" noProof="0" dirty="0">
                <a:ln>
                  <a:noFill/>
                </a:ln>
                <a:effectLst/>
                <a:uLnTx/>
                <a:uFillTx/>
                <a:latin typeface="Bw Quinta Pro Black"/>
                <a:cs typeface="Arial"/>
              </a:rPr>
              <a:t>, as was the primary endpoint in phase 3 ADVENT trial that led to FDA approval of crofelemer for currently commercialized indication </a:t>
            </a:r>
            <a:r>
              <a:rPr lang="en-US" spc="-20" dirty="0">
                <a:latin typeface="Bw Quinta Pro Black"/>
                <a:cs typeface="Arial"/>
              </a:rPr>
              <a:t>of HIV-related diarrhea.</a:t>
            </a:r>
          </a:p>
          <a:p>
            <a:pPr marL="169863" indent="-169863">
              <a:lnSpc>
                <a:spcPts val="1900"/>
              </a:lnSpc>
              <a:spcAft>
                <a:spcPts val="1000"/>
              </a:spcAft>
              <a:buFont typeface="Arial" panose="020B0604020202020204" pitchFamily="34" charset="0"/>
              <a:buChar char="•"/>
              <a:defRPr/>
            </a:pPr>
            <a:r>
              <a:rPr kumimoji="0" lang="en-US" u="none" strike="noStrike" kern="1200" cap="none" spc="0" normalizeH="0" baseline="0" noProof="0" dirty="0">
                <a:ln>
                  <a:noFill/>
                </a:ln>
                <a:effectLst/>
                <a:uLnTx/>
                <a:uFillTx/>
                <a:latin typeface="Bw Quinta Pro Black"/>
                <a:cs typeface="Arial"/>
              </a:rPr>
              <a:t>Additional analyses of OnTarget ongoing, and data from additional analyses is expected to also qualify for submission to peer-reviewed forums.</a:t>
            </a:r>
          </a:p>
        </p:txBody>
      </p:sp>
      <p:sp>
        <p:nvSpPr>
          <p:cNvPr id="9" name="TextBox 8">
            <a:extLst>
              <a:ext uri="{FF2B5EF4-FFF2-40B4-BE49-F238E27FC236}">
                <a16:creationId xmlns:a16="http://schemas.microsoft.com/office/drawing/2014/main" id="{B182C323-C72B-0D28-24E5-7DB7DB16BFF7}"/>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2" name="Title 1">
            <a:extLst>
              <a:ext uri="{FF2B5EF4-FFF2-40B4-BE49-F238E27FC236}">
                <a16:creationId xmlns:a16="http://schemas.microsoft.com/office/drawing/2014/main" id="{2C2E9455-E8D5-071D-B47E-038F47AB6830}"/>
              </a:ext>
            </a:extLst>
          </p:cNvPr>
          <p:cNvSpPr txBox="1"/>
          <p:nvPr/>
        </p:nvSpPr>
        <p:spPr>
          <a:xfrm>
            <a:off x="228600" y="173635"/>
            <a:ext cx="11752208"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a:lnSpc>
                <a:spcPts val="2700"/>
              </a:lnSpc>
            </a:pPr>
            <a:r>
              <a:rPr lang="en-US" sz="2800" dirty="0">
                <a:latin typeface="Calibri" panose="020F0502020204030204" pitchFamily="34" charset="0"/>
                <a:cs typeface="Calibri" panose="020F0502020204030204" pitchFamily="34" charset="0"/>
              </a:rPr>
              <a:t>Oct 1, 2024: Jaguar Reports Statistically Significant Improvement in Breast Cancer Patients in OnTarget</a:t>
            </a:r>
          </a:p>
        </p:txBody>
      </p:sp>
      <p:pic>
        <p:nvPicPr>
          <p:cNvPr id="5" name="Picture 4" descr="A person wearing a pink scarf&#10;&#10;Description automatically generated">
            <a:extLst>
              <a:ext uri="{FF2B5EF4-FFF2-40B4-BE49-F238E27FC236}">
                <a16:creationId xmlns:a16="http://schemas.microsoft.com/office/drawing/2014/main" id="{DF68784E-8DE3-76F2-03E6-015FD52156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0925" y="1127234"/>
            <a:ext cx="3256455" cy="4884683"/>
          </a:xfrm>
          <a:prstGeom prst="round2DiagRect">
            <a:avLst>
              <a:gd name="adj1" fmla="val 16667"/>
              <a:gd name="adj2" fmla="val 0"/>
            </a:avLst>
          </a:prstGeom>
          <a:ln w="762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8757432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7F82C42-EC09-DBC3-DB83-CF91497EE2C7}"/>
              </a:ext>
            </a:extLst>
          </p:cNvPr>
          <p:cNvSpPr/>
          <p:nvPr/>
        </p:nvSpPr>
        <p:spPr>
          <a:xfrm>
            <a:off x="152400" y="6266156"/>
            <a:ext cx="11828408" cy="249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23F0D0D2-736D-4294-B461-EAD0EE859506}"/>
              </a:ext>
            </a:extLst>
          </p:cNvPr>
          <p:cNvSpPr txBox="1"/>
          <p:nvPr/>
        </p:nvSpPr>
        <p:spPr>
          <a:xfrm>
            <a:off x="228600" y="167136"/>
            <a:ext cx="11277600"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a:lnSpc>
                <a:spcPts val="2700"/>
              </a:lnSpc>
            </a:pPr>
            <a:r>
              <a:rPr lang="en-US" sz="2800" dirty="0">
                <a:latin typeface="Calibri" panose="020F0502020204030204" pitchFamily="34" charset="0"/>
                <a:cs typeface="Calibri" panose="020F0502020204030204" pitchFamily="34" charset="0"/>
              </a:rPr>
              <a:t>Increasing Market Value: Progression from Supportive Care to Impact on Outcome/Cost of Care to Treatment Modifying</a:t>
            </a:r>
          </a:p>
        </p:txBody>
      </p:sp>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7</a:t>
            </a:fld>
            <a:endParaRPr lang="en-US" sz="1400"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FB37320-E9D8-429D-95BC-709599DB1811}"/>
              </a:ext>
            </a:extLst>
          </p:cNvPr>
          <p:cNvSpPr/>
          <p:nvPr/>
        </p:nvSpPr>
        <p:spPr>
          <a:xfrm>
            <a:off x="4313987" y="5175706"/>
            <a:ext cx="228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A06BE7AA-9ABE-7618-4053-D7FE0570A68E}"/>
              </a:ext>
            </a:extLst>
          </p:cNvPr>
          <p:cNvGraphicFramePr>
            <a:graphicFrameLocks noGrp="1"/>
          </p:cNvGraphicFramePr>
          <p:nvPr>
            <p:extLst>
              <p:ext uri="{D42A27DB-BD31-4B8C-83A1-F6EECF244321}">
                <p14:modId xmlns:p14="http://schemas.microsoft.com/office/powerpoint/2010/main" val="3244013279"/>
              </p:ext>
            </p:extLst>
          </p:nvPr>
        </p:nvGraphicFramePr>
        <p:xfrm>
          <a:off x="880070" y="1391214"/>
          <a:ext cx="10430205" cy="3540624"/>
        </p:xfrm>
        <a:graphic>
          <a:graphicData uri="http://schemas.openxmlformats.org/drawingml/2006/table">
            <a:tbl>
              <a:tblPr firstRow="1" bandRow="1">
                <a:tableStyleId>{5C22544A-7EE6-4342-B048-85BDC9FD1C3A}</a:tableStyleId>
              </a:tblPr>
              <a:tblGrid>
                <a:gridCol w="3929471">
                  <a:extLst>
                    <a:ext uri="{9D8B030D-6E8A-4147-A177-3AD203B41FA5}">
                      <a16:colId xmlns:a16="http://schemas.microsoft.com/office/drawing/2014/main" val="20000"/>
                    </a:ext>
                  </a:extLst>
                </a:gridCol>
                <a:gridCol w="1083359">
                  <a:extLst>
                    <a:ext uri="{9D8B030D-6E8A-4147-A177-3AD203B41FA5}">
                      <a16:colId xmlns:a16="http://schemas.microsoft.com/office/drawing/2014/main" val="20001"/>
                    </a:ext>
                  </a:extLst>
                </a:gridCol>
                <a:gridCol w="5417375">
                  <a:extLst>
                    <a:ext uri="{9D8B030D-6E8A-4147-A177-3AD203B41FA5}">
                      <a16:colId xmlns:a16="http://schemas.microsoft.com/office/drawing/2014/main" val="20002"/>
                    </a:ext>
                  </a:extLst>
                </a:gridCol>
              </a:tblGrid>
              <a:tr h="5012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2D2D2D"/>
                          </a:solidFill>
                          <a:latin typeface="Trebuchet MS" pitchFamily="34" charset="0"/>
                        </a:rPr>
                        <a:t>Indication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7CB4F"/>
                    </a:solidFill>
                  </a:tcPr>
                </a:tc>
                <a:tc>
                  <a:txBody>
                    <a:bodyPr/>
                    <a:lstStyle/>
                    <a:p>
                      <a:pPr algn="ctr"/>
                      <a:r>
                        <a:rPr lang="en-US" sz="1200" dirty="0">
                          <a:solidFill>
                            <a:srgbClr val="2D2D2D"/>
                          </a:solidFill>
                          <a:latin typeface="Trebuchet MS" pitchFamily="34" charset="0"/>
                        </a:rPr>
                        <a:t># of Competitors </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7CB4F"/>
                    </a:solidFill>
                  </a:tcPr>
                </a:tc>
                <a:tc>
                  <a:txBody>
                    <a:bodyPr/>
                    <a:lstStyle/>
                    <a:p>
                      <a:pPr algn="ctr"/>
                      <a:r>
                        <a:rPr lang="en-US" sz="1200" dirty="0">
                          <a:solidFill>
                            <a:srgbClr val="2D2D2D"/>
                          </a:solidFill>
                          <a:latin typeface="Trebuchet MS" pitchFamily="34" charset="0"/>
                        </a:rPr>
                        <a:t>Market Size/Potential</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7CB4F"/>
                    </a:solidFill>
                  </a:tcPr>
                </a:tc>
                <a:extLst>
                  <a:ext uri="{0D108BD9-81ED-4DB2-BD59-A6C34878D82A}">
                    <a16:rowId xmlns:a16="http://schemas.microsoft.com/office/drawing/2014/main" val="10000"/>
                  </a:ext>
                </a:extLst>
              </a:tr>
              <a:tr h="425889">
                <a:tc>
                  <a:txBody>
                    <a:bodyPr/>
                    <a:lstStyle/>
                    <a:p>
                      <a:pPr algn="l"/>
                      <a:r>
                        <a:rPr lang="en-US" sz="1400" b="1" spc="0" baseline="0" dirty="0">
                          <a:latin typeface="Trebuchet MS" pitchFamily="34" charset="0"/>
                        </a:rPr>
                        <a:t>HIV-related diarrhea</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dirty="0">
                          <a:latin typeface="Trebuchet MS" pitchFamily="34" charset="0"/>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defRPr/>
                      </a:pPr>
                      <a:r>
                        <a:rPr lang="en-US" sz="1000" kern="1200" spc="0" dirty="0">
                          <a:solidFill>
                            <a:schemeClr val="dk1"/>
                          </a:solidFill>
                          <a:latin typeface="Trebuchet MS" pitchFamily="34" charset="0"/>
                          <a:ea typeface="+mn-ea"/>
                          <a:cs typeface="+mn-cs"/>
                        </a:rPr>
                        <a:t>Jaguar estimates the U.S. market revenue potential for Mytesi</a:t>
                      </a:r>
                      <a:r>
                        <a:rPr lang="en-US" sz="1000" kern="1200" spc="0" baseline="30000" dirty="0">
                          <a:solidFill>
                            <a:schemeClr val="dk1"/>
                          </a:solidFill>
                          <a:latin typeface="Trebuchet MS" pitchFamily="34" charset="0"/>
                          <a:ea typeface="+mn-ea"/>
                          <a:cs typeface="+mn-cs"/>
                        </a:rPr>
                        <a:t>®</a:t>
                      </a:r>
                      <a:r>
                        <a:rPr lang="en-US" sz="1000" kern="1200" spc="0" dirty="0">
                          <a:solidFill>
                            <a:schemeClr val="dk1"/>
                          </a:solidFill>
                          <a:latin typeface="Trebuchet MS" pitchFamily="34" charset="0"/>
                          <a:ea typeface="+mn-ea"/>
                          <a:cs typeface="+mn-cs"/>
                        </a:rPr>
                        <a:t> to be ~$50 million in gross annual sales</a:t>
                      </a:r>
                      <a:endParaRPr lang="en-US" sz="1000" kern="1200" spc="0" baseline="30000" dirty="0">
                        <a:solidFill>
                          <a:schemeClr val="dk1"/>
                        </a:solidFill>
                        <a:latin typeface="Trebuchet MS"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72797">
                <a:tc>
                  <a:txBody>
                    <a:bodyPr/>
                    <a:lstStyle/>
                    <a:p>
                      <a:pPr algn="l"/>
                      <a:r>
                        <a:rPr lang="en-US" sz="1400" b="1" spc="0" baseline="0" dirty="0">
                          <a:latin typeface="Trebuchet MS" pitchFamily="34" charset="0"/>
                        </a:rPr>
                        <a:t>Cancer therapy-related diarrhea (CTD)</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dirty="0">
                          <a:latin typeface="Trebuchet MS" pitchFamily="34" charset="0"/>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l">
                        <a:lnSpc>
                          <a:spcPct val="100000"/>
                        </a:lnSpc>
                        <a:spcBef>
                          <a:spcPts val="0"/>
                        </a:spcBef>
                        <a:spcAft>
                          <a:spcPts val="0"/>
                        </a:spcAft>
                        <a:buFont typeface="Arial" pitchFamily="34" charset="0"/>
                        <a:buNone/>
                      </a:pPr>
                      <a:r>
                        <a:rPr lang="en-US" sz="1000" kern="1200" spc="0" dirty="0">
                          <a:solidFill>
                            <a:schemeClr val="dk1"/>
                          </a:solidFill>
                          <a:latin typeface="Trebuchet MS" pitchFamily="34" charset="0"/>
                          <a:ea typeface="+mn-ea"/>
                          <a:cs typeface="+mn-cs"/>
                        </a:rPr>
                        <a:t>Projected to be 2.0 million new cancer cases in US in 2024</a:t>
                      </a:r>
                      <a:r>
                        <a:rPr lang="en-US" sz="1000" kern="1200" spc="0" baseline="30000" dirty="0">
                          <a:solidFill>
                            <a:schemeClr val="dk1"/>
                          </a:solidFill>
                          <a:latin typeface="Trebuchet MS" pitchFamily="34" charset="0"/>
                          <a:ea typeface="+mn-ea"/>
                          <a:cs typeface="+mn-cs"/>
                        </a:rPr>
                        <a:t>2</a:t>
                      </a:r>
                    </a:p>
                    <a:p>
                      <a:pPr marL="0" indent="0" algn="l">
                        <a:lnSpc>
                          <a:spcPct val="100000"/>
                        </a:lnSpc>
                        <a:spcBef>
                          <a:spcPts val="0"/>
                        </a:spcBef>
                        <a:spcAft>
                          <a:spcPts val="0"/>
                        </a:spcAft>
                        <a:buFont typeface="Arial" pitchFamily="34" charset="0"/>
                        <a:buNone/>
                      </a:pPr>
                      <a:r>
                        <a:rPr lang="en-US" sz="1000" kern="1200" spc="0" dirty="0">
                          <a:solidFill>
                            <a:schemeClr val="dk1"/>
                          </a:solidFill>
                          <a:latin typeface="Trebuchet MS" pitchFamily="34" charset="0"/>
                          <a:ea typeface="+mn-ea"/>
                          <a:cs typeface="+mn-cs"/>
                        </a:rPr>
                        <a:t>&gt;1 million cancer patients receive chemo or radiation in a US outpatient clinic annually</a:t>
                      </a:r>
                      <a:r>
                        <a:rPr lang="en-US" sz="1000" kern="1200" spc="0" baseline="30000" dirty="0">
                          <a:solidFill>
                            <a:schemeClr val="dk1"/>
                          </a:solidFill>
                          <a:latin typeface="Trebuchet MS" pitchFamily="34" charset="0"/>
                          <a:ea typeface="+mn-ea"/>
                          <a:cs typeface="+mn-cs"/>
                        </a:rPr>
                        <a:t>3</a:t>
                      </a:r>
                      <a:r>
                        <a:rPr lang="en-US" sz="1000" kern="1200" spc="0" dirty="0">
                          <a:solidFill>
                            <a:schemeClr val="dk1"/>
                          </a:solidFill>
                          <a:latin typeface="Trebuchet MS" pitchFamily="34" charset="0"/>
                          <a:ea typeface="+mn-ea"/>
                          <a:cs typeface="+mn-cs"/>
                        </a:rPr>
                        <a:t> </a:t>
                      </a:r>
                    </a:p>
                    <a:p>
                      <a:pPr marL="0" indent="0" algn="l">
                        <a:lnSpc>
                          <a:spcPct val="100000"/>
                        </a:lnSpc>
                        <a:spcBef>
                          <a:spcPts val="0"/>
                        </a:spcBef>
                        <a:spcAft>
                          <a:spcPts val="0"/>
                        </a:spcAft>
                        <a:buFont typeface="Arial" pitchFamily="34" charset="0"/>
                        <a:buNone/>
                      </a:pPr>
                      <a:r>
                        <a:rPr lang="en-US" sz="1000" kern="1200" spc="0" dirty="0">
                          <a:solidFill>
                            <a:schemeClr val="dk1"/>
                          </a:solidFill>
                          <a:latin typeface="Trebuchet MS" pitchFamily="34" charset="0"/>
                          <a:ea typeface="+mn-ea"/>
                          <a:cs typeface="+mn-cs"/>
                        </a:rPr>
                        <a:t>Comparable supportive care (CINV)</a:t>
                      </a:r>
                      <a:r>
                        <a:rPr lang="en-US" sz="1000" kern="1200" spc="0" baseline="0" dirty="0">
                          <a:solidFill>
                            <a:schemeClr val="dk1"/>
                          </a:solidFill>
                          <a:latin typeface="Trebuchet MS" pitchFamily="34" charset="0"/>
                          <a:ea typeface="+mn-ea"/>
                          <a:cs typeface="+mn-cs"/>
                        </a:rPr>
                        <a:t> global market projected to reach </a:t>
                      </a:r>
                      <a:r>
                        <a:rPr kumimoji="0" lang="en-US" sz="1000" b="1" i="0" u="none" strike="noStrike" kern="1200" cap="none" spc="0" normalizeH="0" baseline="0" noProof="0" dirty="0">
                          <a:ln>
                            <a:noFill/>
                          </a:ln>
                          <a:solidFill>
                            <a:prstClr val="black"/>
                          </a:solidFill>
                          <a:effectLst/>
                          <a:uLnTx/>
                          <a:uFillTx/>
                          <a:latin typeface="Trebuchet MS" pitchFamily="34" charset="0"/>
                          <a:ea typeface="+mn-ea"/>
                          <a:cs typeface="+mn-cs"/>
                        </a:rPr>
                        <a:t>$4.3 billion by 2031</a:t>
                      </a:r>
                      <a:r>
                        <a:rPr kumimoji="0" lang="en-US" sz="1000" b="1" i="0" u="none" strike="noStrike" kern="1200" cap="none" spc="0" normalizeH="0" baseline="30000" noProof="0" dirty="0">
                          <a:ln>
                            <a:noFill/>
                          </a:ln>
                          <a:solidFill>
                            <a:prstClr val="black"/>
                          </a:solidFill>
                          <a:effectLst/>
                          <a:uLnTx/>
                          <a:uFillTx/>
                          <a:latin typeface="Trebuchet MS" pitchFamily="34" charset="0"/>
                          <a:ea typeface="+mn-ea"/>
                          <a:cs typeface="+mn-cs"/>
                        </a:rPr>
                        <a:t>4</a:t>
                      </a:r>
                      <a:r>
                        <a:rPr lang="en-US" sz="1000" b="1" kern="1200" spc="0" baseline="0" dirty="0">
                          <a:solidFill>
                            <a:schemeClr val="dk1"/>
                          </a:solidFill>
                          <a:latin typeface="Trebuchet MS" pitchFamily="34" charset="0"/>
                          <a:ea typeface="+mn-ea"/>
                          <a:cs typeface="+mn-cs"/>
                        </a:rPr>
                        <a:t> </a:t>
                      </a:r>
                      <a:endParaRPr lang="en-US" sz="1000" b="1" kern="1200" spc="0" baseline="30000" dirty="0">
                        <a:solidFill>
                          <a:schemeClr val="dk1"/>
                        </a:solidFill>
                        <a:latin typeface="Trebuchet MS"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7131">
                <a:tc>
                  <a:txBody>
                    <a:bodyPr/>
                    <a:lstStyle/>
                    <a:p>
                      <a:pPr algn="l"/>
                      <a:r>
                        <a:rPr lang="en-US" sz="1400" b="1" spc="0" baseline="0" dirty="0">
                          <a:latin typeface="Trebuchet MS" pitchFamily="34" charset="0"/>
                        </a:rPr>
                        <a:t>Short bowel syndrome (SBS) with intestinal failure / Microvillus inclusion disease (MVID), a congenital diarrheal disorder (CDD)</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dirty="0">
                          <a:latin typeface="Trebuchet MS" pitchFamily="34" charset="0"/>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000" b="0" i="0" u="none" strike="noStrike" kern="1200" cap="none" spc="0" normalizeH="0" baseline="0" noProof="0" dirty="0">
                          <a:ln>
                            <a:noFill/>
                          </a:ln>
                          <a:solidFill>
                            <a:prstClr val="black"/>
                          </a:solidFill>
                          <a:effectLst/>
                          <a:uLnTx/>
                          <a:uFillTx/>
                          <a:latin typeface="Trebuchet MS" pitchFamily="34" charset="0"/>
                          <a:ea typeface="+mn-ea"/>
                          <a:cs typeface="+mn-cs"/>
                        </a:rPr>
                        <a:t>~10,000 to 20,000 people in US have SBS and approximately the same number in Europe. Orphan-drug designation supports potential accelerated approval. Estimated annual US revenue for Takeda’s SBS drug Gattex: ~$555 </a:t>
                      </a:r>
                      <a:r>
                        <a:rPr lang="en-US" sz="1000" kern="1200" spc="0" dirty="0">
                          <a:solidFill>
                            <a:schemeClr val="dk1"/>
                          </a:solidFill>
                          <a:latin typeface="Trebuchet MS" pitchFamily="34" charset="0"/>
                          <a:ea typeface="+mn-ea"/>
                          <a:cs typeface="+mn-cs"/>
                        </a:rPr>
                        <a:t>million</a:t>
                      </a:r>
                      <a:r>
                        <a:rPr kumimoji="0" lang="en-US" sz="1000" b="0" i="0" u="none" strike="noStrike" kern="1200" cap="none" spc="0" normalizeH="0" baseline="0" noProof="0" dirty="0">
                          <a:ln>
                            <a:noFill/>
                          </a:ln>
                          <a:solidFill>
                            <a:prstClr val="black"/>
                          </a:solidFill>
                          <a:effectLst/>
                          <a:uLnTx/>
                          <a:uFillTx/>
                          <a:latin typeface="Trebuchet MS" pitchFamily="34" charset="0"/>
                          <a:ea typeface="+mn-ea"/>
                          <a:cs typeface="+mn-cs"/>
                        </a:rPr>
                        <a:t>. Global SBS market projected to reach </a:t>
                      </a:r>
                      <a:r>
                        <a:rPr kumimoji="0" lang="en-US" sz="1000" b="1" i="0" u="none" strike="noStrike" kern="1200" cap="none" spc="0" normalizeH="0" baseline="0" noProof="0" dirty="0">
                          <a:ln>
                            <a:noFill/>
                          </a:ln>
                          <a:solidFill>
                            <a:prstClr val="black"/>
                          </a:solidFill>
                          <a:effectLst/>
                          <a:uLnTx/>
                          <a:uFillTx/>
                          <a:latin typeface="Trebuchet MS" pitchFamily="34" charset="0"/>
                          <a:ea typeface="+mn-ea"/>
                          <a:cs typeface="+mn-cs"/>
                        </a:rPr>
                        <a:t>$4.6 billion by 2027 </a:t>
                      </a:r>
                      <a:r>
                        <a:rPr kumimoji="0" lang="en-US" sz="1000" b="0" i="0" u="none" strike="noStrike" kern="1200" cap="none" spc="0" normalizeH="0" baseline="0" noProof="0" dirty="0">
                          <a:ln>
                            <a:noFill/>
                          </a:ln>
                          <a:solidFill>
                            <a:prstClr val="black"/>
                          </a:solidFill>
                          <a:effectLst/>
                          <a:uLnTx/>
                          <a:uFillTx/>
                          <a:latin typeface="Trebuchet MS" pitchFamily="34" charset="0"/>
                          <a:ea typeface="+mn-ea"/>
                          <a:cs typeface="+mn-cs"/>
                        </a:rPr>
                        <a:t>with a CAGR of 26% from 2020 to 2027</a:t>
                      </a:r>
                      <a:r>
                        <a:rPr kumimoji="0" lang="en-US" sz="1000" b="1" i="0" u="none" strike="noStrike" kern="1200" cap="none" spc="0" normalizeH="0" baseline="30000" noProof="0" dirty="0">
                          <a:ln>
                            <a:noFill/>
                          </a:ln>
                          <a:solidFill>
                            <a:prstClr val="black"/>
                          </a:solidFill>
                          <a:effectLst/>
                          <a:uLnTx/>
                          <a:uFillTx/>
                          <a:latin typeface="Trebuchet MS" pitchFamily="34" charset="0"/>
                          <a:ea typeface="+mn-ea"/>
                          <a:cs typeface="+mn-cs"/>
                        </a:rPr>
                        <a:t>5</a:t>
                      </a:r>
                      <a:r>
                        <a:rPr kumimoji="0" lang="en-US" sz="1000" b="0" i="0" u="none" strike="noStrike" kern="1200" cap="none" spc="0" normalizeH="0" baseline="0" noProof="0" dirty="0">
                          <a:ln>
                            <a:noFill/>
                          </a:ln>
                          <a:solidFill>
                            <a:prstClr val="black"/>
                          </a:solidFill>
                          <a:effectLst/>
                          <a:uLnTx/>
                          <a:uFillTx/>
                          <a:latin typeface="Trebuchet MS" pitchFamily="34" charset="0"/>
                          <a:ea typeface="+mn-ea"/>
                          <a:cs typeface="+mn-cs"/>
                        </a:rPr>
                        <a:t> (doesn’t include potential contribution from crofelemer’s novel mechanism of action)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955430775"/>
                  </a:ext>
                </a:extLst>
              </a:tr>
              <a:tr h="638593">
                <a:tc>
                  <a:txBody>
                    <a:bodyPr/>
                    <a:lstStyle/>
                    <a:p>
                      <a:pPr algn="l"/>
                      <a:r>
                        <a:rPr lang="en-US" sz="1400" b="1" spc="0" baseline="0" dirty="0">
                          <a:latin typeface="Trebuchet MS" pitchFamily="34" charset="0"/>
                        </a:rPr>
                        <a:t>IBS - diarrhea predominant (IBS-D) </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dirty="0">
                          <a:latin typeface="Trebuchet MS" pitchFamily="34" charset="0"/>
                        </a:rPr>
                        <a:t>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l">
                        <a:lnSpc>
                          <a:spcPct val="100000"/>
                        </a:lnSpc>
                        <a:buFont typeface="Arial" pitchFamily="34" charset="0"/>
                        <a:buNone/>
                      </a:pPr>
                      <a:r>
                        <a:rPr lang="en-US" sz="1000" kern="1200" spc="0" baseline="0" dirty="0">
                          <a:solidFill>
                            <a:schemeClr val="dk1"/>
                          </a:solidFill>
                          <a:latin typeface="Trebuchet MS" pitchFamily="34" charset="0"/>
                          <a:ea typeface="+mn-ea"/>
                          <a:cs typeface="+mn-cs"/>
                        </a:rPr>
                        <a:t>~15% of adult population</a:t>
                      </a:r>
                    </a:p>
                    <a:p>
                      <a:pPr marL="0" indent="0" algn="l">
                        <a:lnSpc>
                          <a:spcPct val="100000"/>
                        </a:lnSpc>
                        <a:buFont typeface="Arial" pitchFamily="34" charset="0"/>
                        <a:buNone/>
                      </a:pPr>
                      <a:r>
                        <a:rPr lang="en-US" sz="1000" kern="1200" spc="0" baseline="0" dirty="0">
                          <a:solidFill>
                            <a:schemeClr val="dk1"/>
                          </a:solidFill>
                          <a:latin typeface="Trebuchet MS" pitchFamily="34" charset="0"/>
                          <a:ea typeface="+mn-ea"/>
                          <a:cs typeface="+mn-cs"/>
                        </a:rPr>
                        <a:t>Most IBS products have estimated revenue potential &gt;$1.0 billion</a:t>
                      </a:r>
                      <a:r>
                        <a:rPr lang="en-US" sz="1000" kern="1200" spc="0" baseline="30000" dirty="0">
                          <a:solidFill>
                            <a:schemeClr val="dk1"/>
                          </a:solidFill>
                          <a:latin typeface="Trebuchet MS" pitchFamily="34" charset="0"/>
                          <a:ea typeface="+mn-ea"/>
                          <a:cs typeface="+mn-cs"/>
                        </a:rPr>
                        <a:t>6</a:t>
                      </a:r>
                      <a:endParaRPr lang="en-US" sz="1000" kern="1200" spc="0" dirty="0">
                        <a:solidFill>
                          <a:schemeClr val="dk1"/>
                        </a:solidFill>
                        <a:latin typeface="Trebuchet MS"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83972">
                <a:tc>
                  <a:txBody>
                    <a:bodyPr/>
                    <a:lstStyle/>
                    <a:p>
                      <a:r>
                        <a:rPr lang="en-US" sz="1400" b="1" spc="0" baseline="0" dirty="0">
                          <a:latin typeface="Trebuchet MS" pitchFamily="34" charset="0"/>
                        </a:rPr>
                        <a:t>Symptomatic relief and treatment of diarrhea from cholera and other pathogens</a:t>
                      </a:r>
                      <a:endParaRPr lang="en-US" spc="0" baseline="0" dirty="0"/>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dirty="0">
                          <a:latin typeface="Trebuchet MS" pitchFamily="34" charset="0"/>
                        </a:rPr>
                        <a:t>0</a:t>
                      </a:r>
                      <a:endParaRPr 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000" b="0" kern="1200" spc="0" dirty="0">
                          <a:solidFill>
                            <a:schemeClr val="dk1"/>
                          </a:solidFill>
                          <a:latin typeface="Trebuchet MS" pitchFamily="34" charset="0"/>
                          <a:ea typeface="+mn-ea"/>
                          <a:cs typeface="+mn-cs"/>
                        </a:rPr>
                        <a:t>*Potential opportunity for Priority Review Voucher (PRV)</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000" b="0" kern="1200" spc="0" dirty="0">
                          <a:solidFill>
                            <a:schemeClr val="dk1"/>
                          </a:solidFill>
                          <a:latin typeface="Trebuchet MS" pitchFamily="34" charset="0"/>
                          <a:ea typeface="+mn-ea"/>
                          <a:cs typeface="+mn-cs"/>
                        </a:rPr>
                        <a:t>PRVs are transferable, and in past transactions by other companies have sold for values ranging from $67 million to $350 million</a:t>
                      </a:r>
                      <a:r>
                        <a:rPr lang="en-US" sz="1000" b="0" kern="1200" spc="0" baseline="30000" dirty="0">
                          <a:solidFill>
                            <a:schemeClr val="dk1"/>
                          </a:solidFill>
                          <a:latin typeface="Trebuchet MS" pitchFamily="34" charset="0"/>
                          <a:ea typeface="+mn-ea"/>
                          <a:cs typeface="+mn-cs"/>
                        </a:rPr>
                        <a:t>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15290116"/>
                  </a:ext>
                </a:extLst>
              </a:tr>
            </a:tbl>
          </a:graphicData>
        </a:graphic>
      </p:graphicFrame>
      <p:sp>
        <p:nvSpPr>
          <p:cNvPr id="6" name="TextBox 5">
            <a:extLst>
              <a:ext uri="{FF2B5EF4-FFF2-40B4-BE49-F238E27FC236}">
                <a16:creationId xmlns:a16="http://schemas.microsoft.com/office/drawing/2014/main" id="{0CA306ED-5081-9C69-6714-837C720FCB55}"/>
              </a:ext>
            </a:extLst>
          </p:cNvPr>
          <p:cNvSpPr txBox="1"/>
          <p:nvPr/>
        </p:nvSpPr>
        <p:spPr>
          <a:xfrm>
            <a:off x="786314" y="4951336"/>
            <a:ext cx="10515670" cy="725391"/>
          </a:xfrm>
          <a:prstGeom prst="rect">
            <a:avLst/>
          </a:prstGeom>
          <a:noFill/>
        </p:spPr>
        <p:txBody>
          <a:bodyPr wrap="square" rtlCol="0">
            <a:spAutoFit/>
          </a:bodyPr>
          <a:lstStyle/>
          <a:p>
            <a:pPr>
              <a:lnSpc>
                <a:spcPts val="700"/>
              </a:lnSpc>
            </a:pPr>
            <a:r>
              <a:rPr lang="en-US" sz="800" spc="-20" baseline="30000" dirty="0">
                <a:ea typeface="Tahoma" panose="020B0604030504040204" pitchFamily="34" charset="0"/>
                <a:cs typeface="Times New Roman" panose="02020603050405020304" pitchFamily="18" charset="0"/>
              </a:rPr>
              <a:t>1 </a:t>
            </a:r>
            <a:r>
              <a:rPr lang="en-US" sz="800" spc="-20" dirty="0">
                <a:ea typeface="Tahoma" panose="020B0604030504040204" pitchFamily="34" charset="0"/>
                <a:cs typeface="Times New Roman" panose="02020603050405020304" pitchFamily="18" charset="0"/>
              </a:rPr>
              <a:t>Research and Markets 2017 report: "Global Gastrointestinal agents Market Size, Market Share, Application Analysis, Regional Outlook, Growth Trends, Key Players, Competitive Strategies and Forecasts, 2017 to 2025“</a:t>
            </a:r>
          </a:p>
          <a:p>
            <a:pPr>
              <a:lnSpc>
                <a:spcPts val="700"/>
              </a:lnSpc>
            </a:pPr>
            <a:r>
              <a:rPr lang="en-US" sz="800" spc="-20" baseline="30000" dirty="0">
                <a:ea typeface="Tahoma" panose="020B0604030504040204" pitchFamily="34" charset="0"/>
                <a:cs typeface="Times New Roman" panose="02020603050405020304" pitchFamily="18" charset="0"/>
              </a:rPr>
              <a:t>2 </a:t>
            </a:r>
            <a:r>
              <a:rPr lang="en-US" sz="800" spc="-20" dirty="0">
                <a:ea typeface="Tahoma" panose="020B0604030504040204" pitchFamily="34" charset="0"/>
                <a:cs typeface="Times New Roman" panose="02020603050405020304" pitchFamily="18" charset="0"/>
              </a:rPr>
              <a:t>American Cancer Society. Cancer Facts &amp; Figures 2024. Atlanta: American Cancer Society; 2024</a:t>
            </a:r>
          </a:p>
          <a:p>
            <a:pPr>
              <a:lnSpc>
                <a:spcPts val="700"/>
              </a:lnSpc>
            </a:pPr>
            <a:r>
              <a:rPr lang="en-US" sz="800" baseline="30000" dirty="0">
                <a:ea typeface="Tahoma" panose="020B0604030504040204" pitchFamily="34" charset="0"/>
                <a:cs typeface="Times New Roman" panose="02020603050405020304" pitchFamily="18" charset="0"/>
              </a:rPr>
              <a:t>3 </a:t>
            </a:r>
            <a:r>
              <a:rPr lang="en-US" sz="800" spc="-20" dirty="0">
                <a:ea typeface="Tahoma" panose="020B0604030504040204" pitchFamily="34" charset="0"/>
                <a:cs typeface="Times New Roman" panose="02020603050405020304" pitchFamily="18" charset="0"/>
              </a:rPr>
              <a:t>https://www.cdc.gov/cancer/preventinfections/providers.htm#print</a:t>
            </a:r>
          </a:p>
          <a:p>
            <a:pPr>
              <a:lnSpc>
                <a:spcPts val="700"/>
              </a:lnSpc>
            </a:pPr>
            <a:r>
              <a:rPr lang="en-US" sz="800" baseline="30000" dirty="0">
                <a:ea typeface="Tahoma" panose="020B0604030504040204" pitchFamily="34" charset="0"/>
                <a:cs typeface="Times New Roman" panose="02020603050405020304" pitchFamily="18" charset="0"/>
              </a:rPr>
              <a:t>4 </a:t>
            </a:r>
            <a:r>
              <a:rPr lang="en-US" sz="800" spc="-20" dirty="0">
                <a:ea typeface="Tahoma" panose="020B0604030504040204" pitchFamily="34" charset="0"/>
                <a:cs typeface="Times New Roman" panose="02020603050405020304" pitchFamily="18" charset="0"/>
              </a:rPr>
              <a:t>https://www.ihealthcareanalyst.com/global-chemotherapy-induced-nausea-vomiting-drugs-market/</a:t>
            </a:r>
          </a:p>
          <a:p>
            <a:pPr>
              <a:lnSpc>
                <a:spcPts val="700"/>
              </a:lnSpc>
            </a:pPr>
            <a:r>
              <a:rPr lang="en-US" sz="800" spc="-30" baseline="30000" dirty="0">
                <a:cs typeface="Times New Roman" panose="02020603050405020304" pitchFamily="18" charset="0"/>
              </a:rPr>
              <a:t>5 </a:t>
            </a:r>
            <a:r>
              <a:rPr lang="en-US" sz="800" spc="-30" dirty="0">
                <a:cs typeface="Times New Roman" panose="02020603050405020304" pitchFamily="18" charset="0"/>
              </a:rPr>
              <a:t>https://www.mynewsdesk.com/us/medical-technology-news/pressreleases/short-bowel-syndrome-market-global-industry-analysis-size-share-trends-revenue-forecast-2020-to-2027-3069433</a:t>
            </a:r>
          </a:p>
          <a:p>
            <a:pPr>
              <a:lnSpc>
                <a:spcPts val="700"/>
              </a:lnSpc>
            </a:pPr>
            <a:r>
              <a:rPr lang="en-US" sz="800" baseline="30000" dirty="0">
                <a:ea typeface="Tahoma" panose="020B0604030504040204" pitchFamily="34" charset="0"/>
                <a:cs typeface="Times New Roman" panose="02020603050405020304" pitchFamily="18" charset="0"/>
              </a:rPr>
              <a:t>6 </a:t>
            </a:r>
            <a:r>
              <a:rPr lang="en-US" sz="800" dirty="0">
                <a:ea typeface="Tahoma" panose="020B0604030504040204" pitchFamily="34" charset="0"/>
                <a:cs typeface="Times New Roman" panose="02020603050405020304" pitchFamily="18" charset="0"/>
              </a:rPr>
              <a:t>http://247wallst.com/healthcare-business/2015/04/27/key-analyst-sees-nearly-30-upside-in-ironwood &amp; https://www.benzinga.com/analyst-ratings/analyst-color/17/03/9224181/analyst-synergy-pharma-could-achieve-sustainable-profita</a:t>
            </a:r>
          </a:p>
          <a:p>
            <a:pPr>
              <a:lnSpc>
                <a:spcPts val="700"/>
              </a:lnSpc>
            </a:pPr>
            <a:r>
              <a:rPr lang="en-US" sz="800" baseline="30000" dirty="0">
                <a:ea typeface="Tahoma" panose="020B0604030504040204" pitchFamily="34" charset="0"/>
                <a:cs typeface="Times New Roman" panose="02020603050405020304" pitchFamily="18" charset="0"/>
              </a:rPr>
              <a:t>7 </a:t>
            </a:r>
            <a:r>
              <a:rPr lang="en-US" sz="800" dirty="0">
                <a:ea typeface="Tahoma" panose="020B0604030504040204" pitchFamily="34" charset="0"/>
                <a:cs typeface="Times New Roman" panose="02020603050405020304" pitchFamily="18" charset="0"/>
              </a:rPr>
              <a:t>https://www.raps.org/regulatory-focus/news-articles/2017/12/regulatory-explainer-everything-you-need-to-know-about-fdas-priority-review-vouchers</a:t>
            </a:r>
          </a:p>
        </p:txBody>
      </p:sp>
    </p:spTree>
    <p:extLst>
      <p:ext uri="{BB962C8B-B14F-4D97-AF65-F5344CB8AC3E}">
        <p14:creationId xmlns:p14="http://schemas.microsoft.com/office/powerpoint/2010/main" val="184242803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3F0D0D2-736D-4294-B461-EAD0EE859506}"/>
              </a:ext>
            </a:extLst>
          </p:cNvPr>
          <p:cNvSpPr txBox="1"/>
          <p:nvPr/>
        </p:nvSpPr>
        <p:spPr>
          <a:xfrm>
            <a:off x="228600" y="141736"/>
            <a:ext cx="8686800" cy="620263"/>
          </a:xfrm>
          <a:prstGeom prst="rect">
            <a:avLst/>
          </a:prstGeom>
        </p:spPr>
        <p:txBody>
          <a:bodyPr vert="horz" lIns="101882" tIns="50941" rIns="101882" bIns="50941" rtlCol="0" anchor="b">
            <a:no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r>
              <a:rPr lang="en-US" sz="2800" dirty="0">
                <a:latin typeface="Calibri" panose="020F0502020204030204" pitchFamily="34" charset="0"/>
                <a:cs typeface="Calibri" panose="020F0502020204030204" pitchFamily="34" charset="0"/>
              </a:rPr>
              <a:t>How Crofelemer Works</a:t>
            </a:r>
          </a:p>
        </p:txBody>
      </p:sp>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8</a:t>
            </a:fld>
            <a:endParaRPr lang="en-US" sz="1400"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FB37320-E9D8-429D-95BC-709599DB1811}"/>
              </a:ext>
            </a:extLst>
          </p:cNvPr>
          <p:cNvSpPr/>
          <p:nvPr/>
        </p:nvSpPr>
        <p:spPr>
          <a:xfrm>
            <a:off x="4313987" y="5175706"/>
            <a:ext cx="228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7">
            <a:extLst>
              <a:ext uri="{FF2B5EF4-FFF2-40B4-BE49-F238E27FC236}">
                <a16:creationId xmlns:a16="http://schemas.microsoft.com/office/drawing/2014/main" id="{112089D1-F7A0-9F33-959A-1AD62C9FCBA5}"/>
              </a:ext>
            </a:extLst>
          </p:cNvPr>
          <p:cNvSpPr/>
          <p:nvPr/>
        </p:nvSpPr>
        <p:spPr>
          <a:xfrm>
            <a:off x="1065276" y="1244496"/>
            <a:ext cx="5149850" cy="3249295"/>
          </a:xfrm>
          <a:custGeom>
            <a:avLst/>
            <a:gdLst/>
            <a:ahLst/>
            <a:cxnLst/>
            <a:rect l="l" t="t" r="r" b="b"/>
            <a:pathLst>
              <a:path w="5149850" h="3249295">
                <a:moveTo>
                  <a:pt x="0" y="0"/>
                </a:moveTo>
                <a:lnTo>
                  <a:pt x="5149596" y="0"/>
                </a:lnTo>
                <a:lnTo>
                  <a:pt x="5149596" y="3249168"/>
                </a:lnTo>
                <a:lnTo>
                  <a:pt x="0" y="3249168"/>
                </a:lnTo>
                <a:lnTo>
                  <a:pt x="0" y="0"/>
                </a:lnTo>
                <a:close/>
              </a:path>
            </a:pathLst>
          </a:custGeom>
          <a:ln w="6096">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object 6">
            <a:extLst>
              <a:ext uri="{FF2B5EF4-FFF2-40B4-BE49-F238E27FC236}">
                <a16:creationId xmlns:a16="http://schemas.microsoft.com/office/drawing/2014/main" id="{64022E63-D490-2C7E-0193-AD61EA3001D0}"/>
              </a:ext>
            </a:extLst>
          </p:cNvPr>
          <p:cNvSpPr txBox="1"/>
          <p:nvPr/>
        </p:nvSpPr>
        <p:spPr>
          <a:xfrm>
            <a:off x="1171690" y="896683"/>
            <a:ext cx="9496310" cy="323807"/>
          </a:xfrm>
          <a:prstGeom prst="rect">
            <a:avLst/>
          </a:prstGeom>
        </p:spPr>
        <p:txBody>
          <a:bodyPr vert="horz" wrap="square" lIns="0" tIns="12700" rIns="0" bIns="0" rtlCol="0">
            <a:spAutoFit/>
          </a:bodyPr>
          <a:lstStyle/>
          <a:p>
            <a:pPr marL="285750" marR="87630" indent="-285750">
              <a:lnSpc>
                <a:spcPts val="2600"/>
              </a:lnSpc>
              <a:buFont typeface="Wingdings" panose="05000000000000000000" pitchFamily="2" charset="2"/>
              <a:buChar char="Ø"/>
              <a:defRPr/>
            </a:pPr>
            <a:r>
              <a:rPr lang="en-US" b="1" spc="-5" dirty="0">
                <a:solidFill>
                  <a:prstClr val="black"/>
                </a:solidFill>
                <a:latin typeface="Calibri" panose="020F0502020204030204" pitchFamily="34" charset="0"/>
                <a:cs typeface="Calibri" panose="020F0502020204030204" pitchFamily="34" charset="0"/>
              </a:rPr>
              <a:t>Crofelemer is a non-opioid that works differently from other treatments for GI dysfunction</a:t>
            </a:r>
          </a:p>
        </p:txBody>
      </p:sp>
      <p:sp>
        <p:nvSpPr>
          <p:cNvPr id="9" name="object 6">
            <a:extLst>
              <a:ext uri="{FF2B5EF4-FFF2-40B4-BE49-F238E27FC236}">
                <a16:creationId xmlns:a16="http://schemas.microsoft.com/office/drawing/2014/main" id="{F280D06C-8707-25D3-4598-BECB3FEED57B}"/>
              </a:ext>
            </a:extLst>
          </p:cNvPr>
          <p:cNvSpPr txBox="1"/>
          <p:nvPr/>
        </p:nvSpPr>
        <p:spPr>
          <a:xfrm>
            <a:off x="3200400" y="1398234"/>
            <a:ext cx="5410200" cy="925831"/>
          </a:xfrm>
          <a:prstGeom prst="rect">
            <a:avLst/>
          </a:prstGeom>
        </p:spPr>
        <p:txBody>
          <a:bodyPr vert="horz" wrap="square" lIns="0" tIns="12700" rIns="0" bIns="0" rtlCol="0">
            <a:spAutoFit/>
          </a:bodyPr>
          <a:lstStyle/>
          <a:p>
            <a:pPr marR="87630" algn="ctr">
              <a:lnSpc>
                <a:spcPts val="1800"/>
              </a:lnSpc>
              <a:defRPr/>
            </a:pPr>
            <a:r>
              <a:rPr lang="en-US" sz="1700" b="1" spc="-5" dirty="0">
                <a:solidFill>
                  <a:srgbClr val="C00000"/>
                </a:solidFill>
                <a:latin typeface="Calibri" panose="020F0502020204030204" pitchFamily="34" charset="0"/>
                <a:cs typeface="Calibri" panose="020F0502020204030204" pitchFamily="34" charset="0"/>
              </a:rPr>
              <a:t>With crofelemer, it’s about waterflow</a:t>
            </a:r>
          </a:p>
          <a:p>
            <a:pPr marR="87630" algn="ctr">
              <a:lnSpc>
                <a:spcPts val="1800"/>
              </a:lnSpc>
              <a:defRPr/>
            </a:pPr>
            <a:r>
              <a:rPr lang="en-US" sz="1400" spc="-5" dirty="0">
                <a:solidFill>
                  <a:prstClr val="black"/>
                </a:solidFill>
                <a:latin typeface="Calibri" panose="020F0502020204030204" pitchFamily="34" charset="0"/>
                <a:cs typeface="Calibri" panose="020F0502020204030204" pitchFamily="34" charset="0"/>
              </a:rPr>
              <a:t>Crofelemer normalizes waterflow in the GI tract</a:t>
            </a:r>
          </a:p>
          <a:p>
            <a:pPr marR="87630" algn="ctr">
              <a:lnSpc>
                <a:spcPts val="1800"/>
              </a:lnSpc>
              <a:defRPr/>
            </a:pPr>
            <a:r>
              <a:rPr lang="en-US" sz="1400" spc="-5" dirty="0">
                <a:solidFill>
                  <a:prstClr val="black"/>
                </a:solidFill>
                <a:latin typeface="Calibri" panose="020F0502020204030204" pitchFamily="34" charset="0"/>
                <a:cs typeface="Calibri" panose="020F0502020204030204" pitchFamily="34" charset="0"/>
              </a:rPr>
              <a:t>Less water flowing into your GI tract = less watery diarrhea = greater nutrient absorption opportunity</a:t>
            </a:r>
            <a:endParaRPr lang="en-US" sz="1400" spc="-5" dirty="0">
              <a:solidFill>
                <a:srgbClr val="258A36"/>
              </a:solidFill>
              <a:latin typeface="Calibri" panose="020F0502020204030204" pitchFamily="34" charset="0"/>
              <a:cs typeface="Calibri" panose="020F0502020204030204" pitchFamily="34" charset="0"/>
            </a:endParaRPr>
          </a:p>
        </p:txBody>
      </p:sp>
      <p:sp>
        <p:nvSpPr>
          <p:cNvPr id="13" name="object 6">
            <a:extLst>
              <a:ext uri="{FF2B5EF4-FFF2-40B4-BE49-F238E27FC236}">
                <a16:creationId xmlns:a16="http://schemas.microsoft.com/office/drawing/2014/main" id="{19545CB3-6485-639D-89CB-E43349F57485}"/>
              </a:ext>
            </a:extLst>
          </p:cNvPr>
          <p:cNvSpPr txBox="1"/>
          <p:nvPr/>
        </p:nvSpPr>
        <p:spPr>
          <a:xfrm>
            <a:off x="3435056" y="2966952"/>
            <a:ext cx="4953000" cy="274434"/>
          </a:xfrm>
          <a:prstGeom prst="rect">
            <a:avLst/>
          </a:prstGeom>
        </p:spPr>
        <p:txBody>
          <a:bodyPr vert="horz" wrap="square" lIns="0" tIns="12700" rIns="0" bIns="0" rtlCol="0">
            <a:spAutoFit/>
          </a:bodyPr>
          <a:lstStyle/>
          <a:p>
            <a:pPr marR="87630" algn="ctr">
              <a:defRPr/>
            </a:pPr>
            <a:r>
              <a:rPr lang="en-US" sz="1700" b="1" spc="-5" dirty="0">
                <a:solidFill>
                  <a:srgbClr val="C00000"/>
                </a:solidFill>
                <a:latin typeface="Calibri" panose="020F0502020204030204" pitchFamily="34" charset="0"/>
                <a:cs typeface="Calibri" panose="020F0502020204030204" pitchFamily="34" charset="0"/>
              </a:rPr>
              <a:t>Crofelemer acts locally in the GI tract</a:t>
            </a:r>
          </a:p>
        </p:txBody>
      </p:sp>
      <p:sp>
        <p:nvSpPr>
          <p:cNvPr id="14" name="object 6">
            <a:extLst>
              <a:ext uri="{FF2B5EF4-FFF2-40B4-BE49-F238E27FC236}">
                <a16:creationId xmlns:a16="http://schemas.microsoft.com/office/drawing/2014/main" id="{9683CF8C-11F1-9D35-9725-AAB68CDC96A6}"/>
              </a:ext>
            </a:extLst>
          </p:cNvPr>
          <p:cNvSpPr txBox="1"/>
          <p:nvPr/>
        </p:nvSpPr>
        <p:spPr>
          <a:xfrm>
            <a:off x="3465948" y="4276456"/>
            <a:ext cx="4953000" cy="797654"/>
          </a:xfrm>
          <a:prstGeom prst="rect">
            <a:avLst/>
          </a:prstGeom>
        </p:spPr>
        <p:txBody>
          <a:bodyPr vert="horz" wrap="square" lIns="0" tIns="12700" rIns="0" bIns="0" rtlCol="0">
            <a:spAutoFit/>
          </a:bodyPr>
          <a:lstStyle/>
          <a:p>
            <a:pPr marR="87630" algn="ctr">
              <a:defRPr/>
            </a:pPr>
            <a:r>
              <a:rPr lang="en-US" sz="1700" b="1" spc="-5" dirty="0">
                <a:solidFill>
                  <a:srgbClr val="C00000"/>
                </a:solidFill>
                <a:latin typeface="Calibri" panose="020F0502020204030204" pitchFamily="34" charset="0"/>
                <a:cs typeface="Calibri" panose="020F0502020204030204" pitchFamily="34" charset="0"/>
              </a:rPr>
              <a:t>Opioid medicines (i.e., Imodium, loperamide) work by slowing down your GI tract, i.e., opioid constipation risk</a:t>
            </a:r>
          </a:p>
        </p:txBody>
      </p:sp>
      <p:pic>
        <p:nvPicPr>
          <p:cNvPr id="15" name="Picture 14">
            <a:extLst>
              <a:ext uri="{FF2B5EF4-FFF2-40B4-BE49-F238E27FC236}">
                <a16:creationId xmlns:a16="http://schemas.microsoft.com/office/drawing/2014/main" id="{A3961ABD-8436-3654-5DD0-E18A58F65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875" y="2676254"/>
            <a:ext cx="880480" cy="880480"/>
          </a:xfrm>
          <a:prstGeom prst="rect">
            <a:avLst/>
          </a:prstGeom>
        </p:spPr>
      </p:pic>
      <p:pic>
        <p:nvPicPr>
          <p:cNvPr id="16" name="Picture 15">
            <a:extLst>
              <a:ext uri="{FF2B5EF4-FFF2-40B4-BE49-F238E27FC236}">
                <a16:creationId xmlns:a16="http://schemas.microsoft.com/office/drawing/2014/main" id="{A8C95787-E05B-6E13-B605-5BB808E8F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455" y="3924202"/>
            <a:ext cx="714791" cy="1032475"/>
          </a:xfrm>
          <a:prstGeom prst="rect">
            <a:avLst/>
          </a:prstGeom>
        </p:spPr>
      </p:pic>
      <p:cxnSp>
        <p:nvCxnSpPr>
          <p:cNvPr id="17" name="Straight Connector 16">
            <a:extLst>
              <a:ext uri="{FF2B5EF4-FFF2-40B4-BE49-F238E27FC236}">
                <a16:creationId xmlns:a16="http://schemas.microsoft.com/office/drawing/2014/main" id="{6B38179B-46CC-C4F5-BA6B-46030D9A552F}"/>
              </a:ext>
            </a:extLst>
          </p:cNvPr>
          <p:cNvCxnSpPr/>
          <p:nvPr/>
        </p:nvCxnSpPr>
        <p:spPr>
          <a:xfrm>
            <a:off x="1414526" y="2464066"/>
            <a:ext cx="8001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E7C329-05D3-1A0B-56AE-687F3CD10CA2}"/>
              </a:ext>
            </a:extLst>
          </p:cNvPr>
          <p:cNvCxnSpPr/>
          <p:nvPr/>
        </p:nvCxnSpPr>
        <p:spPr>
          <a:xfrm>
            <a:off x="1422547" y="3750629"/>
            <a:ext cx="8001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BE9CC9F-626E-CB8A-FE56-7E1539A1B60A}"/>
              </a:ext>
            </a:extLst>
          </p:cNvPr>
          <p:cNvCxnSpPr/>
          <p:nvPr/>
        </p:nvCxnSpPr>
        <p:spPr>
          <a:xfrm>
            <a:off x="1422547" y="5130250"/>
            <a:ext cx="8001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object 6">
            <a:extLst>
              <a:ext uri="{FF2B5EF4-FFF2-40B4-BE49-F238E27FC236}">
                <a16:creationId xmlns:a16="http://schemas.microsoft.com/office/drawing/2014/main" id="{5993323B-F0A3-D181-EC93-9A4A4E19E748}"/>
              </a:ext>
            </a:extLst>
          </p:cNvPr>
          <p:cNvSpPr txBox="1"/>
          <p:nvPr/>
        </p:nvSpPr>
        <p:spPr>
          <a:xfrm>
            <a:off x="3466226" y="5513271"/>
            <a:ext cx="4953000" cy="536044"/>
          </a:xfrm>
          <a:prstGeom prst="rect">
            <a:avLst/>
          </a:prstGeom>
        </p:spPr>
        <p:txBody>
          <a:bodyPr vert="horz" wrap="square" lIns="0" tIns="12700" rIns="0" bIns="0" rtlCol="0">
            <a:spAutoFit/>
          </a:bodyPr>
          <a:lstStyle/>
          <a:p>
            <a:pPr marR="87630" algn="ctr">
              <a:defRPr/>
            </a:pPr>
            <a:r>
              <a:rPr lang="en-US" sz="1700" b="1" spc="-5" dirty="0">
                <a:solidFill>
                  <a:srgbClr val="C00000"/>
                </a:solidFill>
                <a:latin typeface="Calibri" panose="020F0502020204030204" pitchFamily="34" charset="0"/>
                <a:cs typeface="Calibri" panose="020F0502020204030204" pitchFamily="34" charset="0"/>
              </a:rPr>
              <a:t>Crofelemer is a non-opioid, non-antibiotic, non-addictive drug approved in the US for a chronic use</a:t>
            </a:r>
          </a:p>
        </p:txBody>
      </p:sp>
      <p:pic>
        <p:nvPicPr>
          <p:cNvPr id="21" name="Picture 20">
            <a:extLst>
              <a:ext uri="{FF2B5EF4-FFF2-40B4-BE49-F238E27FC236}">
                <a16:creationId xmlns:a16="http://schemas.microsoft.com/office/drawing/2014/main" id="{88745EDB-CFD7-BAB0-700E-2A24B93272E8}"/>
              </a:ext>
            </a:extLst>
          </p:cNvPr>
          <p:cNvPicPr>
            <a:picLocks noChangeAspect="1"/>
          </p:cNvPicPr>
          <p:nvPr/>
        </p:nvPicPr>
        <p:blipFill rotWithShape="1">
          <a:blip r:embed="rId5"/>
          <a:srcRect b="2695"/>
          <a:stretch/>
        </p:blipFill>
        <p:spPr>
          <a:xfrm>
            <a:off x="1678653" y="5271147"/>
            <a:ext cx="866272" cy="1089177"/>
          </a:xfrm>
          <a:prstGeom prst="rect">
            <a:avLst/>
          </a:prstGeom>
        </p:spPr>
      </p:pic>
      <p:pic>
        <p:nvPicPr>
          <p:cNvPr id="48" name="Picture 47">
            <a:extLst>
              <a:ext uri="{FF2B5EF4-FFF2-40B4-BE49-F238E27FC236}">
                <a16:creationId xmlns:a16="http://schemas.microsoft.com/office/drawing/2014/main" id="{5BE07C13-02E6-3B75-42DE-9EF3271CC701}"/>
              </a:ext>
            </a:extLst>
          </p:cNvPr>
          <p:cNvPicPr>
            <a:picLocks noChangeAspect="1"/>
          </p:cNvPicPr>
          <p:nvPr/>
        </p:nvPicPr>
        <p:blipFill>
          <a:blip r:embed="rId6"/>
          <a:stretch>
            <a:fillRect/>
          </a:stretch>
        </p:blipFill>
        <p:spPr>
          <a:xfrm>
            <a:off x="1438910" y="1256256"/>
            <a:ext cx="1371981" cy="1159486"/>
          </a:xfrm>
          <a:prstGeom prst="rect">
            <a:avLst/>
          </a:prstGeom>
        </p:spPr>
      </p:pic>
      <p:sp>
        <p:nvSpPr>
          <p:cNvPr id="49" name="object 6">
            <a:extLst>
              <a:ext uri="{FF2B5EF4-FFF2-40B4-BE49-F238E27FC236}">
                <a16:creationId xmlns:a16="http://schemas.microsoft.com/office/drawing/2014/main" id="{C54815A5-DAEE-41ED-1EAF-D70BF2DFF725}"/>
              </a:ext>
            </a:extLst>
          </p:cNvPr>
          <p:cNvSpPr txBox="1"/>
          <p:nvPr/>
        </p:nvSpPr>
        <p:spPr>
          <a:xfrm>
            <a:off x="1286256" y="1992036"/>
            <a:ext cx="874296" cy="182101"/>
          </a:xfrm>
          <a:prstGeom prst="rect">
            <a:avLst/>
          </a:prstGeom>
        </p:spPr>
        <p:txBody>
          <a:bodyPr vert="horz" wrap="square" lIns="0" tIns="12700" rIns="0" bIns="0" rtlCol="0">
            <a:spAutoFit/>
          </a:bodyPr>
          <a:lstStyle/>
          <a:p>
            <a:pPr marR="87630" algn="ctr">
              <a:defRPr/>
            </a:pPr>
            <a:r>
              <a:rPr lang="en-US" sz="1100" b="1" spc="-5" dirty="0">
                <a:solidFill>
                  <a:srgbClr val="B8252C"/>
                </a:solidFill>
                <a:latin typeface="Calibri" panose="020F0502020204030204" pitchFamily="34" charset="0"/>
                <a:cs typeface="Calibri" panose="020F0502020204030204" pitchFamily="34" charset="0"/>
              </a:rPr>
              <a:t>Secretion</a:t>
            </a:r>
          </a:p>
        </p:txBody>
      </p:sp>
      <p:sp>
        <p:nvSpPr>
          <p:cNvPr id="50" name="object 6">
            <a:extLst>
              <a:ext uri="{FF2B5EF4-FFF2-40B4-BE49-F238E27FC236}">
                <a16:creationId xmlns:a16="http://schemas.microsoft.com/office/drawing/2014/main" id="{5F53F345-E7A9-7A6B-2874-27A3556D24C5}"/>
              </a:ext>
            </a:extLst>
          </p:cNvPr>
          <p:cNvSpPr txBox="1"/>
          <p:nvPr/>
        </p:nvSpPr>
        <p:spPr>
          <a:xfrm>
            <a:off x="2197608" y="1990344"/>
            <a:ext cx="874296" cy="182101"/>
          </a:xfrm>
          <a:prstGeom prst="rect">
            <a:avLst/>
          </a:prstGeom>
        </p:spPr>
        <p:txBody>
          <a:bodyPr vert="horz" wrap="square" lIns="0" tIns="12700" rIns="0" bIns="0" rtlCol="0">
            <a:spAutoFit/>
          </a:bodyPr>
          <a:lstStyle/>
          <a:p>
            <a:pPr marR="87630" algn="ctr">
              <a:defRPr/>
            </a:pPr>
            <a:r>
              <a:rPr lang="en-US" sz="1100" b="1" spc="-5" dirty="0">
                <a:solidFill>
                  <a:srgbClr val="B8252C"/>
                </a:solidFill>
                <a:latin typeface="Calibri" panose="020F0502020204030204" pitchFamily="34" charset="0"/>
                <a:cs typeface="Calibri" panose="020F0502020204030204" pitchFamily="34" charset="0"/>
              </a:rPr>
              <a:t>Absorption</a:t>
            </a:r>
          </a:p>
        </p:txBody>
      </p:sp>
    </p:spTree>
    <p:extLst>
      <p:ext uri="{BB962C8B-B14F-4D97-AF65-F5344CB8AC3E}">
        <p14:creationId xmlns:p14="http://schemas.microsoft.com/office/powerpoint/2010/main" val="326534176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C05CFD15-0FC1-4602-BB5A-0E9C9D2FFD91}"/>
              </a:ext>
            </a:extLst>
          </p:cNvPr>
          <p:cNvSpPr txBox="1"/>
          <p:nvPr/>
        </p:nvSpPr>
        <p:spPr>
          <a:xfrm>
            <a:off x="10896600" y="6439264"/>
            <a:ext cx="1084208" cy="276999"/>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NASDAQ:JAGX</a:t>
            </a:r>
          </a:p>
        </p:txBody>
      </p:sp>
      <p:sp>
        <p:nvSpPr>
          <p:cNvPr id="36" name="object 10">
            <a:extLst>
              <a:ext uri="{FF2B5EF4-FFF2-40B4-BE49-F238E27FC236}">
                <a16:creationId xmlns:a16="http://schemas.microsoft.com/office/drawing/2014/main" id="{9D956516-7C39-48B4-B6BE-2F18A5B151B6}"/>
              </a:ext>
            </a:extLst>
          </p:cNvPr>
          <p:cNvSpPr txBox="1">
            <a:spLocks/>
          </p:cNvSpPr>
          <p:nvPr/>
        </p:nvSpPr>
        <p:spPr>
          <a:xfrm>
            <a:off x="5976746" y="6498896"/>
            <a:ext cx="236854" cy="217367"/>
          </a:xfrm>
          <a:prstGeom prst="rect">
            <a:avLst/>
          </a:prstGeom>
        </p:spPr>
        <p:txBody>
          <a:bodyPr vert="horz" wrap="square" lIns="0" tIns="190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15"/>
              </a:spcBef>
              <a:defRPr/>
            </a:pPr>
            <a:fld id="{81D60167-4931-47E6-BA6A-407CBD079E47}" type="slidenum">
              <a:rPr lang="en-US" sz="1400">
                <a:solidFill>
                  <a:prstClr val="black"/>
                </a:solidFill>
                <a:latin typeface="Calibri" panose="020F0502020204030204" pitchFamily="34" charset="0"/>
                <a:cs typeface="Calibri" panose="020F0502020204030204" pitchFamily="34" charset="0"/>
              </a:rPr>
              <a:pPr marL="25400">
                <a:spcBef>
                  <a:spcPts val="15"/>
                </a:spcBef>
                <a:defRPr/>
              </a:pPr>
              <a:t>9</a:t>
            </a:fld>
            <a:endParaRPr lang="en-US" sz="1400" dirty="0">
              <a:solidFill>
                <a:prstClr val="black"/>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FB37320-E9D8-429D-95BC-709599DB1811}"/>
              </a:ext>
            </a:extLst>
          </p:cNvPr>
          <p:cNvSpPr/>
          <p:nvPr/>
        </p:nvSpPr>
        <p:spPr>
          <a:xfrm>
            <a:off x="4313987" y="5175706"/>
            <a:ext cx="228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D0E7B2C-68A2-F399-FF13-BE3DFEA75146}"/>
              </a:ext>
            </a:extLst>
          </p:cNvPr>
          <p:cNvSpPr txBox="1">
            <a:spLocks/>
          </p:cNvSpPr>
          <p:nvPr/>
        </p:nvSpPr>
        <p:spPr>
          <a:xfrm>
            <a:off x="608773" y="2057400"/>
            <a:ext cx="10735946" cy="1840312"/>
          </a:xfrm>
          <a:prstGeom prst="rect">
            <a:avLst/>
          </a:prstGeom>
        </p:spPr>
        <p:txBody>
          <a:bodyPr vert="horz" lIns="101882" tIns="50941" rIns="101882" bIns="50941" rtlCol="0" anchor="ctr">
            <a:normAutofit/>
          </a:bodyPr>
          <a:lstStyle>
            <a:lvl1pPr algn="l" defTabSz="1018824" rtl="0" eaLnBrk="1" latinLnBrk="0" hangingPunct="1">
              <a:spcBef>
                <a:spcPct val="0"/>
              </a:spcBef>
              <a:buNone/>
              <a:defRPr sz="3200" b="1" kern="1200">
                <a:solidFill>
                  <a:schemeClr val="tx2">
                    <a:lumMod val="75000"/>
                  </a:schemeClr>
                </a:solidFill>
                <a:latin typeface="Trebuchet MS"/>
                <a:ea typeface="Tahoma" panose="020B0604030504040204" pitchFamily="34" charset="0"/>
                <a:cs typeface="Trebuchet MS"/>
              </a:defRPr>
            </a:lvl1pPr>
          </a:lstStyle>
          <a:p>
            <a:pPr lvl="0" algn="ctr">
              <a:spcBef>
                <a:spcPts val="600"/>
              </a:spcBef>
              <a:spcAft>
                <a:spcPts val="600"/>
              </a:spcAft>
              <a:defRPr/>
            </a:pPr>
            <a:r>
              <a:rPr lang="en-US" dirty="0">
                <a:solidFill>
                  <a:srgbClr val="1F497D">
                    <a:lumMod val="75000"/>
                  </a:srgbClr>
                </a:solidFill>
                <a:latin typeface="Calibri" panose="020F0502020204030204" pitchFamily="34" charset="0"/>
                <a:cs typeface="Calibri" panose="020F0502020204030204" pitchFamily="34" charset="0"/>
              </a:rPr>
              <a:t>Our crofelemer clinical development programs</a:t>
            </a:r>
            <a:endParaRPr kumimoji="0" lang="en-US" sz="3200" b="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691934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34209"/>
  <p:tag name="AS_OS" val="Microsoft Windows NT 6.1.7601 Service Pack 1"/>
  <p:tag name="AS_RELEASE_DATE" val="2016.07.15"/>
  <p:tag name="AS_TITLE" val="Aspose.Slides for .NET 4.0"/>
  <p:tag name="AS_VERSION" val="16.6.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adeep2">
  <a:themeElements>
    <a:clrScheme name="Custom 2">
      <a:dk1>
        <a:sysClr val="windowText" lastClr="000000"/>
      </a:dk1>
      <a:lt1>
        <a:sysClr val="window" lastClr="FFFFFF"/>
      </a:lt1>
      <a:dk2>
        <a:srgbClr val="775F55"/>
      </a:dk2>
      <a:lt2>
        <a:srgbClr val="EBDDC3"/>
      </a:lt2>
      <a:accent1>
        <a:srgbClr val="345D7E"/>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radeep2">
      <a:majorFont>
        <a:latin typeface="Trebuchet MS"/>
        <a:ea typeface=""/>
        <a:cs typeface=""/>
      </a:majorFont>
      <a:minorFont>
        <a:latin typeface="Calibri"/>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1"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1" i="0" u="none" strike="noStrike" cap="none" normalizeH="0" baseline="0">
            <a:ln>
              <a:noFill/>
            </a:ln>
            <a:solidFill>
              <a:schemeClr val="tx1"/>
            </a:solidFill>
            <a:effectLst/>
            <a:latin typeface="Arial" pitchFamily="-109" charset="0"/>
          </a:defRPr>
        </a:defPPr>
      </a:lstStyle>
    </a:lnDef>
  </a:objectDefaults>
  <a:extraClrSchemeLst>
    <a:extraClrScheme>
      <a:clrScheme name="Default Design 1">
        <a:dk1>
          <a:srgbClr val="878787"/>
        </a:dk1>
        <a:lt1>
          <a:srgbClr val="FFFFFF"/>
        </a:lt1>
        <a:dk2>
          <a:srgbClr val="171796"/>
        </a:dk2>
        <a:lt2>
          <a:srgbClr val="338C26"/>
        </a:lt2>
        <a:accent1>
          <a:srgbClr val="878787"/>
        </a:accent1>
        <a:accent2>
          <a:srgbClr val="D48500"/>
        </a:accent2>
        <a:accent3>
          <a:srgbClr val="FFFFFF"/>
        </a:accent3>
        <a:accent4>
          <a:srgbClr val="727272"/>
        </a:accent4>
        <a:accent5>
          <a:srgbClr val="C3C3C3"/>
        </a:accent5>
        <a:accent6>
          <a:srgbClr val="C07800"/>
        </a:accent6>
        <a:hlink>
          <a:srgbClr val="AD0DA6"/>
        </a:hlink>
        <a:folHlink>
          <a:srgbClr val="00ABC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4900</Words>
  <Application>Microsoft Office PowerPoint</Application>
  <PresentationFormat>Widescreen</PresentationFormat>
  <Paragraphs>390</Paragraphs>
  <Slides>29</Slides>
  <Notes>29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Arial</vt:lpstr>
      <vt:lpstr>Barlow</vt:lpstr>
      <vt:lpstr>Bw Quinta Pro</vt:lpstr>
      <vt:lpstr>Bw Quinta Pro Black</vt:lpstr>
      <vt:lpstr>Calibri</vt:lpstr>
      <vt:lpstr>Open Sans</vt:lpstr>
      <vt:lpstr>Roboto</vt:lpstr>
      <vt:lpstr>Tahoma</vt:lpstr>
      <vt:lpstr>Times New Roman</vt:lpstr>
      <vt:lpstr>Trebuchet MS</vt:lpstr>
      <vt:lpstr>Wingdings</vt:lpstr>
      <vt:lpstr>Office Theme</vt:lpstr>
      <vt:lpstr>Pradeep2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2019-07-02T00:35:21Z</cp:lastPrinted>
  <dcterms:created xsi:type="dcterms:W3CDTF">2017-09-15T19:27:53Z</dcterms:created>
  <dcterms:modified xsi:type="dcterms:W3CDTF">2024-11-27T20:26:32Z</dcterms:modified>
</cp:coreProperties>
</file>